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91A95-DB7D-4BF2-8D7F-FCB6C0C43C4C}" v="10" dt="2023-11-05T13:09:27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wmiya N" userId="3e745231c6c245c1" providerId="LiveId" clId="{01491A95-DB7D-4BF2-8D7F-FCB6C0C43C4C}"/>
    <pc:docChg chg="undo custSel modSld">
      <pc:chgData name="Sowmiya N" userId="3e745231c6c245c1" providerId="LiveId" clId="{01491A95-DB7D-4BF2-8D7F-FCB6C0C43C4C}" dt="2023-11-05T13:09:54.867" v="175" actId="20577"/>
      <pc:docMkLst>
        <pc:docMk/>
      </pc:docMkLst>
      <pc:sldChg chg="modSp mod">
        <pc:chgData name="Sowmiya N" userId="3e745231c6c245c1" providerId="LiveId" clId="{01491A95-DB7D-4BF2-8D7F-FCB6C0C43C4C}" dt="2023-10-18T05:05:47.057" v="105" actId="20577"/>
        <pc:sldMkLst>
          <pc:docMk/>
          <pc:sldMk cId="0" sldId="256"/>
        </pc:sldMkLst>
        <pc:spChg chg="mod">
          <ac:chgData name="Sowmiya N" userId="3e745231c6c245c1" providerId="LiveId" clId="{01491A95-DB7D-4BF2-8D7F-FCB6C0C43C4C}" dt="2023-10-18T05:05:47.057" v="105" actId="20577"/>
          <ac:spMkLst>
            <pc:docMk/>
            <pc:sldMk cId="0" sldId="256"/>
            <ac:spMk id="94" creationId="{00000000-0000-0000-0000-000000000000}"/>
          </ac:spMkLst>
        </pc:spChg>
      </pc:sldChg>
      <pc:sldChg chg="modSp mod">
        <pc:chgData name="Sowmiya N" userId="3e745231c6c245c1" providerId="LiveId" clId="{01491A95-DB7D-4BF2-8D7F-FCB6C0C43C4C}" dt="2023-11-05T13:09:54.867" v="175" actId="20577"/>
        <pc:sldMkLst>
          <pc:docMk/>
          <pc:sldMk cId="0" sldId="257"/>
        </pc:sldMkLst>
        <pc:spChg chg="mod">
          <ac:chgData name="Sowmiya N" userId="3e745231c6c245c1" providerId="LiveId" clId="{01491A95-DB7D-4BF2-8D7F-FCB6C0C43C4C}" dt="2023-11-05T13:09:54.867" v="175" actId="20577"/>
          <ac:spMkLst>
            <pc:docMk/>
            <pc:sldMk cId="0" sldId="257"/>
            <ac:spMk id="102" creationId="{00000000-0000-0000-0000-000000000000}"/>
          </ac:spMkLst>
        </pc:spChg>
      </pc:sldChg>
      <pc:sldChg chg="addSp delSp modSp mod">
        <pc:chgData name="Sowmiya N" userId="3e745231c6c245c1" providerId="LiveId" clId="{01491A95-DB7D-4BF2-8D7F-FCB6C0C43C4C}" dt="2023-11-05T13:05:55.236" v="139" actId="1076"/>
        <pc:sldMkLst>
          <pc:docMk/>
          <pc:sldMk cId="0" sldId="258"/>
        </pc:sldMkLst>
        <pc:spChg chg="add mod">
          <ac:chgData name="Sowmiya N" userId="3e745231c6c245c1" providerId="LiveId" clId="{01491A95-DB7D-4BF2-8D7F-FCB6C0C43C4C}" dt="2023-11-05T13:05:32.706" v="137"/>
          <ac:spMkLst>
            <pc:docMk/>
            <pc:sldMk cId="0" sldId="258"/>
            <ac:spMk id="2" creationId="{DD2672E7-B211-141C-1AB3-4F37D314C008}"/>
          </ac:spMkLst>
        </pc:spChg>
        <pc:spChg chg="del mod">
          <ac:chgData name="Sowmiya N" userId="3e745231c6c245c1" providerId="LiveId" clId="{01491A95-DB7D-4BF2-8D7F-FCB6C0C43C4C}" dt="2023-11-05T13:05:31.985" v="136" actId="478"/>
          <ac:spMkLst>
            <pc:docMk/>
            <pc:sldMk cId="0" sldId="258"/>
            <ac:spMk id="108" creationId="{00000000-0000-0000-0000-000000000000}"/>
          </ac:spMkLst>
        </pc:spChg>
        <pc:picChg chg="add mod">
          <ac:chgData name="Sowmiya N" userId="3e745231c6c245c1" providerId="LiveId" clId="{01491A95-DB7D-4BF2-8D7F-FCB6C0C43C4C}" dt="2023-11-05T13:05:55.236" v="139" actId="1076"/>
          <ac:picMkLst>
            <pc:docMk/>
            <pc:sldMk cId="0" sldId="258"/>
            <ac:picMk id="4" creationId="{ECA7C8B5-F5D3-2E2D-3E5F-0F22643907E5}"/>
          </ac:picMkLst>
        </pc:picChg>
      </pc:sldChg>
      <pc:sldChg chg="addSp delSp modSp mod">
        <pc:chgData name="Sowmiya N" userId="3e745231c6c245c1" providerId="LiveId" clId="{01491A95-DB7D-4BF2-8D7F-FCB6C0C43C4C}" dt="2023-11-05T13:06:33.054" v="142"/>
        <pc:sldMkLst>
          <pc:docMk/>
          <pc:sldMk cId="0" sldId="259"/>
        </pc:sldMkLst>
        <pc:spChg chg="add mod">
          <ac:chgData name="Sowmiya N" userId="3e745231c6c245c1" providerId="LiveId" clId="{01491A95-DB7D-4BF2-8D7F-FCB6C0C43C4C}" dt="2023-11-05T13:06:23.624" v="141"/>
          <ac:spMkLst>
            <pc:docMk/>
            <pc:sldMk cId="0" sldId="259"/>
            <ac:spMk id="2" creationId="{16CECAB5-C4BF-4222-71B1-1E190A7C8CCB}"/>
          </ac:spMkLst>
        </pc:spChg>
        <pc:spChg chg="del">
          <ac:chgData name="Sowmiya N" userId="3e745231c6c245c1" providerId="LiveId" clId="{01491A95-DB7D-4BF2-8D7F-FCB6C0C43C4C}" dt="2023-11-05T13:06:22.886" v="140" actId="478"/>
          <ac:spMkLst>
            <pc:docMk/>
            <pc:sldMk cId="0" sldId="259"/>
            <ac:spMk id="114" creationId="{00000000-0000-0000-0000-000000000000}"/>
          </ac:spMkLst>
        </pc:spChg>
        <pc:picChg chg="add mod">
          <ac:chgData name="Sowmiya N" userId="3e745231c6c245c1" providerId="LiveId" clId="{01491A95-DB7D-4BF2-8D7F-FCB6C0C43C4C}" dt="2023-11-05T13:06:33.054" v="142"/>
          <ac:picMkLst>
            <pc:docMk/>
            <pc:sldMk cId="0" sldId="259"/>
            <ac:picMk id="3" creationId="{BB12DB66-C786-0466-1CC9-4664B5CDC62B}"/>
          </ac:picMkLst>
        </pc:picChg>
      </pc:sldChg>
      <pc:sldChg chg="addSp delSp modSp mod">
        <pc:chgData name="Sowmiya N" userId="3e745231c6c245c1" providerId="LiveId" clId="{01491A95-DB7D-4BF2-8D7F-FCB6C0C43C4C}" dt="2023-11-05T13:06:59.848" v="145"/>
        <pc:sldMkLst>
          <pc:docMk/>
          <pc:sldMk cId="0" sldId="260"/>
        </pc:sldMkLst>
        <pc:spChg chg="add mod">
          <ac:chgData name="Sowmiya N" userId="3e745231c6c245c1" providerId="LiveId" clId="{01491A95-DB7D-4BF2-8D7F-FCB6C0C43C4C}" dt="2023-11-05T13:06:52.638" v="144"/>
          <ac:spMkLst>
            <pc:docMk/>
            <pc:sldMk cId="0" sldId="260"/>
            <ac:spMk id="2" creationId="{0DF1E76D-AD05-8DA6-7B93-19328DC7D24E}"/>
          </ac:spMkLst>
        </pc:spChg>
        <pc:spChg chg="del">
          <ac:chgData name="Sowmiya N" userId="3e745231c6c245c1" providerId="LiveId" clId="{01491A95-DB7D-4BF2-8D7F-FCB6C0C43C4C}" dt="2023-11-05T13:06:41.817" v="143" actId="478"/>
          <ac:spMkLst>
            <pc:docMk/>
            <pc:sldMk cId="0" sldId="260"/>
            <ac:spMk id="120" creationId="{00000000-0000-0000-0000-000000000000}"/>
          </ac:spMkLst>
        </pc:spChg>
        <pc:picChg chg="add mod">
          <ac:chgData name="Sowmiya N" userId="3e745231c6c245c1" providerId="LiveId" clId="{01491A95-DB7D-4BF2-8D7F-FCB6C0C43C4C}" dt="2023-11-05T13:06:59.848" v="145"/>
          <ac:picMkLst>
            <pc:docMk/>
            <pc:sldMk cId="0" sldId="260"/>
            <ac:picMk id="3" creationId="{ED7AC56C-3D80-C31A-67E9-F9B058FE4E17}"/>
          </ac:picMkLst>
        </pc:picChg>
      </pc:sldChg>
      <pc:sldChg chg="addSp delSp modSp mod">
        <pc:chgData name="Sowmiya N" userId="3e745231c6c245c1" providerId="LiveId" clId="{01491A95-DB7D-4BF2-8D7F-FCB6C0C43C4C}" dt="2023-11-05T13:07:17.570" v="147"/>
        <pc:sldMkLst>
          <pc:docMk/>
          <pc:sldMk cId="0" sldId="261"/>
        </pc:sldMkLst>
        <pc:spChg chg="add mod">
          <ac:chgData name="Sowmiya N" userId="3e745231c6c245c1" providerId="LiveId" clId="{01491A95-DB7D-4BF2-8D7F-FCB6C0C43C4C}" dt="2023-11-05T13:07:17.570" v="147"/>
          <ac:spMkLst>
            <pc:docMk/>
            <pc:sldMk cId="0" sldId="261"/>
            <ac:spMk id="2" creationId="{D1B85D33-FBBF-38A9-3385-C13095D3A238}"/>
          </ac:spMkLst>
        </pc:spChg>
        <pc:spChg chg="del">
          <ac:chgData name="Sowmiya N" userId="3e745231c6c245c1" providerId="LiveId" clId="{01491A95-DB7D-4BF2-8D7F-FCB6C0C43C4C}" dt="2023-11-05T13:07:17.223" v="146" actId="478"/>
          <ac:spMkLst>
            <pc:docMk/>
            <pc:sldMk cId="0" sldId="261"/>
            <ac:spMk id="126" creationId="{00000000-0000-0000-0000-000000000000}"/>
          </ac:spMkLst>
        </pc:spChg>
      </pc:sldChg>
      <pc:sldChg chg="modSp mod">
        <pc:chgData name="Sowmiya N" userId="3e745231c6c245c1" providerId="LiveId" clId="{01491A95-DB7D-4BF2-8D7F-FCB6C0C43C4C}" dt="2023-11-05T13:08:46.037" v="162" actId="20577"/>
        <pc:sldMkLst>
          <pc:docMk/>
          <pc:sldMk cId="0" sldId="262"/>
        </pc:sldMkLst>
        <pc:spChg chg="mod">
          <ac:chgData name="Sowmiya N" userId="3e745231c6c245c1" providerId="LiveId" clId="{01491A95-DB7D-4BF2-8D7F-FCB6C0C43C4C}" dt="2023-11-05T13:08:46.037" v="162" actId="20577"/>
          <ac:spMkLst>
            <pc:docMk/>
            <pc:sldMk cId="0" sldId="262"/>
            <ac:spMk id="132" creationId="{00000000-0000-0000-0000-000000000000}"/>
          </ac:spMkLst>
        </pc:spChg>
      </pc:sldChg>
      <pc:sldChg chg="addSp delSp modSp mod">
        <pc:chgData name="Sowmiya N" userId="3e745231c6c245c1" providerId="LiveId" clId="{01491A95-DB7D-4BF2-8D7F-FCB6C0C43C4C}" dt="2023-11-05T13:09:14.282" v="165"/>
        <pc:sldMkLst>
          <pc:docMk/>
          <pc:sldMk cId="0" sldId="263"/>
        </pc:sldMkLst>
        <pc:spChg chg="add mod">
          <ac:chgData name="Sowmiya N" userId="3e745231c6c245c1" providerId="LiveId" clId="{01491A95-DB7D-4BF2-8D7F-FCB6C0C43C4C}" dt="2023-11-05T13:09:06.534" v="164"/>
          <ac:spMkLst>
            <pc:docMk/>
            <pc:sldMk cId="0" sldId="263"/>
            <ac:spMk id="2" creationId="{A48AB362-5267-8B38-E8CD-6C48C0D5286D}"/>
          </ac:spMkLst>
        </pc:spChg>
        <pc:spChg chg="del">
          <ac:chgData name="Sowmiya N" userId="3e745231c6c245c1" providerId="LiveId" clId="{01491A95-DB7D-4BF2-8D7F-FCB6C0C43C4C}" dt="2023-11-05T13:09:05.800" v="163" actId="478"/>
          <ac:spMkLst>
            <pc:docMk/>
            <pc:sldMk cId="0" sldId="263"/>
            <ac:spMk id="138" creationId="{00000000-0000-0000-0000-000000000000}"/>
          </ac:spMkLst>
        </pc:spChg>
        <pc:picChg chg="add mod">
          <ac:chgData name="Sowmiya N" userId="3e745231c6c245c1" providerId="LiveId" clId="{01491A95-DB7D-4BF2-8D7F-FCB6C0C43C4C}" dt="2023-11-05T13:09:14.282" v="165"/>
          <ac:picMkLst>
            <pc:docMk/>
            <pc:sldMk cId="0" sldId="263"/>
            <ac:picMk id="3" creationId="{5B3BE784-FCAF-FDB2-F74C-71BF84A2CCE6}"/>
          </ac:picMkLst>
        </pc:picChg>
      </pc:sldChg>
      <pc:sldChg chg="addSp delSp modSp mod">
        <pc:chgData name="Sowmiya N" userId="3e745231c6c245c1" providerId="LiveId" clId="{01491A95-DB7D-4BF2-8D7F-FCB6C0C43C4C}" dt="2023-11-05T13:09:27.947" v="167"/>
        <pc:sldMkLst>
          <pc:docMk/>
          <pc:sldMk cId="0" sldId="264"/>
        </pc:sldMkLst>
        <pc:spChg chg="add mod">
          <ac:chgData name="Sowmiya N" userId="3e745231c6c245c1" providerId="LiveId" clId="{01491A95-DB7D-4BF2-8D7F-FCB6C0C43C4C}" dt="2023-11-05T13:09:27.947" v="167"/>
          <ac:spMkLst>
            <pc:docMk/>
            <pc:sldMk cId="0" sldId="264"/>
            <ac:spMk id="2" creationId="{069E83CD-6733-C8D6-1E45-B6EDE2FE1FB5}"/>
          </ac:spMkLst>
        </pc:spChg>
        <pc:spChg chg="del mod">
          <ac:chgData name="Sowmiya N" userId="3e745231c6c245c1" providerId="LiveId" clId="{01491A95-DB7D-4BF2-8D7F-FCB6C0C43C4C}" dt="2023-11-05T13:09:20.371" v="166" actId="478"/>
          <ac:spMkLst>
            <pc:docMk/>
            <pc:sldMk cId="0" sldId="264"/>
            <ac:spMk id="14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708025"/>
            <a:ext cx="4535488" cy="34020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915294" y="4343703"/>
            <a:ext cx="5027414" cy="409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75" tIns="44825" rIns="89675" bIns="44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/>
        </p:nvSpPr>
        <p:spPr>
          <a:xfrm>
            <a:off x="1371600" y="6687979"/>
            <a:ext cx="598487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SEC-  DEPARTMENT OF AIDS –  3-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MINIPROJECT– slide# -</a:t>
            </a: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457200" y="274638"/>
            <a:ext cx="8229600" cy="584200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457200" y="1027113"/>
            <a:ext cx="8229600" cy="540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in/search?sca_esv=573698176&amp;hl=en&amp;q=inauthor:%22Suren+Machiraju%22&amp;tbm=bks" TargetMode="External"/><Relationship Id="rId3" Type="http://schemas.openxmlformats.org/officeDocument/2006/relationships/hyperlink" Target="https://www.researchgate.net/publication/321804138_Data_Visualization_for_Business_Intelligence" TargetMode="External"/><Relationship Id="rId7" Type="http://schemas.openxmlformats.org/officeDocument/2006/relationships/hyperlink" Target="https://www.google.co.in/search?sca_esv=573698176&amp;hl=en&amp;q=inauthor:%22Andy+Kirk%22&amp;tbm=bk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oogle.co.in/search?sca_esv=573698176&amp;hl=en&amp;q=inauthor:%22Cole+Nussbaumer+Knaflic%22&amp;tbm=bks" TargetMode="External"/><Relationship Id="rId11" Type="http://schemas.openxmlformats.org/officeDocument/2006/relationships/hyperlink" Target="https://www.google.co.in/search?sca_esv=573698176&amp;hl=en&amp;q=inauthor:%22Brett+Powell%22&amp;tbm=bks" TargetMode="External"/><Relationship Id="rId5" Type="http://schemas.openxmlformats.org/officeDocument/2006/relationships/hyperlink" Target="https://www.ijsce.org/wp-content/uploads/papers/v7i3/C3011077317.pdf" TargetMode="External"/><Relationship Id="rId10" Type="http://schemas.openxmlformats.org/officeDocument/2006/relationships/hyperlink" Target="https://www.google.co.in/search?sca_esv=573698176&amp;hl=en&amp;q=inauthor:%22Brian+Larson%22&amp;tbm=bks" TargetMode="External"/><Relationship Id="rId4" Type="http://schemas.openxmlformats.org/officeDocument/2006/relationships/hyperlink" Target="https://www.researchgate.net/publication/352735133_Data_Visualization_A_Study_of_Tools_and_Challenges" TargetMode="External"/><Relationship Id="rId9" Type="http://schemas.openxmlformats.org/officeDocument/2006/relationships/hyperlink" Target="https://www.google.co.in/search?sca_esv=573698176&amp;hl=en&amp;q=inauthor:%22Suraj+Gaurav%22&amp;tbm=bk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Miniproject(19AI701) – Review 1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228600" y="990600"/>
            <a:ext cx="8610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Data Visualization with </a:t>
            </a:r>
            <a:r>
              <a:rPr lang="en-US" sz="32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PowerBI</a:t>
            </a:r>
            <a:endParaRPr lang="en-US" sz="32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Submitted by: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SOWMIYA N (212221230106)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2020-2024 Batch</a:t>
            </a:r>
          </a:p>
          <a:p>
            <a:pPr algn="ctr"/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TEAM NO:TEAMDS06</a:t>
            </a:r>
            <a:endParaRPr lang="en-US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the guidance of: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ARCHANA S H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Assistant Professor , Department of AIDS</a:t>
            </a:r>
          </a:p>
          <a:p>
            <a:pPr marL="742950" marR="0" lvl="1" indent="-134619" algn="l" rtl="0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-304800" y="5486400"/>
            <a:ext cx="9829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3500" b="1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ARTIFICIAL INTELLIGENCE AND DATA SCIENCE</a:t>
            </a:r>
            <a:endParaRPr sz="3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5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SAVEETHA ENGINEERING COLLEGE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(Autonomous Institution – UGC, Govt. of India)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(Affiliated to Anna University, Approved by AICTE - Accredited by NBA &amp; NAAC – ‘A’ Grade - ISO 9001:2015 Certified)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Saveetha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Nagar,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Thandalam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Chennai-602 105,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TamilNadu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INDIA.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01294" algn="l" rtl="0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0" y="5105400"/>
            <a:ext cx="6858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the Problem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project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results and its Implications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" name="Google Shape;108;p16">
            <a:extLst>
              <a:ext uri="{FF2B5EF4-FFF2-40B4-BE49-F238E27FC236}">
                <a16:creationId xmlns:a16="http://schemas.microsoft.com/office/drawing/2014/main" id="{DD2672E7-B211-141C-1AB3-4F37D314C008}"/>
              </a:ext>
            </a:extLst>
          </p:cNvPr>
          <p:cNvSpPr txBox="1">
            <a:spLocks/>
          </p:cNvSpPr>
          <p:nvPr/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400" indent="0">
              <a:buFont typeface="Arial"/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STORYTELLING WITH POWERBI</a:t>
            </a:r>
          </a:p>
          <a:p>
            <a:pPr marL="25400" indent="0">
              <a:buFont typeface="Arial"/>
              <a:buNone/>
            </a:pP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storytelling: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 leverages data as the basis for a compelling narrative to engage and persuade an audience.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 uses graphical elements to represent data for improved understanding.</a:t>
            </a:r>
          </a:p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Power BI: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Microsoft tool for data visualization and interactive reporting.</a:t>
            </a:r>
          </a:p>
          <a:p>
            <a:pPr marL="0" indent="0">
              <a:spcBef>
                <a:spcPts val="0"/>
              </a:spcBef>
              <a:buSzPct val="100000"/>
              <a:buFont typeface="Arial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A7C8B5-F5D3-2E2D-3E5F-0F2264390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996" y="3798735"/>
            <a:ext cx="6408975" cy="18365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Statement of the Problem</a:t>
            </a:r>
            <a:endParaRPr/>
          </a:p>
        </p:txBody>
      </p:sp>
      <p:sp>
        <p:nvSpPr>
          <p:cNvPr id="2" name="Google Shape;114;p17">
            <a:extLst>
              <a:ext uri="{FF2B5EF4-FFF2-40B4-BE49-F238E27FC236}">
                <a16:creationId xmlns:a16="http://schemas.microsoft.com/office/drawing/2014/main" id="{16CECAB5-C4BF-4222-71B1-1E190A7C8CCB}"/>
              </a:ext>
            </a:extLst>
          </p:cNvPr>
          <p:cNvSpPr txBox="1">
            <a:spLocks/>
          </p:cNvSpPr>
          <p:nvPr/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ct val="100000"/>
              <a:buFont typeface="Arial"/>
              <a:buNone/>
            </a:pPr>
            <a:endParaRPr lang="en-US"/>
          </a:p>
          <a:p>
            <a:pPr indent="-457200">
              <a:spcBef>
                <a:spcPts val="0"/>
              </a:spcBef>
              <a:buSzPct val="100000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challenges that businesses face in making sense of large volumes of numerical data.</a:t>
            </a:r>
          </a:p>
          <a:p>
            <a:pPr indent="-457200">
              <a:spcBef>
                <a:spcPts val="0"/>
              </a:spcBef>
              <a:buSzPct val="100000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>
              <a:spcBef>
                <a:spcPts val="0"/>
              </a:spcBef>
              <a:buSzPct val="100000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Suboptimal decision-making</a:t>
            </a:r>
          </a:p>
          <a:p>
            <a:pPr indent="-457200">
              <a:spcBef>
                <a:spcPts val="0"/>
              </a:spcBef>
              <a:buSzPct val="100000"/>
            </a:pP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>
              <a:spcBef>
                <a:spcPts val="0"/>
              </a:spcBef>
              <a:buSzPct val="100000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Making Communication with the end user difficult.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Database Record | Meaning &amp; Examples - Video &amp; Lesson Transcript | Study.com">
            <a:extLst>
              <a:ext uri="{FF2B5EF4-FFF2-40B4-BE49-F238E27FC236}">
                <a16:creationId xmlns:a16="http://schemas.microsoft.com/office/drawing/2014/main" id="{BB12DB66-C786-0466-1CC9-4664B5CDC6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9"/>
          <a:stretch/>
        </p:blipFill>
        <p:spPr bwMode="auto">
          <a:xfrm>
            <a:off x="2025605" y="3553047"/>
            <a:ext cx="5092790" cy="26953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Purpose of the project</a:t>
            </a:r>
            <a:endParaRPr/>
          </a:p>
        </p:txBody>
      </p:sp>
      <p:sp>
        <p:nvSpPr>
          <p:cNvPr id="2" name="Google Shape;120;p18">
            <a:extLst>
              <a:ext uri="{FF2B5EF4-FFF2-40B4-BE49-F238E27FC236}">
                <a16:creationId xmlns:a16="http://schemas.microsoft.com/office/drawing/2014/main" id="{0DF1E76D-AD05-8DA6-7B93-19328DC7D24E}"/>
              </a:ext>
            </a:extLst>
          </p:cNvPr>
          <p:cNvSpPr txBox="1">
            <a:spLocks/>
          </p:cNvSpPr>
          <p:nvPr/>
        </p:nvSpPr>
        <p:spPr>
          <a:xfrm>
            <a:off x="228600" y="990600"/>
            <a:ext cx="8610600" cy="548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ct val="100000"/>
              <a:buFont typeface="Arial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SzPct val="100000"/>
              <a:buFont typeface="Arial"/>
              <a:buNone/>
            </a:pPr>
            <a:r>
              <a:rPr lang="en-US" sz="24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Creating an interactive BI dashboard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that help </a:t>
            </a:r>
            <a:r>
              <a:rPr 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analyze raw data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identify patterns and trends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enhance the firm's performance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the market.</a:t>
            </a:r>
          </a:p>
          <a:p>
            <a:pPr marL="0" indent="0">
              <a:spcBef>
                <a:spcPts val="0"/>
              </a:spcBef>
              <a:buSzPct val="100000"/>
              <a:buFont typeface="Arial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SzPct val="100000"/>
              <a:buFont typeface="Arial"/>
              <a:buNone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Why PowerBI ?</a:t>
            </a:r>
          </a:p>
          <a:p>
            <a:pPr marL="0" indent="0">
              <a:spcBef>
                <a:spcPts val="0"/>
              </a:spcBef>
              <a:buSzPct val="100000"/>
              <a:buFont typeface="Arial"/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-457200">
              <a:spcBef>
                <a:spcPts val="0"/>
              </a:spcBef>
              <a:buSzPct val="100000"/>
              <a:buFont typeface="Wingdings" panose="05000000000000000000" pitchFamily="2" charset="2"/>
              <a:buChar char="ü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Report Generation.</a:t>
            </a:r>
          </a:p>
          <a:p>
            <a:pPr indent="-457200">
              <a:spcBef>
                <a:spcPts val="0"/>
              </a:spcBef>
              <a:buSzPct val="100000"/>
              <a:buFont typeface="Wingdings" panose="05000000000000000000" pitchFamily="2" charset="2"/>
              <a:buChar char="ü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Updation of data.</a:t>
            </a:r>
          </a:p>
          <a:p>
            <a:pPr indent="-457200">
              <a:spcBef>
                <a:spcPts val="0"/>
              </a:spcBef>
              <a:buSzPct val="100000"/>
              <a:buFont typeface="Wingdings" panose="05000000000000000000" pitchFamily="2" charset="2"/>
              <a:buChar char="ü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Accessible among the organization.</a:t>
            </a:r>
          </a:p>
          <a:p>
            <a:pPr indent="-457200">
              <a:spcBef>
                <a:spcPts val="0"/>
              </a:spcBef>
              <a:buSzPct val="100000"/>
              <a:buFont typeface="Wingdings" panose="05000000000000000000" pitchFamily="2" charset="2"/>
              <a:buChar char="ü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Provides Mobile Interface.</a:t>
            </a:r>
          </a:p>
          <a:p>
            <a:pPr indent="-457200">
              <a:spcBef>
                <a:spcPts val="0"/>
              </a:spcBef>
              <a:buSzPct val="100000"/>
              <a:buFont typeface="Wingdings" panose="05000000000000000000" pitchFamily="2" charset="2"/>
              <a:buChar char="ü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Ease of Understanding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7AC56C-3D80-C31A-67E9-F9B058FE4E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5"/>
          <a:stretch/>
        </p:blipFill>
        <p:spPr>
          <a:xfrm>
            <a:off x="5585349" y="2811654"/>
            <a:ext cx="2545301" cy="2885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Proposed Methodology</a:t>
            </a:r>
            <a:endParaRPr/>
          </a:p>
        </p:txBody>
      </p:sp>
      <p:sp>
        <p:nvSpPr>
          <p:cNvPr id="2" name="Google Shape;126;p19">
            <a:extLst>
              <a:ext uri="{FF2B5EF4-FFF2-40B4-BE49-F238E27FC236}">
                <a16:creationId xmlns:a16="http://schemas.microsoft.com/office/drawing/2014/main" id="{D1B85D33-FBBF-38A9-3385-C13095D3A238}"/>
              </a:ext>
            </a:extLst>
          </p:cNvPr>
          <p:cNvSpPr txBox="1">
            <a:spLocks/>
          </p:cNvSpPr>
          <p:nvPr/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ct val="100000"/>
              <a:buFont typeface="Arial"/>
              <a:buNone/>
            </a:pPr>
            <a:r>
              <a:rPr lang="en-IN" b="1">
                <a:latin typeface="Times New Roman" panose="02020603050405020304" pitchFamily="18" charset="0"/>
              </a:rPr>
              <a:t>DATA STORYTELLING WITH POWERBI</a:t>
            </a:r>
          </a:p>
          <a:p>
            <a:pPr marL="0" indent="0">
              <a:spcBef>
                <a:spcPts val="0"/>
              </a:spcBef>
              <a:buSzPct val="100000"/>
              <a:buFont typeface="Arial"/>
              <a:buNone/>
            </a:pPr>
            <a:endParaRPr lang="en-IN"/>
          </a:p>
          <a:p>
            <a:pPr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</a:t>
            </a:r>
          </a:p>
          <a:p>
            <a:pPr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pPr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Dumping into SQL Database</a:t>
            </a:r>
          </a:p>
          <a:p>
            <a:pPr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with PowerBI</a:t>
            </a:r>
          </a:p>
          <a:p>
            <a:pPr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 Development</a:t>
            </a:r>
          </a:p>
          <a:p>
            <a:pPr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refinement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Expected Results and Implications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400" indent="0">
              <a:buNone/>
            </a:pP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expected results of this project are as follows:</a:t>
            </a:r>
          </a:p>
          <a:p>
            <a:pPr marL="482600" lvl="1" indent="0">
              <a:buNone/>
            </a:pP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• A method for generating interactive reports that can </a:t>
            </a:r>
            <a:r>
              <a:rPr lang="en-US" sz="2400" b="1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help business users make more informed decisions.</a:t>
            </a:r>
          </a:p>
          <a:p>
            <a:pPr marL="482600" lvl="1" indent="0">
              <a:buNone/>
            </a:pP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• A set of interactive reports that can be used by business users to </a:t>
            </a:r>
            <a:r>
              <a:rPr lang="en-US" sz="2400" b="1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visualize numerical data and identify trends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482600" lvl="1" indent="0">
              <a:buNone/>
            </a:pP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" name="Google Shape;168;p26">
            <a:extLst>
              <a:ext uri="{FF2B5EF4-FFF2-40B4-BE49-F238E27FC236}">
                <a16:creationId xmlns:a16="http://schemas.microsoft.com/office/drawing/2014/main" id="{A48AB362-5267-8B38-E8CD-6C48C0D5286D}"/>
              </a:ext>
            </a:extLst>
          </p:cNvPr>
          <p:cNvSpPr txBox="1">
            <a:spLocks/>
          </p:cNvSpPr>
          <p:nvPr/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ct val="100000"/>
              <a:buFont typeface="Arial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SzPct val="100000"/>
              <a:buFont typeface="Wingdings" panose="05000000000000000000" pitchFamily="2" charset="2"/>
              <a:buChar char="ü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Large volume of data can be easily visualized.</a:t>
            </a:r>
          </a:p>
          <a:p>
            <a:pPr marL="342900" indent="-342900">
              <a:spcBef>
                <a:spcPts val="0"/>
              </a:spcBef>
              <a:buSzPct val="100000"/>
              <a:buFont typeface="Wingdings" panose="05000000000000000000" pitchFamily="2" charset="2"/>
              <a:buChar char="ü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Improved decision making</a:t>
            </a:r>
          </a:p>
          <a:p>
            <a:pPr marL="342900" indent="-342900">
              <a:spcBef>
                <a:spcPts val="0"/>
              </a:spcBef>
              <a:buSzPct val="100000"/>
              <a:buFont typeface="Wingdings" panose="05000000000000000000" pitchFamily="2" charset="2"/>
              <a:buChar char="ü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Can easily communicate with the end user.</a:t>
            </a:r>
          </a:p>
          <a:p>
            <a:pPr marL="0" indent="0">
              <a:spcBef>
                <a:spcPts val="0"/>
              </a:spcBef>
              <a:buSzPct val="100000"/>
              <a:buFont typeface="Arial"/>
              <a:buNone/>
            </a:pPr>
            <a:endParaRPr lang="en-US" dirty="0"/>
          </a:p>
        </p:txBody>
      </p:sp>
      <p:pic>
        <p:nvPicPr>
          <p:cNvPr id="3" name="Picture 2" descr="Top Data Visualization Trends for 2023 - Stay Ahead with Softweb Solutions">
            <a:extLst>
              <a:ext uri="{FF2B5EF4-FFF2-40B4-BE49-F238E27FC236}">
                <a16:creationId xmlns:a16="http://schemas.microsoft.com/office/drawing/2014/main" id="{5B3BE784-FCAF-FDB2-F74C-71BF84A2C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047" y="2612898"/>
            <a:ext cx="6053906" cy="38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" name="Google Shape;174;p27">
            <a:extLst>
              <a:ext uri="{FF2B5EF4-FFF2-40B4-BE49-F238E27FC236}">
                <a16:creationId xmlns:a16="http://schemas.microsoft.com/office/drawing/2014/main" id="{069E83CD-6733-C8D6-1E45-B6EDE2FE1FB5}"/>
              </a:ext>
            </a:extLst>
          </p:cNvPr>
          <p:cNvSpPr txBox="1">
            <a:spLocks/>
          </p:cNvSpPr>
          <p:nvPr/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400" indent="0">
              <a:lnSpc>
                <a:spcPct val="115000"/>
              </a:lnSpc>
              <a:spcAft>
                <a:spcPts val="1000"/>
              </a:spcAft>
              <a:buFont typeface="Arial"/>
              <a:buNone/>
            </a:pPr>
            <a:r>
              <a:rPr lang="en-US" sz="6200" b="1">
                <a:latin typeface="Times New Roman" panose="02020603050405020304" pitchFamily="18" charset="0"/>
                <a:cs typeface="Times New Roman" panose="02020603050405020304" pitchFamily="18" charset="0"/>
              </a:rPr>
              <a:t>Papers</a:t>
            </a:r>
          </a:p>
          <a:p>
            <a:pPr marL="25400" indent="0">
              <a:lnSpc>
                <a:spcPct val="115000"/>
              </a:lnSpc>
              <a:spcAft>
                <a:spcPts val="1000"/>
              </a:spcAft>
              <a:buFont typeface="Arial"/>
              <a:buNone/>
            </a:pPr>
            <a:r>
              <a:rPr lang="en-US" sz="62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https://www.researchgate.net/publication/321804138_Data_Visualization_for_Business_Intelligence</a:t>
            </a:r>
            <a:endParaRPr lang="en-US" sz="6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lnSpc>
                <a:spcPct val="115000"/>
              </a:lnSpc>
              <a:spcAft>
                <a:spcPts val="1000"/>
              </a:spcAft>
              <a:buFont typeface="Arial"/>
              <a:buNone/>
            </a:pPr>
            <a:r>
              <a:rPr lang="en-US" sz="62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https://www.researchgate.net/publication/352735133_Data_Visualization_A_Study_of_Tools_and_Challenges</a:t>
            </a:r>
            <a:endParaRPr lang="en-US" sz="6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lnSpc>
                <a:spcPct val="115000"/>
              </a:lnSpc>
              <a:spcAft>
                <a:spcPts val="1000"/>
              </a:spcAft>
              <a:buFont typeface="Arial"/>
              <a:buNone/>
            </a:pPr>
            <a:r>
              <a:rPr lang="en-US" sz="620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https://www.ijsce.org/wp-content/uploads/papers/v7i3/C3011077317.pdf</a:t>
            </a:r>
            <a:endParaRPr lang="en-US" sz="6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lnSpc>
                <a:spcPct val="115000"/>
              </a:lnSpc>
              <a:spcAft>
                <a:spcPts val="1000"/>
              </a:spcAft>
              <a:buFont typeface="Arial"/>
              <a:buNone/>
            </a:pPr>
            <a:r>
              <a:rPr lang="en-US" sz="6200" b="1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Font typeface="Arial"/>
              <a:buNone/>
            </a:pPr>
            <a:r>
              <a:rPr lang="en-US" sz="6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Cole Nussbaumer Knaflic</a:t>
            </a:r>
            <a:r>
              <a:rPr lang="en-US" sz="6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“Storytelling with Data” : A Data Visualization Guide for Business Professionals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Font typeface="Arial"/>
              <a:buNone/>
            </a:pPr>
            <a:r>
              <a:rPr lang="en-US" sz="6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Andy Kirk</a:t>
            </a:r>
            <a:r>
              <a:rPr lang="en-US" sz="6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 Data Visualisation” : A Handbook for Data Driven Design 2019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Font typeface="Arial"/>
              <a:buNone/>
            </a:pPr>
            <a:r>
              <a:rPr lang="en-US" sz="6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Suren Machiraju</a:t>
            </a:r>
            <a:r>
              <a:rPr lang="en-US" sz="6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6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Suraj Gaurav</a:t>
            </a:r>
            <a:r>
              <a:rPr lang="en-US" sz="6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“Power BI Data Analysis and Visualization” 2018</a:t>
            </a:r>
          </a:p>
          <a:p>
            <a:pPr marL="25400" indent="0">
              <a:lnSpc>
                <a:spcPct val="115000"/>
              </a:lnSpc>
              <a:spcAft>
                <a:spcPts val="1000"/>
              </a:spcAft>
              <a:buFont typeface="Arial"/>
              <a:buNone/>
            </a:pPr>
            <a:r>
              <a:rPr lang="en-US" sz="6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Brian Larson</a:t>
            </a:r>
            <a:r>
              <a:rPr lang="en-US" sz="6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· “Data Analysis with Microsoft Power BI” 2020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Font typeface="Arial"/>
              <a:buNone/>
            </a:pPr>
            <a:r>
              <a:rPr lang="en-US" sz="6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Brett Powell</a:t>
            </a:r>
            <a:r>
              <a:rPr lang="en-US" sz="6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“Mastering Microsoft Power BI” : Expert Techniques for Effective Data Analytics and Business Intelligence 2018</a:t>
            </a:r>
          </a:p>
          <a:p>
            <a:pPr marL="342900" indent="-139700">
              <a:buFont typeface="Arial"/>
              <a:buNone/>
            </a:pPr>
            <a:endParaRPr lang="en-US" b="1" u="sn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501</Words>
  <Application>Microsoft Office PowerPoint</Application>
  <PresentationFormat>On-screen Show (4:3)</PresentationFormat>
  <Paragraphs>82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Office Theme</vt:lpstr>
      <vt:lpstr>PowerPoint Presentation</vt:lpstr>
      <vt:lpstr>Agenda</vt:lpstr>
      <vt:lpstr>Introduction</vt:lpstr>
      <vt:lpstr>Statement of the Problem</vt:lpstr>
      <vt:lpstr>Purpose of the project</vt:lpstr>
      <vt:lpstr>Proposed Methodology</vt:lpstr>
      <vt:lpstr>Expected Results and Implications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Sowmiya N</cp:lastModifiedBy>
  <cp:revision>1</cp:revision>
  <dcterms:modified xsi:type="dcterms:W3CDTF">2023-11-05T13:09:58Z</dcterms:modified>
</cp:coreProperties>
</file>