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5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8099518810148729E-2"/>
          <c:y val="7.4548702245552642E-2"/>
          <c:w val="0.81952690288713914"/>
          <c:h val="0.8326195683872849"/>
        </c:manualLayout>
      </c:layout>
      <c:barChart>
        <c:barDir val="col"/>
        <c:grouping val="clustered"/>
        <c:varyColors val="0"/>
        <c:ser>
          <c:idx val="0"/>
          <c:order val="0"/>
          <c:tx>
            <c:strRef>
              <c:f>Sheet1!$B$3:$B$4</c:f>
              <c:strCache>
                <c:ptCount val="1"/>
                <c:pt idx="0">
                  <c:v>1</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Sheet1!$C$3:$C$4</c:f>
              <c:strCache>
                <c:ptCount val="1"/>
                <c:pt idx="0">
                  <c:v>2</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Sheet1!$D$3:$D$4</c:f>
              <c:strCache>
                <c:ptCount val="1"/>
                <c:pt idx="0">
                  <c:v>3</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Sheet1!$E$3:$E$4</c:f>
              <c:strCache>
                <c:ptCount val="1"/>
                <c:pt idx="0">
                  <c:v>4</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Sheet1!$F$3:$F$4</c:f>
              <c:strCache>
                <c:ptCount val="1"/>
                <c:pt idx="0">
                  <c:v>5</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150"/>
        <c:axId val="23020672"/>
        <c:axId val="23022208"/>
      </c:barChart>
      <c:catAx>
        <c:axId val="23020672"/>
        <c:scaling>
          <c:orientation val="minMax"/>
        </c:scaling>
        <c:delete val="0"/>
        <c:axPos val="b"/>
        <c:majorTickMark val="out"/>
        <c:minorTickMark val="none"/>
        <c:tickLblPos val="nextTo"/>
        <c:crossAx val="23022208"/>
        <c:crosses val="autoZero"/>
        <c:auto val="1"/>
        <c:lblAlgn val="ctr"/>
        <c:lblOffset val="100"/>
        <c:noMultiLvlLbl val="0"/>
      </c:catAx>
      <c:valAx>
        <c:axId val="23022208"/>
        <c:scaling>
          <c:orientation val="minMax"/>
        </c:scaling>
        <c:delete val="0"/>
        <c:axPos val="l"/>
        <c:majorGridlines/>
        <c:numFmt formatCode="General" sourceLinked="1"/>
        <c:majorTickMark val="out"/>
        <c:minorTickMark val="none"/>
        <c:tickLblPos val="nextTo"/>
        <c:crossAx val="23020672"/>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57225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5268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emplo</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966013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150734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600200" y="2920901"/>
            <a:ext cx="8610600" cy="2677656"/>
          </a:xfrm>
          <a:prstGeom prst="rect">
            <a:avLst/>
          </a:prstGeom>
          <a:noFill/>
        </p:spPr>
        <p:txBody>
          <a:bodyPr wrap="square" rtlCol="0">
            <a:spAutoFit/>
          </a:bodyPr>
          <a:lstStyle/>
          <a:p>
            <a:r>
              <a:rPr lang="en-US" sz="2400" dirty="0"/>
              <a:t>STUDENT NAME</a:t>
            </a:r>
            <a:r>
              <a:rPr lang="en-US" sz="2400" dirty="0" smtClean="0"/>
              <a:t>: SOWMYA JANAKIRAMAN</a:t>
            </a:r>
            <a:endParaRPr lang="en-US" sz="2400" dirty="0"/>
          </a:p>
          <a:p>
            <a:r>
              <a:rPr lang="en-US" sz="2400" dirty="0"/>
              <a:t>REGISTER </a:t>
            </a:r>
            <a:r>
              <a:rPr lang="en-US" sz="2400" dirty="0" smtClean="0"/>
              <a:t>NO     :312216200 [C24974D2D398317870448DF3A304C571]</a:t>
            </a:r>
          </a:p>
          <a:p>
            <a:r>
              <a:rPr lang="en-US" sz="2400" dirty="0" smtClean="0"/>
              <a:t>DEPARTMENT    :BCOM BANK MANAGEMENT</a:t>
            </a:r>
            <a:endParaRPr lang="en-US" sz="2400" dirty="0"/>
          </a:p>
          <a:p>
            <a:r>
              <a:rPr lang="en-US" sz="2400" dirty="0" smtClean="0"/>
              <a:t>COLLEGE             : SHRI SHANKARLAL SUNDARBAI SHASUN JAIN                      COLLEGE FOR WOMEN</a:t>
            </a:r>
            <a:endParaRPr lang="en-US" sz="2400" dirty="0"/>
          </a:p>
          <a:p>
            <a:r>
              <a:rPr lang="en-US" sz="2400" dirty="0"/>
              <a:t>           </a:t>
            </a:r>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697672" y="1143000"/>
            <a:ext cx="6096000" cy="2308324"/>
          </a:xfrm>
          <a:prstGeom prst="rect">
            <a:avLst/>
          </a:prstGeom>
        </p:spPr>
        <p:txBody>
          <a:bodyPr>
            <a:spAutoFit/>
          </a:bodyPr>
          <a:lstStyle/>
          <a:p>
            <a:r>
              <a:rPr lang="en-US" b="1" u="sng" dirty="0">
                <a:latin typeface="Times New Roman" pitchFamily="18" charset="0"/>
                <a:cs typeface="Times New Roman" pitchFamily="18" charset="0"/>
              </a:rPr>
              <a:t>DATA COLLECTION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Employee Data</a:t>
            </a:r>
          </a:p>
          <a:p>
            <a:r>
              <a:rPr lang="en-US" b="1" u="sng" dirty="0">
                <a:latin typeface="Times New Roman" pitchFamily="18" charset="0"/>
                <a:cs typeface="Times New Roman" pitchFamily="18" charset="0"/>
              </a:rPr>
              <a:t>FEATURE COLLECTION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Name</a:t>
            </a:r>
          </a:p>
          <a:p>
            <a:r>
              <a:rPr lang="en-US" dirty="0">
                <a:latin typeface="Times New Roman" pitchFamily="18" charset="0"/>
                <a:cs typeface="Times New Roman" pitchFamily="18" charset="0"/>
              </a:rPr>
              <a:t>Employee </a:t>
            </a:r>
            <a:r>
              <a:rPr lang="en-US" dirty="0" smtClean="0">
                <a:latin typeface="Times New Roman" pitchFamily="18" charset="0"/>
                <a:cs typeface="Times New Roman" pitchFamily="18" charset="0"/>
              </a:rPr>
              <a:t>ID</a:t>
            </a:r>
            <a:endParaRPr lang="en-US" dirty="0">
              <a:latin typeface="Times New Roman" pitchFamily="18" charset="0"/>
              <a:cs typeface="Times New Roman" pitchFamily="18" charset="0"/>
            </a:endParaRPr>
          </a:p>
          <a:p>
            <a:r>
              <a:rPr lang="en-US" b="1" u="sng" dirty="0">
                <a:latin typeface="Times New Roman" pitchFamily="18" charset="0"/>
                <a:cs typeface="Times New Roman" pitchFamily="18" charset="0"/>
              </a:rPr>
              <a:t>SALARY LEVEL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unknown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221100446"/>
              </p:ext>
            </p:extLst>
          </p:nvPr>
        </p:nvGraphicFramePr>
        <p:xfrm>
          <a:off x="990600" y="1600199"/>
          <a:ext cx="5410200" cy="3762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219200"/>
            <a:ext cx="6096000" cy="4893647"/>
          </a:xfrm>
          <a:prstGeom prst="rect">
            <a:avLst/>
          </a:prstGeom>
        </p:spPr>
        <p:txBody>
          <a:bodyPr>
            <a:spAutoFit/>
          </a:bodyPr>
          <a:lstStyle/>
          <a:p>
            <a:r>
              <a:rPr lang="en-US" sz="2400" dirty="0"/>
              <a:t>Employee performance analysis offers valuable insights into workforce productivity, talent development, and retention, enabling organizations to identify top performers and areas for improvement, inform targeted development programs and coaching, enhance employee engagement and retention, optimize team composition and collaboration, and drive business outcomes through data-informed decision making, ultimately unlocking the full potential of their workforce and fostering a culture of continuous growth, innovation, and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1524000"/>
            <a:ext cx="6096000" cy="4154984"/>
          </a:xfrm>
          <a:prstGeom prst="rect">
            <a:avLst/>
          </a:prstGeom>
        </p:spPr>
        <p:txBody>
          <a:bodyPr>
            <a:spAutoFit/>
          </a:bodyPr>
          <a:lstStyle/>
          <a:p>
            <a:r>
              <a:rPr lang="en-US" sz="2400" dirty="0"/>
              <a:t>We are conducting employee performance analysis to improve productivity, inform talent development, and enhance employee engagement. By understanding individual strengths and weaknesses, we can make data-driven decisions on training, promotions, and compensation, ultimately driving business success and reducing turnover. This analysis helps us identify areas for growth, optimize our workforce, and create a fair and supportive work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533400" y="2264899"/>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t>The Employee Performance Analysis project aims to evaluate employee performance, identifying strengths, weaknesses, and growth areas, to inform talent development, retention, and business success. It will develop a fair performance evaluation framework, analyze performance data, and provide actionable recommendations, enhancing employee engagement and retention, and driving data-driven talent management decisions.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252541"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2243798"/>
            <a:ext cx="6096000" cy="2246769"/>
          </a:xfrm>
          <a:prstGeom prst="rect">
            <a:avLst/>
          </a:prstGeom>
        </p:spPr>
        <p:txBody>
          <a:bodyPr>
            <a:spAutoFit/>
          </a:bodyPr>
          <a:lstStyle/>
          <a:p>
            <a:r>
              <a:rPr lang="en-US" sz="2800" b="1" dirty="0" smtClean="0"/>
              <a:t>HR Managers</a:t>
            </a:r>
          </a:p>
          <a:p>
            <a:r>
              <a:rPr lang="en-US" sz="2800" b="1" dirty="0" smtClean="0"/>
              <a:t>Line Managers</a:t>
            </a:r>
          </a:p>
          <a:p>
            <a:r>
              <a:rPr lang="en-US" sz="2800" b="1" dirty="0" smtClean="0"/>
              <a:t>Senior Leaders</a:t>
            </a:r>
          </a:p>
          <a:p>
            <a:r>
              <a:rPr lang="en-US" sz="2800" b="1" dirty="0" smtClean="0"/>
              <a:t>Employee </a:t>
            </a:r>
            <a:r>
              <a:rPr lang="en-US" sz="2800" b="1" dirty="0"/>
              <a:t>Development </a:t>
            </a:r>
            <a:r>
              <a:rPr lang="en-US" sz="2800" b="1" dirty="0" smtClean="0"/>
              <a:t>Teams</a:t>
            </a:r>
          </a:p>
          <a:p>
            <a:r>
              <a:rPr lang="en-US" sz="2800" b="1" dirty="0" smtClean="0"/>
              <a:t>Employees Themselves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35965" y="2209800"/>
            <a:ext cx="6096000" cy="646331"/>
          </a:xfrm>
          <a:prstGeom prst="rect">
            <a:avLst/>
          </a:prstGeom>
        </p:spPr>
        <p:txBody>
          <a:bodyPr>
            <a:spAutoFit/>
          </a:bodyPr>
          <a:lstStyle/>
          <a:p>
            <a:r>
              <a:rPr lang="en-US" b="1" dirty="0"/>
              <a:t>Filtering means</a:t>
            </a:r>
            <a:r>
              <a:rPr lang="en-US" dirty="0"/>
              <a:t>:- Selecting specific data or information from a larger set</a:t>
            </a:r>
          </a:p>
        </p:txBody>
      </p:sp>
      <p:sp>
        <p:nvSpPr>
          <p:cNvPr id="10" name="Rectangle 9"/>
          <p:cNvSpPr/>
          <p:nvPr/>
        </p:nvSpPr>
        <p:spPr>
          <a:xfrm>
            <a:off x="2885661" y="2849719"/>
            <a:ext cx="6096000" cy="1754326"/>
          </a:xfrm>
          <a:prstGeom prst="rect">
            <a:avLst/>
          </a:prstGeom>
        </p:spPr>
        <p:txBody>
          <a:bodyPr>
            <a:spAutoFit/>
          </a:bodyPr>
          <a:lstStyle/>
          <a:p>
            <a:r>
              <a:rPr lang="en-US" b="1" dirty="0"/>
              <a:t>Pivot </a:t>
            </a:r>
            <a:r>
              <a:rPr lang="en-US" b="1" dirty="0" smtClean="0"/>
              <a:t>Table</a:t>
            </a:r>
            <a:r>
              <a:rPr lang="en-US" dirty="0" smtClean="0"/>
              <a:t>: Pivot </a:t>
            </a:r>
            <a:r>
              <a:rPr lang="en-US" dirty="0"/>
              <a:t>tables enables us to narrow down employee performance data and focus on specific subsets, revealing key trends and insights</a:t>
            </a:r>
            <a:r>
              <a:rPr lang="en-US" dirty="0" smtClean="0"/>
              <a:t>.</a:t>
            </a:r>
          </a:p>
          <a:p>
            <a:r>
              <a:rPr lang="en-US" b="1" dirty="0" smtClean="0"/>
              <a:t>Graph </a:t>
            </a:r>
            <a:r>
              <a:rPr lang="en-US" dirty="0" smtClean="0"/>
              <a:t>: Applying </a:t>
            </a:r>
            <a:r>
              <a:rPr lang="en-US" dirty="0"/>
              <a:t>filters to graphs helps us visualize specific aspects of employee performance, making it easier to identify areas of strength and weakness."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851668" y="1447800"/>
            <a:ext cx="2563863" cy="369332"/>
          </a:xfrm>
          <a:prstGeom prst="rect">
            <a:avLst/>
          </a:prstGeom>
        </p:spPr>
        <p:txBody>
          <a:bodyPr wrap="square">
            <a:spAutoFit/>
          </a:bodyPr>
          <a:lstStyle/>
          <a:p>
            <a:r>
              <a:rPr lang="en-US" dirty="0"/>
              <a:t>employee data set </a:t>
            </a:r>
            <a:r>
              <a:rPr lang="en-US" dirty="0" err="1" smtClean="0"/>
              <a:t>kaggle</a:t>
            </a:r>
            <a:endParaRPr lang="en-US" dirty="0"/>
          </a:p>
        </p:txBody>
      </p:sp>
      <p:sp>
        <p:nvSpPr>
          <p:cNvPr id="5" name="Rectangle 4"/>
          <p:cNvSpPr/>
          <p:nvPr/>
        </p:nvSpPr>
        <p:spPr>
          <a:xfrm>
            <a:off x="851668" y="1817132"/>
            <a:ext cx="2070439" cy="369332"/>
          </a:xfrm>
          <a:prstGeom prst="rect">
            <a:avLst/>
          </a:prstGeom>
        </p:spPr>
        <p:txBody>
          <a:bodyPr wrap="none">
            <a:spAutoFit/>
          </a:bodyPr>
          <a:lstStyle/>
          <a:p>
            <a:r>
              <a:rPr lang="en-US" dirty="0"/>
              <a:t>features </a:t>
            </a:r>
            <a:r>
              <a:rPr lang="en-US" dirty="0" smtClean="0"/>
              <a:t>- 9 </a:t>
            </a:r>
            <a:r>
              <a:rPr lang="en-US" dirty="0"/>
              <a:t>features</a:t>
            </a:r>
          </a:p>
        </p:txBody>
      </p:sp>
      <p:sp>
        <p:nvSpPr>
          <p:cNvPr id="6" name="Rectangle 5"/>
          <p:cNvSpPr/>
          <p:nvPr/>
        </p:nvSpPr>
        <p:spPr>
          <a:xfrm>
            <a:off x="851668" y="2186464"/>
            <a:ext cx="6096000" cy="1200329"/>
          </a:xfrm>
          <a:prstGeom prst="rect">
            <a:avLst/>
          </a:prstGeom>
        </p:spPr>
        <p:txBody>
          <a:bodyPr>
            <a:spAutoFit/>
          </a:bodyPr>
          <a:lstStyle/>
          <a:p>
            <a:r>
              <a:rPr lang="en-US" dirty="0" smtClean="0"/>
              <a:t>Employee ID-123</a:t>
            </a:r>
          </a:p>
          <a:p>
            <a:r>
              <a:rPr lang="en-US" dirty="0" smtClean="0"/>
              <a:t>Age</a:t>
            </a:r>
            <a:r>
              <a:rPr lang="en-US" dirty="0"/>
              <a:t>: </a:t>
            </a:r>
            <a:r>
              <a:rPr lang="en-US" dirty="0" smtClean="0"/>
              <a:t>00</a:t>
            </a:r>
          </a:p>
          <a:p>
            <a:r>
              <a:rPr lang="en-US" dirty="0" smtClean="0"/>
              <a:t>Performance Rating : </a:t>
            </a:r>
            <a:r>
              <a:rPr lang="en-US" dirty="0" err="1" smtClean="0"/>
              <a:t>xyt</a:t>
            </a:r>
            <a:endParaRPr lang="en-US" dirty="0" smtClean="0"/>
          </a:p>
          <a:p>
            <a:r>
              <a:rPr lang="en-US" dirty="0" smtClean="0"/>
              <a:t>Salary- nil</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793028" y="1603003"/>
            <a:ext cx="8534018" cy="1569660"/>
          </a:xfrm>
          <a:prstGeom prst="rect">
            <a:avLst/>
          </a:prstGeom>
          <a:noFill/>
        </p:spPr>
        <p:txBody>
          <a:bodyPr wrap="square" rtlCol="0">
            <a:spAutoFit/>
          </a:bodyPr>
          <a:lstStyle/>
          <a:p>
            <a:pPr>
              <a:buFont typeface="Arial" panose="020B0604020202020204" pitchFamily="34" charset="0"/>
              <a:buChar char="•"/>
            </a:pPr>
            <a:r>
              <a:rPr lang="en-US" sz="2400" dirty="0" smtClean="0">
                <a:solidFill>
                  <a:srgbClr val="0D0D0D"/>
                </a:solidFill>
                <a:latin typeface="Times New Roman" panose="02020603050405020304" pitchFamily="18" charset="0"/>
                <a:cs typeface="Times New Roman" panose="02020603050405020304" pitchFamily="18" charset="0"/>
              </a:rPr>
              <a:t>EMPLOYEE_PERFORMANCE </a:t>
            </a:r>
            <a:r>
              <a:rPr lang="en-US" sz="2400" dirty="0">
                <a:solidFill>
                  <a:srgbClr val="0D0D0D"/>
                </a:solidFill>
                <a:latin typeface="Times New Roman" panose="02020603050405020304" pitchFamily="18" charset="0"/>
                <a:cs typeface="Times New Roman" panose="02020603050405020304" pitchFamily="18" charset="0"/>
              </a:rPr>
              <a:t>= (EMPLOYEE_ID, NAME, JOB_TITLE, DEPARTMENT, YEARS_OF_EXPERIENCE, AGE, PERFORMANCE_RATING, SALARY, TENURE, EDUCATION_LEVEL)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218</TotalTime>
  <Words>442</Words>
  <Application>Microsoft Office PowerPoint</Application>
  <PresentationFormat>Custom</PresentationFormat>
  <Paragraphs>71</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WELCOME</cp:lastModifiedBy>
  <cp:revision>16</cp:revision>
  <dcterms:created xsi:type="dcterms:W3CDTF">2024-03-29T15:07:22Z</dcterms:created>
  <dcterms:modified xsi:type="dcterms:W3CDTF">2024-08-31T10:03:48Z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