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Cabin" panose="020B0604020202020204" charset="0"/>
      <p:regular r:id="rId12"/>
    </p:embeddedFont>
    <p:embeddedFont>
      <p:font typeface="Unbounde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ch" userId="26cd3541b6a59ba4" providerId="LiveId" clId="{B030BF55-608E-4869-9A98-98EBECE59D1E}"/>
    <pc:docChg chg="custSel modSld">
      <pc:chgData name="krishna ch" userId="26cd3541b6a59ba4" providerId="LiveId" clId="{B030BF55-608E-4869-9A98-98EBECE59D1E}" dt="2025-03-26T13:34:26.708" v="21" actId="1076"/>
      <pc:docMkLst>
        <pc:docMk/>
      </pc:docMkLst>
      <pc:sldChg chg="delSp modSp mod">
        <pc:chgData name="krishna ch" userId="26cd3541b6a59ba4" providerId="LiveId" clId="{B030BF55-608E-4869-9A98-98EBECE59D1E}" dt="2025-03-26T13:34:26.708" v="21" actId="1076"/>
        <pc:sldMkLst>
          <pc:docMk/>
          <pc:sldMk cId="0" sldId="256"/>
        </pc:sldMkLst>
        <pc:spChg chg="del">
          <ac:chgData name="krishna ch" userId="26cd3541b6a59ba4" providerId="LiveId" clId="{B030BF55-608E-4869-9A98-98EBECE59D1E}" dt="2025-03-26T13:34:10.309" v="1" actId="478"/>
          <ac:spMkLst>
            <pc:docMk/>
            <pc:sldMk cId="0" sldId="256"/>
            <ac:spMk id="5" creationId="{00000000-0000-0000-0000-000000000000}"/>
          </ac:spMkLst>
        </pc:spChg>
        <pc:spChg chg="mod">
          <ac:chgData name="krishna ch" userId="26cd3541b6a59ba4" providerId="LiveId" clId="{B030BF55-608E-4869-9A98-98EBECE59D1E}" dt="2025-03-26T13:34:26.708" v="21" actId="1076"/>
          <ac:spMkLst>
            <pc:docMk/>
            <pc:sldMk cId="0" sldId="256"/>
            <ac:spMk id="7" creationId="{00000000-0000-0000-0000-000000000000}"/>
          </ac:spMkLst>
        </pc:spChg>
        <pc:picChg chg="del">
          <ac:chgData name="krishna ch" userId="26cd3541b6a59ba4" providerId="LiveId" clId="{B030BF55-608E-4869-9A98-98EBECE59D1E}" dt="2025-03-26T13:34:05.128" v="0" actId="478"/>
          <ac:picMkLst>
            <pc:docMk/>
            <pc:sldMk cId="0" sldId="256"/>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6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40093" y="581501"/>
            <a:ext cx="13150215" cy="3432810"/>
          </a:xfrm>
          <a:prstGeom prst="rect">
            <a:avLst/>
          </a:prstGeom>
          <a:noFill/>
          <a:ln/>
        </p:spPr>
        <p:txBody>
          <a:bodyPr wrap="square" lIns="0" tIns="0" rIns="0" bIns="0" rtlCol="0" anchor="t"/>
          <a:lstStyle/>
          <a:p>
            <a:pPr marL="0" indent="0">
              <a:lnSpc>
                <a:spcPts val="6750"/>
              </a:lnSpc>
              <a:buNone/>
            </a:pPr>
            <a:r>
              <a:rPr lang="en-US" sz="5400" dirty="0">
                <a:solidFill>
                  <a:srgbClr val="FFFFFF"/>
                </a:solidFill>
                <a:latin typeface="Unbounded" pitchFamily="34" charset="0"/>
                <a:ea typeface="Unbounded" pitchFamily="34" charset="-122"/>
                <a:cs typeface="Unbounded" pitchFamily="34" charset="-120"/>
              </a:rPr>
              <a:t>Data Science and Machine Learning in Action: A Comprehensive Approach Using Real-World Data</a:t>
            </a:r>
            <a:endParaRPr lang="en-US" sz="5400" dirty="0"/>
          </a:p>
        </p:txBody>
      </p:sp>
      <p:sp>
        <p:nvSpPr>
          <p:cNvPr id="3" name="Text 1"/>
          <p:cNvSpPr/>
          <p:nvPr/>
        </p:nvSpPr>
        <p:spPr>
          <a:xfrm>
            <a:off x="740093" y="4437221"/>
            <a:ext cx="13150215" cy="1353026"/>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In this comprehensive project, we will embark on an exciting journey through the world of data science and machine learning. Using real-world stock price data for Apple Inc. (AAPL), our teams will navigate through the entire data science pipeline – from data collection and exploration to advanced predictive modeling. This hands-on experience will provide invaluable insights into the practical application of concepts learned in class, bridging the gap between theory and real-world implementation.</a:t>
            </a:r>
            <a:endParaRPr lang="en-US" sz="1650" dirty="0"/>
          </a:p>
        </p:txBody>
      </p:sp>
      <p:sp>
        <p:nvSpPr>
          <p:cNvPr id="4" name="Text 2"/>
          <p:cNvSpPr/>
          <p:nvPr/>
        </p:nvSpPr>
        <p:spPr>
          <a:xfrm>
            <a:off x="740093" y="6028134"/>
            <a:ext cx="13150215" cy="1014770"/>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Our Team will grapple with challenges such as data cleaning, feature engineering, and model optimization, mirroring the complexities faced by professionals in the field. By working with financial data, participants will gain exposure to time series analysis and the nuances of predicting volatile market behaviors, skills highly valued in both academia and industry.</a:t>
            </a:r>
            <a:endParaRPr lang="en-US" sz="1650" dirty="0"/>
          </a:p>
        </p:txBody>
      </p:sp>
      <p:sp>
        <p:nvSpPr>
          <p:cNvPr id="7" name="Text 4"/>
          <p:cNvSpPr/>
          <p:nvPr/>
        </p:nvSpPr>
        <p:spPr>
          <a:xfrm>
            <a:off x="740093" y="7280791"/>
            <a:ext cx="1516618" cy="370046"/>
          </a:xfrm>
          <a:prstGeom prst="rect">
            <a:avLst/>
          </a:prstGeom>
          <a:noFill/>
          <a:ln/>
        </p:spPr>
        <p:txBody>
          <a:bodyPr wrap="none" lIns="0" tIns="0" rIns="0" bIns="0" rtlCol="0" anchor="t"/>
          <a:lstStyle/>
          <a:p>
            <a:pPr marL="0" indent="0" algn="l">
              <a:lnSpc>
                <a:spcPts val="2900"/>
              </a:lnSpc>
              <a:buNone/>
            </a:pPr>
            <a:r>
              <a:rPr lang="en-US" sz="2050" b="1" dirty="0">
                <a:solidFill>
                  <a:srgbClr val="CAD6DE"/>
                </a:solidFill>
                <a:latin typeface="Cabin Bold" pitchFamily="34" charset="0"/>
                <a:ea typeface="Cabin Bold" pitchFamily="34" charset="-122"/>
                <a:cs typeface="Cabin Bold" pitchFamily="34" charset="-120"/>
              </a:rPr>
              <a:t> Sowmya Yalavarthi</a:t>
            </a:r>
            <a:endParaRPr lang="en-US" sz="2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77466" y="532209"/>
            <a:ext cx="8617387" cy="569238"/>
          </a:xfrm>
          <a:prstGeom prst="rect">
            <a:avLst/>
          </a:prstGeom>
          <a:noFill/>
          <a:ln/>
        </p:spPr>
        <p:txBody>
          <a:bodyPr wrap="none" lIns="0" tIns="0" rIns="0" bIns="0" rtlCol="0" anchor="t"/>
          <a:lstStyle/>
          <a:p>
            <a:pPr marL="0" indent="0">
              <a:lnSpc>
                <a:spcPts val="4450"/>
              </a:lnSpc>
              <a:buNone/>
            </a:pPr>
            <a:r>
              <a:rPr lang="en-US" sz="3550" dirty="0">
                <a:solidFill>
                  <a:srgbClr val="FFFFFF"/>
                </a:solidFill>
                <a:latin typeface="Unbounded" pitchFamily="34" charset="0"/>
                <a:ea typeface="Unbounded" pitchFamily="34" charset="-122"/>
                <a:cs typeface="Unbounded" pitchFamily="34" charset="-120"/>
              </a:rPr>
              <a:t>Data Collection and Exploration</a:t>
            </a:r>
            <a:endParaRPr lang="en-US" sz="3550" dirty="0"/>
          </a:p>
        </p:txBody>
      </p:sp>
      <p:sp>
        <p:nvSpPr>
          <p:cNvPr id="3" name="Shape 1"/>
          <p:cNvSpPr/>
          <p:nvPr/>
        </p:nvSpPr>
        <p:spPr>
          <a:xfrm>
            <a:off x="956310" y="1488519"/>
            <a:ext cx="22860" cy="6208752"/>
          </a:xfrm>
          <a:prstGeom prst="roundRect">
            <a:avLst>
              <a:gd name="adj" fmla="val 127012"/>
            </a:avLst>
          </a:prstGeom>
          <a:solidFill>
            <a:srgbClr val="49606E"/>
          </a:solidFill>
          <a:ln/>
        </p:spPr>
        <p:txBody>
          <a:bodyPr/>
          <a:lstStyle/>
          <a:p>
            <a:endParaRPr lang="en-US"/>
          </a:p>
        </p:txBody>
      </p:sp>
      <p:sp>
        <p:nvSpPr>
          <p:cNvPr id="4" name="Shape 2"/>
          <p:cNvSpPr/>
          <p:nvPr/>
        </p:nvSpPr>
        <p:spPr>
          <a:xfrm>
            <a:off x="1162586" y="1912382"/>
            <a:ext cx="677466" cy="22860"/>
          </a:xfrm>
          <a:prstGeom prst="roundRect">
            <a:avLst>
              <a:gd name="adj" fmla="val 127012"/>
            </a:avLst>
          </a:prstGeom>
          <a:solidFill>
            <a:srgbClr val="49606E"/>
          </a:solidFill>
          <a:ln/>
        </p:spPr>
        <p:txBody>
          <a:bodyPr/>
          <a:lstStyle/>
          <a:p>
            <a:endParaRPr lang="en-US"/>
          </a:p>
        </p:txBody>
      </p:sp>
      <p:sp>
        <p:nvSpPr>
          <p:cNvPr id="5" name="Shape 3"/>
          <p:cNvSpPr/>
          <p:nvPr/>
        </p:nvSpPr>
        <p:spPr>
          <a:xfrm>
            <a:off x="750034" y="1706166"/>
            <a:ext cx="435412" cy="435412"/>
          </a:xfrm>
          <a:prstGeom prst="roundRect">
            <a:avLst>
              <a:gd name="adj" fmla="val 6668"/>
            </a:avLst>
          </a:prstGeom>
          <a:solidFill>
            <a:srgbClr val="304755"/>
          </a:solidFill>
          <a:ln/>
        </p:spPr>
        <p:txBody>
          <a:bodyPr/>
          <a:lstStyle/>
          <a:p>
            <a:endParaRPr lang="en-US"/>
          </a:p>
        </p:txBody>
      </p:sp>
      <p:sp>
        <p:nvSpPr>
          <p:cNvPr id="6" name="Text 4"/>
          <p:cNvSpPr/>
          <p:nvPr/>
        </p:nvSpPr>
        <p:spPr>
          <a:xfrm>
            <a:off x="903387" y="1787247"/>
            <a:ext cx="128707" cy="273248"/>
          </a:xfrm>
          <a:prstGeom prst="rect">
            <a:avLst/>
          </a:prstGeom>
          <a:noFill/>
          <a:ln/>
        </p:spPr>
        <p:txBody>
          <a:bodyPr wrap="none" lIns="0" tIns="0" rIns="0" bIns="0" rtlCol="0" anchor="t"/>
          <a:lstStyle/>
          <a:p>
            <a:pPr marL="0" indent="0" algn="ctr">
              <a:lnSpc>
                <a:spcPts val="2150"/>
              </a:lnSpc>
              <a:buNone/>
            </a:pPr>
            <a:r>
              <a:rPr lang="en-US" sz="2150" dirty="0">
                <a:solidFill>
                  <a:srgbClr val="CAD6DE"/>
                </a:solidFill>
                <a:latin typeface="Unbounded" pitchFamily="34" charset="0"/>
                <a:ea typeface="Unbounded" pitchFamily="34" charset="-122"/>
                <a:cs typeface="Unbounded" pitchFamily="34" charset="-120"/>
              </a:rPr>
              <a:t>1</a:t>
            </a:r>
            <a:endParaRPr lang="en-US" sz="2150" dirty="0"/>
          </a:p>
        </p:txBody>
      </p:sp>
      <p:sp>
        <p:nvSpPr>
          <p:cNvPr id="7" name="Text 5"/>
          <p:cNvSpPr/>
          <p:nvPr/>
        </p:nvSpPr>
        <p:spPr>
          <a:xfrm>
            <a:off x="2032278" y="1681996"/>
            <a:ext cx="2277189"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Data Acquisition</a:t>
            </a:r>
            <a:endParaRPr lang="en-US" sz="1750" dirty="0"/>
          </a:p>
        </p:txBody>
      </p:sp>
      <p:sp>
        <p:nvSpPr>
          <p:cNvPr id="8" name="Text 6"/>
          <p:cNvSpPr/>
          <p:nvPr/>
        </p:nvSpPr>
        <p:spPr>
          <a:xfrm>
            <a:off x="2032278" y="2082760"/>
            <a:ext cx="11920657" cy="619363"/>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 We begin by writing code to interface with the Yahoo Finance API, retrieving historical stock price data for Apple Inc. This step introduces them to real-world data acquisition techniques and API usage.</a:t>
            </a:r>
            <a:endParaRPr lang="en-US" sz="1500" dirty="0"/>
          </a:p>
        </p:txBody>
      </p:sp>
      <p:sp>
        <p:nvSpPr>
          <p:cNvPr id="9" name="Shape 7"/>
          <p:cNvSpPr/>
          <p:nvPr/>
        </p:nvSpPr>
        <p:spPr>
          <a:xfrm>
            <a:off x="1162586" y="3512939"/>
            <a:ext cx="677466" cy="22860"/>
          </a:xfrm>
          <a:prstGeom prst="roundRect">
            <a:avLst>
              <a:gd name="adj" fmla="val 127012"/>
            </a:avLst>
          </a:prstGeom>
          <a:solidFill>
            <a:srgbClr val="49606E"/>
          </a:solidFill>
          <a:ln/>
        </p:spPr>
        <p:txBody>
          <a:bodyPr/>
          <a:lstStyle/>
          <a:p>
            <a:endParaRPr lang="en-US"/>
          </a:p>
        </p:txBody>
      </p:sp>
      <p:sp>
        <p:nvSpPr>
          <p:cNvPr id="10" name="Shape 8"/>
          <p:cNvSpPr/>
          <p:nvPr/>
        </p:nvSpPr>
        <p:spPr>
          <a:xfrm>
            <a:off x="750034" y="3306723"/>
            <a:ext cx="435412" cy="435412"/>
          </a:xfrm>
          <a:prstGeom prst="roundRect">
            <a:avLst>
              <a:gd name="adj" fmla="val 6668"/>
            </a:avLst>
          </a:prstGeom>
          <a:solidFill>
            <a:srgbClr val="304755"/>
          </a:solidFill>
          <a:ln/>
        </p:spPr>
        <p:txBody>
          <a:bodyPr/>
          <a:lstStyle/>
          <a:p>
            <a:endParaRPr lang="en-US"/>
          </a:p>
        </p:txBody>
      </p:sp>
      <p:sp>
        <p:nvSpPr>
          <p:cNvPr id="11" name="Text 9"/>
          <p:cNvSpPr/>
          <p:nvPr/>
        </p:nvSpPr>
        <p:spPr>
          <a:xfrm>
            <a:off x="859929" y="3387804"/>
            <a:ext cx="215622" cy="273248"/>
          </a:xfrm>
          <a:prstGeom prst="rect">
            <a:avLst/>
          </a:prstGeom>
          <a:noFill/>
          <a:ln/>
        </p:spPr>
        <p:txBody>
          <a:bodyPr wrap="none" lIns="0" tIns="0" rIns="0" bIns="0" rtlCol="0" anchor="t"/>
          <a:lstStyle/>
          <a:p>
            <a:pPr marL="0" indent="0" algn="ctr">
              <a:lnSpc>
                <a:spcPts val="2150"/>
              </a:lnSpc>
              <a:buNone/>
            </a:pPr>
            <a:r>
              <a:rPr lang="en-US" sz="2150" dirty="0">
                <a:solidFill>
                  <a:srgbClr val="CAD6DE"/>
                </a:solidFill>
                <a:latin typeface="Unbounded" pitchFamily="34" charset="0"/>
                <a:ea typeface="Unbounded" pitchFamily="34" charset="-122"/>
                <a:cs typeface="Unbounded" pitchFamily="34" charset="-120"/>
              </a:rPr>
              <a:t>2</a:t>
            </a:r>
            <a:endParaRPr lang="en-US" sz="2150" dirty="0"/>
          </a:p>
        </p:txBody>
      </p:sp>
      <p:sp>
        <p:nvSpPr>
          <p:cNvPr id="12" name="Text 10"/>
          <p:cNvSpPr/>
          <p:nvPr/>
        </p:nvSpPr>
        <p:spPr>
          <a:xfrm>
            <a:off x="2032278" y="3282553"/>
            <a:ext cx="2716173"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Initial Data Cleaning</a:t>
            </a:r>
            <a:endParaRPr lang="en-US" sz="1750" dirty="0"/>
          </a:p>
        </p:txBody>
      </p:sp>
      <p:sp>
        <p:nvSpPr>
          <p:cNvPr id="13" name="Text 11"/>
          <p:cNvSpPr/>
          <p:nvPr/>
        </p:nvSpPr>
        <p:spPr>
          <a:xfrm>
            <a:off x="2032278" y="3683317"/>
            <a:ext cx="11920657" cy="619363"/>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The raw data is then cleaned, addressing issues such as missing values, duplicates, and formatting inconsistencies. This process emphasizes the importance of data integrity in analysis.</a:t>
            </a:r>
            <a:endParaRPr lang="en-US" sz="1500" dirty="0"/>
          </a:p>
        </p:txBody>
      </p:sp>
      <p:sp>
        <p:nvSpPr>
          <p:cNvPr id="14" name="Shape 12"/>
          <p:cNvSpPr/>
          <p:nvPr/>
        </p:nvSpPr>
        <p:spPr>
          <a:xfrm>
            <a:off x="1162586" y="5113496"/>
            <a:ext cx="677466" cy="22860"/>
          </a:xfrm>
          <a:prstGeom prst="roundRect">
            <a:avLst>
              <a:gd name="adj" fmla="val 127012"/>
            </a:avLst>
          </a:prstGeom>
          <a:solidFill>
            <a:srgbClr val="49606E"/>
          </a:solidFill>
          <a:ln/>
        </p:spPr>
        <p:txBody>
          <a:bodyPr/>
          <a:lstStyle/>
          <a:p>
            <a:endParaRPr lang="en-US"/>
          </a:p>
        </p:txBody>
      </p:sp>
      <p:sp>
        <p:nvSpPr>
          <p:cNvPr id="15" name="Shape 13"/>
          <p:cNvSpPr/>
          <p:nvPr/>
        </p:nvSpPr>
        <p:spPr>
          <a:xfrm>
            <a:off x="750034" y="4907280"/>
            <a:ext cx="435412" cy="435412"/>
          </a:xfrm>
          <a:prstGeom prst="roundRect">
            <a:avLst>
              <a:gd name="adj" fmla="val 6668"/>
            </a:avLst>
          </a:prstGeom>
          <a:solidFill>
            <a:srgbClr val="304755"/>
          </a:solidFill>
          <a:ln/>
        </p:spPr>
        <p:txBody>
          <a:bodyPr/>
          <a:lstStyle/>
          <a:p>
            <a:endParaRPr lang="en-US"/>
          </a:p>
        </p:txBody>
      </p:sp>
      <p:sp>
        <p:nvSpPr>
          <p:cNvPr id="16" name="Text 14"/>
          <p:cNvSpPr/>
          <p:nvPr/>
        </p:nvSpPr>
        <p:spPr>
          <a:xfrm>
            <a:off x="857786" y="4988362"/>
            <a:ext cx="219789" cy="273248"/>
          </a:xfrm>
          <a:prstGeom prst="rect">
            <a:avLst/>
          </a:prstGeom>
          <a:noFill/>
          <a:ln/>
        </p:spPr>
        <p:txBody>
          <a:bodyPr wrap="none" lIns="0" tIns="0" rIns="0" bIns="0" rtlCol="0" anchor="t"/>
          <a:lstStyle/>
          <a:p>
            <a:pPr marL="0" indent="0" algn="ctr">
              <a:lnSpc>
                <a:spcPts val="2150"/>
              </a:lnSpc>
              <a:buNone/>
            </a:pPr>
            <a:r>
              <a:rPr lang="en-US" sz="2150" dirty="0">
                <a:solidFill>
                  <a:srgbClr val="CAD6DE"/>
                </a:solidFill>
                <a:latin typeface="Unbounded" pitchFamily="34" charset="0"/>
                <a:ea typeface="Unbounded" pitchFamily="34" charset="-122"/>
                <a:cs typeface="Unbounded" pitchFamily="34" charset="-120"/>
              </a:rPr>
              <a:t>3</a:t>
            </a:r>
            <a:endParaRPr lang="en-US" sz="2150" dirty="0"/>
          </a:p>
        </p:txBody>
      </p:sp>
      <p:sp>
        <p:nvSpPr>
          <p:cNvPr id="17" name="Text 15"/>
          <p:cNvSpPr/>
          <p:nvPr/>
        </p:nvSpPr>
        <p:spPr>
          <a:xfrm>
            <a:off x="2032278" y="4883110"/>
            <a:ext cx="3533775"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Exploratory Data Analysis</a:t>
            </a:r>
            <a:endParaRPr lang="en-US" sz="1750" dirty="0"/>
          </a:p>
        </p:txBody>
      </p:sp>
      <p:sp>
        <p:nvSpPr>
          <p:cNvPr id="18" name="Text 16"/>
          <p:cNvSpPr/>
          <p:nvPr/>
        </p:nvSpPr>
        <p:spPr>
          <a:xfrm>
            <a:off x="2032278" y="5283875"/>
            <a:ext cx="11920657" cy="619363"/>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Team then delve into descriptive statistics, calculating measures of central tendency and spread. We explore distributions, identify outliers, and begin to understand the underlying patterns in the stock price data.</a:t>
            </a:r>
            <a:endParaRPr lang="en-US" sz="1500" dirty="0"/>
          </a:p>
        </p:txBody>
      </p:sp>
      <p:sp>
        <p:nvSpPr>
          <p:cNvPr id="19" name="Shape 17"/>
          <p:cNvSpPr/>
          <p:nvPr/>
        </p:nvSpPr>
        <p:spPr>
          <a:xfrm>
            <a:off x="1162586" y="6714053"/>
            <a:ext cx="677466" cy="22860"/>
          </a:xfrm>
          <a:prstGeom prst="roundRect">
            <a:avLst>
              <a:gd name="adj" fmla="val 127012"/>
            </a:avLst>
          </a:prstGeom>
          <a:solidFill>
            <a:srgbClr val="49606E"/>
          </a:solidFill>
          <a:ln/>
        </p:spPr>
        <p:txBody>
          <a:bodyPr/>
          <a:lstStyle/>
          <a:p>
            <a:endParaRPr lang="en-US"/>
          </a:p>
        </p:txBody>
      </p:sp>
      <p:sp>
        <p:nvSpPr>
          <p:cNvPr id="20" name="Shape 18"/>
          <p:cNvSpPr/>
          <p:nvPr/>
        </p:nvSpPr>
        <p:spPr>
          <a:xfrm>
            <a:off x="750034" y="6507837"/>
            <a:ext cx="435412" cy="435412"/>
          </a:xfrm>
          <a:prstGeom prst="roundRect">
            <a:avLst>
              <a:gd name="adj" fmla="val 6668"/>
            </a:avLst>
          </a:prstGeom>
          <a:solidFill>
            <a:srgbClr val="304755"/>
          </a:solidFill>
          <a:ln/>
        </p:spPr>
        <p:txBody>
          <a:bodyPr/>
          <a:lstStyle/>
          <a:p>
            <a:endParaRPr lang="en-US"/>
          </a:p>
        </p:txBody>
      </p:sp>
      <p:sp>
        <p:nvSpPr>
          <p:cNvPr id="21" name="Text 19"/>
          <p:cNvSpPr/>
          <p:nvPr/>
        </p:nvSpPr>
        <p:spPr>
          <a:xfrm>
            <a:off x="858024" y="6588919"/>
            <a:ext cx="219432" cy="273248"/>
          </a:xfrm>
          <a:prstGeom prst="rect">
            <a:avLst/>
          </a:prstGeom>
          <a:noFill/>
          <a:ln/>
        </p:spPr>
        <p:txBody>
          <a:bodyPr wrap="none" lIns="0" tIns="0" rIns="0" bIns="0" rtlCol="0" anchor="t"/>
          <a:lstStyle/>
          <a:p>
            <a:pPr marL="0" indent="0" algn="ctr">
              <a:lnSpc>
                <a:spcPts val="2150"/>
              </a:lnSpc>
              <a:buNone/>
            </a:pPr>
            <a:r>
              <a:rPr lang="en-US" sz="2150" dirty="0">
                <a:solidFill>
                  <a:srgbClr val="CAD6DE"/>
                </a:solidFill>
                <a:latin typeface="Unbounded" pitchFamily="34" charset="0"/>
                <a:ea typeface="Unbounded" pitchFamily="34" charset="-122"/>
                <a:cs typeface="Unbounded" pitchFamily="34" charset="-120"/>
              </a:rPr>
              <a:t>4</a:t>
            </a:r>
            <a:endParaRPr lang="en-US" sz="2150" dirty="0"/>
          </a:p>
        </p:txBody>
      </p:sp>
      <p:sp>
        <p:nvSpPr>
          <p:cNvPr id="22" name="Text 20"/>
          <p:cNvSpPr/>
          <p:nvPr/>
        </p:nvSpPr>
        <p:spPr>
          <a:xfrm>
            <a:off x="2032278" y="6483668"/>
            <a:ext cx="4065389"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Advanced Statistical Analysis</a:t>
            </a:r>
            <a:endParaRPr lang="en-US" sz="1750" dirty="0"/>
          </a:p>
        </p:txBody>
      </p:sp>
      <p:sp>
        <p:nvSpPr>
          <p:cNvPr id="23" name="Text 21"/>
          <p:cNvSpPr/>
          <p:nvPr/>
        </p:nvSpPr>
        <p:spPr>
          <a:xfrm>
            <a:off x="2032278" y="6884432"/>
            <a:ext cx="11920657" cy="619363"/>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We calculate more complex statistical parameters like skewness and kurtosis, gaining deeper insights into the data's characteristics and preparing for more advanced analyses.</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808673"/>
            <a:ext cx="12954952"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Data Reduction and Mapping Techniques</a:t>
            </a:r>
            <a:endParaRPr lang="en-US" sz="4400" dirty="0"/>
          </a:p>
        </p:txBody>
      </p:sp>
      <p:sp>
        <p:nvSpPr>
          <p:cNvPr id="3" name="Text 1"/>
          <p:cNvSpPr/>
          <p:nvPr/>
        </p:nvSpPr>
        <p:spPr>
          <a:xfrm>
            <a:off x="837724" y="2814995"/>
            <a:ext cx="3928586" cy="703898"/>
          </a:xfrm>
          <a:prstGeom prst="rect">
            <a:avLst/>
          </a:prstGeom>
          <a:noFill/>
          <a:ln/>
        </p:spPr>
        <p:txBody>
          <a:bodyPr wrap="squar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Principal Component Analysis (PCA)</a:t>
            </a:r>
            <a:endParaRPr lang="en-US" sz="2200" dirty="0"/>
          </a:p>
        </p:txBody>
      </p:sp>
      <p:sp>
        <p:nvSpPr>
          <p:cNvPr id="4" name="Text 2"/>
          <p:cNvSpPr/>
          <p:nvPr/>
        </p:nvSpPr>
        <p:spPr>
          <a:xfrm>
            <a:off x="837724" y="3758208"/>
            <a:ext cx="3928586" cy="3447217"/>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Students apply PCA to reduce the dimensionality of their dataset. This technique helps identify the most influential features driving stock price movements, potentially uncovering hidden patterns in the data. Teams will visualize the results, interpreting the principal components in the context of financial markets.</a:t>
            </a:r>
            <a:endParaRPr lang="en-US" sz="1850" dirty="0"/>
          </a:p>
        </p:txBody>
      </p:sp>
      <p:sp>
        <p:nvSpPr>
          <p:cNvPr id="5" name="Text 3"/>
          <p:cNvSpPr/>
          <p:nvPr/>
        </p:nvSpPr>
        <p:spPr>
          <a:xfrm>
            <a:off x="5357813" y="2814995"/>
            <a:ext cx="2958227"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Feature Selection</a:t>
            </a:r>
            <a:endParaRPr lang="en-US" sz="2200" dirty="0"/>
          </a:p>
        </p:txBody>
      </p:sp>
      <p:sp>
        <p:nvSpPr>
          <p:cNvPr id="6" name="Text 4"/>
          <p:cNvSpPr/>
          <p:nvPr/>
        </p:nvSpPr>
        <p:spPr>
          <a:xfrm>
            <a:off x="5357813" y="3406259"/>
            <a:ext cx="3928586" cy="3447217"/>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Alternative to PCA, groups explore various feature selection methods such as correlation analysis, mutual information, or recursive feature elimination. This process teaches the importance of selecting relevant features for model performance and interpretability in financial prediction tasks.</a:t>
            </a:r>
            <a:endParaRPr lang="en-US" sz="1850" dirty="0"/>
          </a:p>
        </p:txBody>
      </p:sp>
      <p:sp>
        <p:nvSpPr>
          <p:cNvPr id="7" name="Text 5"/>
          <p:cNvSpPr/>
          <p:nvPr/>
        </p:nvSpPr>
        <p:spPr>
          <a:xfrm>
            <a:off x="9877901" y="2814995"/>
            <a:ext cx="3928586" cy="703898"/>
          </a:xfrm>
          <a:prstGeom prst="rect">
            <a:avLst/>
          </a:prstGeom>
          <a:noFill/>
          <a:ln/>
        </p:spPr>
        <p:txBody>
          <a:bodyPr wrap="squar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Data Mapping Strategies</a:t>
            </a:r>
            <a:endParaRPr lang="en-US" sz="2200" dirty="0"/>
          </a:p>
        </p:txBody>
      </p:sp>
      <p:sp>
        <p:nvSpPr>
          <p:cNvPr id="8" name="Text 6"/>
          <p:cNvSpPr/>
          <p:nvPr/>
        </p:nvSpPr>
        <p:spPr>
          <a:xfrm>
            <a:off x="9877901" y="3758208"/>
            <a:ext cx="3928586" cy="3064193"/>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Students create efficient data structures like dictionaries to map categorical variables or time series data. This step is crucial for optimizing data processing and preparing the dataset for machine learning algorithms, especially when dealing with large volumes of financial data.</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716399"/>
            <a:ext cx="10034468"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Data Visualization Techniques</a:t>
            </a:r>
            <a:endParaRPr lang="en-US" sz="4400" dirty="0"/>
          </a:p>
        </p:txBody>
      </p:sp>
      <p:pic>
        <p:nvPicPr>
          <p:cNvPr id="3" name="Image 0" descr="preencoded.png"/>
          <p:cNvPicPr>
            <a:picLocks noChangeAspect="1"/>
          </p:cNvPicPr>
          <p:nvPr/>
        </p:nvPicPr>
        <p:blipFill>
          <a:blip r:embed="rId3"/>
          <a:stretch>
            <a:fillRect/>
          </a:stretch>
        </p:blipFill>
        <p:spPr>
          <a:xfrm>
            <a:off x="837724" y="1899166"/>
            <a:ext cx="4078962" cy="2520910"/>
          </a:xfrm>
          <a:prstGeom prst="rect">
            <a:avLst/>
          </a:prstGeom>
        </p:spPr>
      </p:pic>
      <p:sp>
        <p:nvSpPr>
          <p:cNvPr id="4" name="Text 1"/>
          <p:cNvSpPr/>
          <p:nvPr/>
        </p:nvSpPr>
        <p:spPr>
          <a:xfrm>
            <a:off x="837724" y="4719280"/>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Histograms</a:t>
            </a:r>
            <a:endParaRPr lang="en-US" sz="2200" dirty="0"/>
          </a:p>
        </p:txBody>
      </p:sp>
      <p:sp>
        <p:nvSpPr>
          <p:cNvPr id="5" name="Text 2"/>
          <p:cNvSpPr/>
          <p:nvPr/>
        </p:nvSpPr>
        <p:spPr>
          <a:xfrm>
            <a:off x="837724" y="5214818"/>
            <a:ext cx="4078962" cy="2298144"/>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Students create histograms to visualize the distribution of stock prices, helping to identify patterns and potential anomalies in the data. This aids in understanding the overall trend and volatility of AAPL stock.</a:t>
            </a:r>
            <a:endParaRPr lang="en-US" sz="1850" dirty="0"/>
          </a:p>
        </p:txBody>
      </p:sp>
      <p:pic>
        <p:nvPicPr>
          <p:cNvPr id="6" name="Image 1" descr="preencoded.png"/>
          <p:cNvPicPr>
            <a:picLocks noChangeAspect="1"/>
          </p:cNvPicPr>
          <p:nvPr/>
        </p:nvPicPr>
        <p:blipFill>
          <a:blip r:embed="rId4"/>
          <a:stretch>
            <a:fillRect/>
          </a:stretch>
        </p:blipFill>
        <p:spPr>
          <a:xfrm>
            <a:off x="5275659" y="1899166"/>
            <a:ext cx="4078962" cy="2520910"/>
          </a:xfrm>
          <a:prstGeom prst="rect">
            <a:avLst/>
          </a:prstGeom>
        </p:spPr>
      </p:pic>
      <p:sp>
        <p:nvSpPr>
          <p:cNvPr id="7" name="Text 3"/>
          <p:cNvSpPr/>
          <p:nvPr/>
        </p:nvSpPr>
        <p:spPr>
          <a:xfrm>
            <a:off x="5275659" y="4719280"/>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Boxplots</a:t>
            </a:r>
            <a:endParaRPr lang="en-US" sz="2200" dirty="0"/>
          </a:p>
        </p:txBody>
      </p:sp>
      <p:sp>
        <p:nvSpPr>
          <p:cNvPr id="8" name="Text 4"/>
          <p:cNvSpPr/>
          <p:nvPr/>
        </p:nvSpPr>
        <p:spPr>
          <a:xfrm>
            <a:off x="5275659" y="5214818"/>
            <a:ext cx="4078962" cy="2298144"/>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Teams use boxplots to display the central tendency and variability of stock prices, possibly grouped by time periods (e.g., quarters or years). This visualization helps in identifying seasonal patterns and outliers.</a:t>
            </a:r>
            <a:endParaRPr lang="en-US" sz="1850" dirty="0"/>
          </a:p>
        </p:txBody>
      </p:sp>
      <p:pic>
        <p:nvPicPr>
          <p:cNvPr id="9" name="Image 2" descr="preencoded.png"/>
          <p:cNvPicPr>
            <a:picLocks noChangeAspect="1"/>
          </p:cNvPicPr>
          <p:nvPr/>
        </p:nvPicPr>
        <p:blipFill>
          <a:blip r:embed="rId5"/>
          <a:stretch>
            <a:fillRect/>
          </a:stretch>
        </p:blipFill>
        <p:spPr>
          <a:xfrm>
            <a:off x="9713595" y="1899166"/>
            <a:ext cx="4079081" cy="2521029"/>
          </a:xfrm>
          <a:prstGeom prst="rect">
            <a:avLst/>
          </a:prstGeom>
        </p:spPr>
      </p:pic>
      <p:sp>
        <p:nvSpPr>
          <p:cNvPr id="10" name="Text 5"/>
          <p:cNvSpPr/>
          <p:nvPr/>
        </p:nvSpPr>
        <p:spPr>
          <a:xfrm>
            <a:off x="9713595" y="471939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Scatter Plots</a:t>
            </a:r>
            <a:endParaRPr lang="en-US" sz="2200" dirty="0"/>
          </a:p>
        </p:txBody>
      </p:sp>
      <p:sp>
        <p:nvSpPr>
          <p:cNvPr id="11" name="Text 6"/>
          <p:cNvSpPr/>
          <p:nvPr/>
        </p:nvSpPr>
        <p:spPr>
          <a:xfrm>
            <a:off x="9713595" y="5214938"/>
            <a:ext cx="4079081" cy="2298144"/>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Students create scatter plots to explore relationships between variables, such as stock price vs. trading volume. This helps in identifying potential correlations and patterns that could be useful for predictive modeling.</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915353"/>
            <a:ext cx="9711809"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Advanced Data Visualization</a:t>
            </a:r>
            <a:endParaRPr lang="en-US" sz="4400" dirty="0"/>
          </a:p>
        </p:txBody>
      </p:sp>
      <p:sp>
        <p:nvSpPr>
          <p:cNvPr id="3" name="Shape 1"/>
          <p:cNvSpPr/>
          <p:nvPr/>
        </p:nvSpPr>
        <p:spPr>
          <a:xfrm>
            <a:off x="837724" y="2367320"/>
            <a:ext cx="538520" cy="538520"/>
          </a:xfrm>
          <a:prstGeom prst="roundRect">
            <a:avLst>
              <a:gd name="adj" fmla="val 6668"/>
            </a:avLst>
          </a:prstGeom>
          <a:solidFill>
            <a:srgbClr val="304755"/>
          </a:solidFill>
          <a:ln/>
        </p:spPr>
        <p:txBody>
          <a:bodyPr/>
          <a:lstStyle/>
          <a:p>
            <a:endParaRPr lang="en-US"/>
          </a:p>
        </p:txBody>
      </p:sp>
      <p:sp>
        <p:nvSpPr>
          <p:cNvPr id="4" name="Text 2"/>
          <p:cNvSpPr/>
          <p:nvPr/>
        </p:nvSpPr>
        <p:spPr>
          <a:xfrm>
            <a:off x="1027390" y="2467570"/>
            <a:ext cx="159187"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1615559" y="2367320"/>
            <a:ext cx="4236363"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Interactive Visualizations</a:t>
            </a:r>
            <a:endParaRPr lang="en-US" sz="2200" dirty="0"/>
          </a:p>
        </p:txBody>
      </p:sp>
      <p:sp>
        <p:nvSpPr>
          <p:cNvPr id="6" name="Text 4"/>
          <p:cNvSpPr/>
          <p:nvPr/>
        </p:nvSpPr>
        <p:spPr>
          <a:xfrm>
            <a:off x="1615559" y="2862858"/>
            <a:ext cx="5579983" cy="1915120"/>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Students explore advanced libraries like Plotly or Bokeh to create interactive visualizations. These allow for dynamic exploration of the data, enabling users to zoom, pan, and hover over data points for more information.</a:t>
            </a:r>
            <a:endParaRPr lang="en-US" sz="1850" dirty="0"/>
          </a:p>
        </p:txBody>
      </p:sp>
      <p:sp>
        <p:nvSpPr>
          <p:cNvPr id="7" name="Shape 5"/>
          <p:cNvSpPr/>
          <p:nvPr/>
        </p:nvSpPr>
        <p:spPr>
          <a:xfrm>
            <a:off x="7434858" y="2367320"/>
            <a:ext cx="538520" cy="538520"/>
          </a:xfrm>
          <a:prstGeom prst="roundRect">
            <a:avLst>
              <a:gd name="adj" fmla="val 6668"/>
            </a:avLst>
          </a:prstGeom>
          <a:solidFill>
            <a:srgbClr val="304755"/>
          </a:solidFill>
          <a:ln/>
        </p:spPr>
        <p:txBody>
          <a:bodyPr/>
          <a:lstStyle/>
          <a:p>
            <a:endParaRPr lang="en-US"/>
          </a:p>
        </p:txBody>
      </p:sp>
      <p:sp>
        <p:nvSpPr>
          <p:cNvPr id="8" name="Text 6"/>
          <p:cNvSpPr/>
          <p:nvPr/>
        </p:nvSpPr>
        <p:spPr>
          <a:xfrm>
            <a:off x="7570708" y="2467570"/>
            <a:ext cx="266700"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9" name="Text 7"/>
          <p:cNvSpPr/>
          <p:nvPr/>
        </p:nvSpPr>
        <p:spPr>
          <a:xfrm>
            <a:off x="8212693" y="2367320"/>
            <a:ext cx="2865596"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Time Series Plots</a:t>
            </a:r>
            <a:endParaRPr lang="en-US" sz="2200" dirty="0"/>
          </a:p>
        </p:txBody>
      </p:sp>
      <p:sp>
        <p:nvSpPr>
          <p:cNvPr id="10" name="Text 8"/>
          <p:cNvSpPr/>
          <p:nvPr/>
        </p:nvSpPr>
        <p:spPr>
          <a:xfrm>
            <a:off x="8212693" y="2862858"/>
            <a:ext cx="5579983"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Teams create line plots showing the stock price movement over time, potentially incorporating moving averages or other technical indicators. This helps in visualizing trends and patterns in the time series data.</a:t>
            </a:r>
            <a:endParaRPr lang="en-US" sz="1850" dirty="0"/>
          </a:p>
        </p:txBody>
      </p:sp>
      <p:sp>
        <p:nvSpPr>
          <p:cNvPr id="11" name="Shape 9"/>
          <p:cNvSpPr/>
          <p:nvPr/>
        </p:nvSpPr>
        <p:spPr>
          <a:xfrm>
            <a:off x="837724" y="5286494"/>
            <a:ext cx="538520" cy="538520"/>
          </a:xfrm>
          <a:prstGeom prst="roundRect">
            <a:avLst>
              <a:gd name="adj" fmla="val 6668"/>
            </a:avLst>
          </a:prstGeom>
          <a:solidFill>
            <a:srgbClr val="304755"/>
          </a:solidFill>
          <a:ln/>
        </p:spPr>
        <p:txBody>
          <a:bodyPr/>
          <a:lstStyle/>
          <a:p>
            <a:endParaRPr lang="en-US"/>
          </a:p>
        </p:txBody>
      </p:sp>
      <p:sp>
        <p:nvSpPr>
          <p:cNvPr id="12" name="Text 10"/>
          <p:cNvSpPr/>
          <p:nvPr/>
        </p:nvSpPr>
        <p:spPr>
          <a:xfrm>
            <a:off x="971074" y="5386745"/>
            <a:ext cx="271701"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3" name="Text 11"/>
          <p:cNvSpPr/>
          <p:nvPr/>
        </p:nvSpPr>
        <p:spPr>
          <a:xfrm>
            <a:off x="1615559" y="5286494"/>
            <a:ext cx="3771424"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Correlation Heatmaps</a:t>
            </a:r>
            <a:endParaRPr lang="en-US" sz="2200" dirty="0"/>
          </a:p>
        </p:txBody>
      </p:sp>
      <p:sp>
        <p:nvSpPr>
          <p:cNvPr id="14" name="Text 12"/>
          <p:cNvSpPr/>
          <p:nvPr/>
        </p:nvSpPr>
        <p:spPr>
          <a:xfrm>
            <a:off x="1615559" y="5782032"/>
            <a:ext cx="5579983"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Students generate heatmaps to visualize the correlation between different features in the dataset. This aids in understanding the relationships between various factors affecting stock prices.</a:t>
            </a:r>
            <a:endParaRPr lang="en-US" sz="1850" dirty="0"/>
          </a:p>
        </p:txBody>
      </p:sp>
      <p:sp>
        <p:nvSpPr>
          <p:cNvPr id="15" name="Shape 13"/>
          <p:cNvSpPr/>
          <p:nvPr/>
        </p:nvSpPr>
        <p:spPr>
          <a:xfrm>
            <a:off x="7434858" y="5286494"/>
            <a:ext cx="538520" cy="538520"/>
          </a:xfrm>
          <a:prstGeom prst="roundRect">
            <a:avLst>
              <a:gd name="adj" fmla="val 6668"/>
            </a:avLst>
          </a:prstGeom>
          <a:solidFill>
            <a:srgbClr val="304755"/>
          </a:solidFill>
          <a:ln/>
        </p:spPr>
        <p:txBody>
          <a:bodyPr/>
          <a:lstStyle/>
          <a:p>
            <a:endParaRPr lang="en-US"/>
          </a:p>
        </p:txBody>
      </p:sp>
      <p:sp>
        <p:nvSpPr>
          <p:cNvPr id="16" name="Text 14"/>
          <p:cNvSpPr/>
          <p:nvPr/>
        </p:nvSpPr>
        <p:spPr>
          <a:xfrm>
            <a:off x="7568446" y="5386745"/>
            <a:ext cx="271343"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4</a:t>
            </a:r>
            <a:endParaRPr lang="en-US" sz="2650" dirty="0"/>
          </a:p>
        </p:txBody>
      </p:sp>
      <p:sp>
        <p:nvSpPr>
          <p:cNvPr id="17" name="Text 15"/>
          <p:cNvSpPr/>
          <p:nvPr/>
        </p:nvSpPr>
        <p:spPr>
          <a:xfrm>
            <a:off x="8212693" y="5286494"/>
            <a:ext cx="3260527"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Candlestick Charts</a:t>
            </a:r>
            <a:endParaRPr lang="en-US" sz="2200" dirty="0"/>
          </a:p>
        </p:txBody>
      </p:sp>
      <p:sp>
        <p:nvSpPr>
          <p:cNvPr id="18" name="Text 16"/>
          <p:cNvSpPr/>
          <p:nvPr/>
        </p:nvSpPr>
        <p:spPr>
          <a:xfrm>
            <a:off x="8212693" y="5782032"/>
            <a:ext cx="5579983" cy="1532096"/>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For a more finance-specific visualization, teams create candlestick charts to show opening, closing, high, and low prices for each trading day. This provides a comprehensive view of price movements.</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105287" y="486251"/>
            <a:ext cx="7906226" cy="1040130"/>
          </a:xfrm>
          <a:prstGeom prst="rect">
            <a:avLst/>
          </a:prstGeom>
          <a:noFill/>
          <a:ln/>
        </p:spPr>
        <p:txBody>
          <a:bodyPr wrap="square" lIns="0" tIns="0" rIns="0" bIns="0" rtlCol="0" anchor="t"/>
          <a:lstStyle/>
          <a:p>
            <a:pPr marL="0" indent="0">
              <a:lnSpc>
                <a:spcPts val="4050"/>
              </a:lnSpc>
              <a:buNone/>
            </a:pPr>
            <a:r>
              <a:rPr lang="en-US" sz="3250" dirty="0">
                <a:solidFill>
                  <a:srgbClr val="FFFFFF"/>
                </a:solidFill>
                <a:latin typeface="Unbounded" pitchFamily="34" charset="0"/>
                <a:ea typeface="Unbounded" pitchFamily="34" charset="-122"/>
                <a:cs typeface="Unbounded" pitchFamily="34" charset="-120"/>
              </a:rPr>
              <a:t>Predictive Modeling: LSTM Networks</a:t>
            </a:r>
            <a:endParaRPr lang="en-US" sz="3250" dirty="0"/>
          </a:p>
        </p:txBody>
      </p:sp>
      <p:sp>
        <p:nvSpPr>
          <p:cNvPr id="4" name="Shape 1"/>
          <p:cNvSpPr/>
          <p:nvPr/>
        </p:nvSpPr>
        <p:spPr>
          <a:xfrm>
            <a:off x="6359009" y="1791533"/>
            <a:ext cx="22860" cy="5954911"/>
          </a:xfrm>
          <a:prstGeom prst="roundRect">
            <a:avLst>
              <a:gd name="adj" fmla="val 116040"/>
            </a:avLst>
          </a:prstGeom>
          <a:solidFill>
            <a:srgbClr val="49606E"/>
          </a:solidFill>
          <a:ln/>
        </p:spPr>
        <p:txBody>
          <a:bodyPr/>
          <a:lstStyle/>
          <a:p>
            <a:endParaRPr lang="en-US"/>
          </a:p>
        </p:txBody>
      </p:sp>
      <p:sp>
        <p:nvSpPr>
          <p:cNvPr id="5" name="Shape 2"/>
          <p:cNvSpPr/>
          <p:nvPr/>
        </p:nvSpPr>
        <p:spPr>
          <a:xfrm>
            <a:off x="6546473" y="2177772"/>
            <a:ext cx="618887" cy="22860"/>
          </a:xfrm>
          <a:prstGeom prst="roundRect">
            <a:avLst>
              <a:gd name="adj" fmla="val 116040"/>
            </a:avLst>
          </a:prstGeom>
          <a:solidFill>
            <a:srgbClr val="49606E"/>
          </a:solidFill>
          <a:ln/>
        </p:spPr>
        <p:txBody>
          <a:bodyPr/>
          <a:lstStyle/>
          <a:p>
            <a:endParaRPr lang="en-US"/>
          </a:p>
        </p:txBody>
      </p:sp>
      <p:sp>
        <p:nvSpPr>
          <p:cNvPr id="6" name="Shape 3"/>
          <p:cNvSpPr/>
          <p:nvPr/>
        </p:nvSpPr>
        <p:spPr>
          <a:xfrm>
            <a:off x="6171545" y="1990368"/>
            <a:ext cx="397788" cy="397788"/>
          </a:xfrm>
          <a:prstGeom prst="roundRect">
            <a:avLst>
              <a:gd name="adj" fmla="val 6669"/>
            </a:avLst>
          </a:prstGeom>
          <a:solidFill>
            <a:srgbClr val="304755"/>
          </a:solidFill>
          <a:ln/>
        </p:spPr>
        <p:txBody>
          <a:bodyPr/>
          <a:lstStyle/>
          <a:p>
            <a:endParaRPr lang="en-US"/>
          </a:p>
        </p:txBody>
      </p:sp>
      <p:sp>
        <p:nvSpPr>
          <p:cNvPr id="7" name="Text 4"/>
          <p:cNvSpPr/>
          <p:nvPr/>
        </p:nvSpPr>
        <p:spPr>
          <a:xfrm>
            <a:off x="6311563" y="2064425"/>
            <a:ext cx="117634" cy="249674"/>
          </a:xfrm>
          <a:prstGeom prst="rect">
            <a:avLst/>
          </a:prstGeom>
          <a:noFill/>
          <a:ln/>
        </p:spPr>
        <p:txBody>
          <a:bodyPr wrap="none" lIns="0" tIns="0" rIns="0" bIns="0" rtlCol="0" anchor="t"/>
          <a:lstStyle/>
          <a:p>
            <a:pPr marL="0" indent="0" algn="ctr">
              <a:lnSpc>
                <a:spcPts val="1950"/>
              </a:lnSpc>
              <a:buNone/>
            </a:pPr>
            <a:r>
              <a:rPr lang="en-US" sz="1950" dirty="0">
                <a:solidFill>
                  <a:srgbClr val="CAD6DE"/>
                </a:solidFill>
                <a:latin typeface="Unbounded" pitchFamily="34" charset="0"/>
                <a:ea typeface="Unbounded" pitchFamily="34" charset="-122"/>
                <a:cs typeface="Unbounded" pitchFamily="34" charset="-120"/>
              </a:rPr>
              <a:t>1</a:t>
            </a:r>
            <a:endParaRPr lang="en-US" sz="1950" dirty="0"/>
          </a:p>
        </p:txBody>
      </p:sp>
      <p:sp>
        <p:nvSpPr>
          <p:cNvPr id="8" name="Text 5"/>
          <p:cNvSpPr/>
          <p:nvPr/>
        </p:nvSpPr>
        <p:spPr>
          <a:xfrm>
            <a:off x="7343061" y="1968341"/>
            <a:ext cx="2472214" cy="259913"/>
          </a:xfrm>
          <a:prstGeom prst="rect">
            <a:avLst/>
          </a:prstGeom>
          <a:noFill/>
          <a:ln/>
        </p:spPr>
        <p:txBody>
          <a:bodyPr wrap="none" lIns="0" tIns="0" rIns="0" bIns="0"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Data Preprocessing</a:t>
            </a:r>
            <a:endParaRPr lang="en-US" sz="1600" dirty="0"/>
          </a:p>
        </p:txBody>
      </p:sp>
      <p:sp>
        <p:nvSpPr>
          <p:cNvPr id="9" name="Text 6"/>
          <p:cNvSpPr/>
          <p:nvPr/>
        </p:nvSpPr>
        <p:spPr>
          <a:xfrm>
            <a:off x="7343061" y="2334339"/>
            <a:ext cx="6668453" cy="565785"/>
          </a:xfrm>
          <a:prstGeom prst="rect">
            <a:avLst/>
          </a:prstGeom>
          <a:noFill/>
          <a:ln/>
        </p:spPr>
        <p:txBody>
          <a:bodyPr wrap="square" lIns="0" tIns="0" rIns="0" bIns="0" rtlCol="0" anchor="t"/>
          <a:lstStyle/>
          <a:p>
            <a:pPr marL="0" indent="0" algn="l">
              <a:lnSpc>
                <a:spcPts val="2200"/>
              </a:lnSpc>
              <a:buNone/>
            </a:pPr>
            <a:r>
              <a:rPr lang="en-US" sz="1350" dirty="0">
                <a:solidFill>
                  <a:srgbClr val="CAD6DE"/>
                </a:solidFill>
                <a:latin typeface="Cabin" pitchFamily="34" charset="0"/>
                <a:ea typeface="Cabin" pitchFamily="34" charset="-122"/>
                <a:cs typeface="Cabin" pitchFamily="34" charset="-120"/>
              </a:rPr>
              <a:t>Students prepare the time series data for LSTM, including normalization and sequence creation. They learn about the importance of maintaining temporal order in financial data.</a:t>
            </a:r>
            <a:endParaRPr lang="en-US" sz="1350" dirty="0"/>
          </a:p>
        </p:txBody>
      </p:sp>
      <p:sp>
        <p:nvSpPr>
          <p:cNvPr id="10" name="Shape 7"/>
          <p:cNvSpPr/>
          <p:nvPr/>
        </p:nvSpPr>
        <p:spPr>
          <a:xfrm>
            <a:off x="6546473" y="3639979"/>
            <a:ext cx="618887" cy="22860"/>
          </a:xfrm>
          <a:prstGeom prst="roundRect">
            <a:avLst>
              <a:gd name="adj" fmla="val 116040"/>
            </a:avLst>
          </a:prstGeom>
          <a:solidFill>
            <a:srgbClr val="49606E"/>
          </a:solidFill>
          <a:ln/>
        </p:spPr>
        <p:txBody>
          <a:bodyPr/>
          <a:lstStyle/>
          <a:p>
            <a:endParaRPr lang="en-US"/>
          </a:p>
        </p:txBody>
      </p:sp>
      <p:sp>
        <p:nvSpPr>
          <p:cNvPr id="11" name="Shape 8"/>
          <p:cNvSpPr/>
          <p:nvPr/>
        </p:nvSpPr>
        <p:spPr>
          <a:xfrm>
            <a:off x="6171545" y="3452574"/>
            <a:ext cx="397788" cy="397788"/>
          </a:xfrm>
          <a:prstGeom prst="roundRect">
            <a:avLst>
              <a:gd name="adj" fmla="val 6669"/>
            </a:avLst>
          </a:prstGeom>
          <a:solidFill>
            <a:srgbClr val="304755"/>
          </a:solidFill>
          <a:ln/>
        </p:spPr>
        <p:txBody>
          <a:bodyPr/>
          <a:lstStyle/>
          <a:p>
            <a:endParaRPr lang="en-US"/>
          </a:p>
        </p:txBody>
      </p:sp>
      <p:sp>
        <p:nvSpPr>
          <p:cNvPr id="12" name="Text 9"/>
          <p:cNvSpPr/>
          <p:nvPr/>
        </p:nvSpPr>
        <p:spPr>
          <a:xfrm>
            <a:off x="6271915" y="3526631"/>
            <a:ext cx="196929" cy="249674"/>
          </a:xfrm>
          <a:prstGeom prst="rect">
            <a:avLst/>
          </a:prstGeom>
          <a:noFill/>
          <a:ln/>
        </p:spPr>
        <p:txBody>
          <a:bodyPr wrap="none" lIns="0" tIns="0" rIns="0" bIns="0" rtlCol="0" anchor="t"/>
          <a:lstStyle/>
          <a:p>
            <a:pPr marL="0" indent="0" algn="ctr">
              <a:lnSpc>
                <a:spcPts val="1950"/>
              </a:lnSpc>
              <a:buNone/>
            </a:pPr>
            <a:r>
              <a:rPr lang="en-US" sz="1950" dirty="0">
                <a:solidFill>
                  <a:srgbClr val="CAD6DE"/>
                </a:solidFill>
                <a:latin typeface="Unbounded" pitchFamily="34" charset="0"/>
                <a:ea typeface="Unbounded" pitchFamily="34" charset="-122"/>
                <a:cs typeface="Unbounded" pitchFamily="34" charset="-120"/>
              </a:rPr>
              <a:t>2</a:t>
            </a:r>
            <a:endParaRPr lang="en-US" sz="1950" dirty="0"/>
          </a:p>
        </p:txBody>
      </p:sp>
      <p:sp>
        <p:nvSpPr>
          <p:cNvPr id="13" name="Text 10"/>
          <p:cNvSpPr/>
          <p:nvPr/>
        </p:nvSpPr>
        <p:spPr>
          <a:xfrm>
            <a:off x="7343061" y="3430548"/>
            <a:ext cx="2387918" cy="259913"/>
          </a:xfrm>
          <a:prstGeom prst="rect">
            <a:avLst/>
          </a:prstGeom>
          <a:noFill/>
          <a:ln/>
        </p:spPr>
        <p:txBody>
          <a:bodyPr wrap="none" lIns="0" tIns="0" rIns="0" bIns="0"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Model Architecture</a:t>
            </a:r>
            <a:endParaRPr lang="en-US" sz="1600" dirty="0"/>
          </a:p>
        </p:txBody>
      </p:sp>
      <p:sp>
        <p:nvSpPr>
          <p:cNvPr id="14" name="Text 11"/>
          <p:cNvSpPr/>
          <p:nvPr/>
        </p:nvSpPr>
        <p:spPr>
          <a:xfrm>
            <a:off x="7343061" y="3796546"/>
            <a:ext cx="6668453" cy="565785"/>
          </a:xfrm>
          <a:prstGeom prst="rect">
            <a:avLst/>
          </a:prstGeom>
          <a:noFill/>
          <a:ln/>
        </p:spPr>
        <p:txBody>
          <a:bodyPr wrap="square" lIns="0" tIns="0" rIns="0" bIns="0" rtlCol="0" anchor="t"/>
          <a:lstStyle/>
          <a:p>
            <a:pPr marL="0" indent="0" algn="l">
              <a:lnSpc>
                <a:spcPts val="2200"/>
              </a:lnSpc>
              <a:buNone/>
            </a:pPr>
            <a:r>
              <a:rPr lang="en-US" sz="1350" dirty="0">
                <a:solidFill>
                  <a:srgbClr val="CAD6DE"/>
                </a:solidFill>
                <a:latin typeface="Cabin" pitchFamily="34" charset="0"/>
                <a:ea typeface="Cabin" pitchFamily="34" charset="-122"/>
                <a:cs typeface="Cabin" pitchFamily="34" charset="-120"/>
              </a:rPr>
              <a:t>Teams design and implement LSTM network architectures, experimenting with layers, neurons, and dropout for optimal performance in stock price prediction.</a:t>
            </a:r>
            <a:endParaRPr lang="en-US" sz="1350" dirty="0"/>
          </a:p>
        </p:txBody>
      </p:sp>
      <p:sp>
        <p:nvSpPr>
          <p:cNvPr id="15" name="Shape 12"/>
          <p:cNvSpPr/>
          <p:nvPr/>
        </p:nvSpPr>
        <p:spPr>
          <a:xfrm>
            <a:off x="6546473" y="5102185"/>
            <a:ext cx="618887" cy="22860"/>
          </a:xfrm>
          <a:prstGeom prst="roundRect">
            <a:avLst>
              <a:gd name="adj" fmla="val 116040"/>
            </a:avLst>
          </a:prstGeom>
          <a:solidFill>
            <a:srgbClr val="49606E"/>
          </a:solidFill>
          <a:ln/>
        </p:spPr>
        <p:txBody>
          <a:bodyPr/>
          <a:lstStyle/>
          <a:p>
            <a:endParaRPr lang="en-US"/>
          </a:p>
        </p:txBody>
      </p:sp>
      <p:sp>
        <p:nvSpPr>
          <p:cNvPr id="16" name="Shape 13"/>
          <p:cNvSpPr/>
          <p:nvPr/>
        </p:nvSpPr>
        <p:spPr>
          <a:xfrm>
            <a:off x="6171545" y="4914781"/>
            <a:ext cx="397788" cy="397788"/>
          </a:xfrm>
          <a:prstGeom prst="roundRect">
            <a:avLst>
              <a:gd name="adj" fmla="val 6669"/>
            </a:avLst>
          </a:prstGeom>
          <a:solidFill>
            <a:srgbClr val="304755"/>
          </a:solidFill>
          <a:ln/>
        </p:spPr>
        <p:txBody>
          <a:bodyPr/>
          <a:lstStyle/>
          <a:p>
            <a:endParaRPr lang="en-US"/>
          </a:p>
        </p:txBody>
      </p:sp>
      <p:sp>
        <p:nvSpPr>
          <p:cNvPr id="17" name="Text 14"/>
          <p:cNvSpPr/>
          <p:nvPr/>
        </p:nvSpPr>
        <p:spPr>
          <a:xfrm>
            <a:off x="6270010" y="4988838"/>
            <a:ext cx="200739" cy="249674"/>
          </a:xfrm>
          <a:prstGeom prst="rect">
            <a:avLst/>
          </a:prstGeom>
          <a:noFill/>
          <a:ln/>
        </p:spPr>
        <p:txBody>
          <a:bodyPr wrap="none" lIns="0" tIns="0" rIns="0" bIns="0" rtlCol="0" anchor="t"/>
          <a:lstStyle/>
          <a:p>
            <a:pPr marL="0" indent="0" algn="ctr">
              <a:lnSpc>
                <a:spcPts val="1950"/>
              </a:lnSpc>
              <a:buNone/>
            </a:pPr>
            <a:r>
              <a:rPr lang="en-US" sz="1950" dirty="0">
                <a:solidFill>
                  <a:srgbClr val="CAD6DE"/>
                </a:solidFill>
                <a:latin typeface="Unbounded" pitchFamily="34" charset="0"/>
                <a:ea typeface="Unbounded" pitchFamily="34" charset="-122"/>
                <a:cs typeface="Unbounded" pitchFamily="34" charset="-120"/>
              </a:rPr>
              <a:t>3</a:t>
            </a:r>
            <a:endParaRPr lang="en-US" sz="1950" dirty="0"/>
          </a:p>
        </p:txBody>
      </p:sp>
      <p:sp>
        <p:nvSpPr>
          <p:cNvPr id="18" name="Text 15"/>
          <p:cNvSpPr/>
          <p:nvPr/>
        </p:nvSpPr>
        <p:spPr>
          <a:xfrm>
            <a:off x="7343061" y="4892754"/>
            <a:ext cx="2819519" cy="259913"/>
          </a:xfrm>
          <a:prstGeom prst="rect">
            <a:avLst/>
          </a:prstGeom>
          <a:noFill/>
          <a:ln/>
        </p:spPr>
        <p:txBody>
          <a:bodyPr wrap="none" lIns="0" tIns="0" rIns="0" bIns="0"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Training and Validation</a:t>
            </a:r>
            <a:endParaRPr lang="en-US" sz="1600" dirty="0"/>
          </a:p>
        </p:txBody>
      </p:sp>
      <p:sp>
        <p:nvSpPr>
          <p:cNvPr id="19" name="Text 16"/>
          <p:cNvSpPr/>
          <p:nvPr/>
        </p:nvSpPr>
        <p:spPr>
          <a:xfrm>
            <a:off x="7343061" y="5258753"/>
            <a:ext cx="6668453" cy="565785"/>
          </a:xfrm>
          <a:prstGeom prst="rect">
            <a:avLst/>
          </a:prstGeom>
          <a:noFill/>
          <a:ln/>
        </p:spPr>
        <p:txBody>
          <a:bodyPr wrap="square" lIns="0" tIns="0" rIns="0" bIns="0" rtlCol="0" anchor="t"/>
          <a:lstStyle/>
          <a:p>
            <a:pPr marL="0" indent="0" algn="l">
              <a:lnSpc>
                <a:spcPts val="2200"/>
              </a:lnSpc>
              <a:buNone/>
            </a:pPr>
            <a:r>
              <a:rPr lang="en-US" sz="1350" dirty="0">
                <a:solidFill>
                  <a:srgbClr val="CAD6DE"/>
                </a:solidFill>
                <a:latin typeface="Cabin" pitchFamily="34" charset="0"/>
                <a:ea typeface="Cabin" pitchFamily="34" charset="-122"/>
                <a:cs typeface="Cabin" pitchFamily="34" charset="-120"/>
              </a:rPr>
              <a:t>Students train the LSTM model, using techniques like early stopping and learning rate scheduling. They implement cross-validation to ensure model robustness.</a:t>
            </a:r>
            <a:endParaRPr lang="en-US" sz="1350" dirty="0"/>
          </a:p>
        </p:txBody>
      </p:sp>
      <p:sp>
        <p:nvSpPr>
          <p:cNvPr id="20" name="Shape 17"/>
          <p:cNvSpPr/>
          <p:nvPr/>
        </p:nvSpPr>
        <p:spPr>
          <a:xfrm>
            <a:off x="6546473" y="6564392"/>
            <a:ext cx="618887" cy="22860"/>
          </a:xfrm>
          <a:prstGeom prst="roundRect">
            <a:avLst>
              <a:gd name="adj" fmla="val 116040"/>
            </a:avLst>
          </a:prstGeom>
          <a:solidFill>
            <a:srgbClr val="49606E"/>
          </a:solidFill>
          <a:ln/>
        </p:spPr>
        <p:txBody>
          <a:bodyPr/>
          <a:lstStyle/>
          <a:p>
            <a:endParaRPr lang="en-US"/>
          </a:p>
        </p:txBody>
      </p:sp>
      <p:sp>
        <p:nvSpPr>
          <p:cNvPr id="21" name="Shape 18"/>
          <p:cNvSpPr/>
          <p:nvPr/>
        </p:nvSpPr>
        <p:spPr>
          <a:xfrm>
            <a:off x="6171545" y="6376987"/>
            <a:ext cx="397788" cy="397788"/>
          </a:xfrm>
          <a:prstGeom prst="roundRect">
            <a:avLst>
              <a:gd name="adj" fmla="val 6669"/>
            </a:avLst>
          </a:prstGeom>
          <a:solidFill>
            <a:srgbClr val="304755"/>
          </a:solidFill>
          <a:ln/>
        </p:spPr>
        <p:txBody>
          <a:bodyPr/>
          <a:lstStyle/>
          <a:p>
            <a:endParaRPr lang="en-US"/>
          </a:p>
        </p:txBody>
      </p:sp>
      <p:sp>
        <p:nvSpPr>
          <p:cNvPr id="22" name="Text 19"/>
          <p:cNvSpPr/>
          <p:nvPr/>
        </p:nvSpPr>
        <p:spPr>
          <a:xfrm>
            <a:off x="6270129" y="6451044"/>
            <a:ext cx="200501" cy="249674"/>
          </a:xfrm>
          <a:prstGeom prst="rect">
            <a:avLst/>
          </a:prstGeom>
          <a:noFill/>
          <a:ln/>
        </p:spPr>
        <p:txBody>
          <a:bodyPr wrap="none" lIns="0" tIns="0" rIns="0" bIns="0" rtlCol="0" anchor="t"/>
          <a:lstStyle/>
          <a:p>
            <a:pPr marL="0" indent="0" algn="ctr">
              <a:lnSpc>
                <a:spcPts val="1950"/>
              </a:lnSpc>
              <a:buNone/>
            </a:pPr>
            <a:r>
              <a:rPr lang="en-US" sz="1950" dirty="0">
                <a:solidFill>
                  <a:srgbClr val="CAD6DE"/>
                </a:solidFill>
                <a:latin typeface="Unbounded" pitchFamily="34" charset="0"/>
                <a:ea typeface="Unbounded" pitchFamily="34" charset="-122"/>
                <a:cs typeface="Unbounded" pitchFamily="34" charset="-120"/>
              </a:rPr>
              <a:t>4</a:t>
            </a:r>
            <a:endParaRPr lang="en-US" sz="1950" dirty="0"/>
          </a:p>
        </p:txBody>
      </p:sp>
      <p:sp>
        <p:nvSpPr>
          <p:cNvPr id="23" name="Text 20"/>
          <p:cNvSpPr/>
          <p:nvPr/>
        </p:nvSpPr>
        <p:spPr>
          <a:xfrm>
            <a:off x="7343061" y="6354961"/>
            <a:ext cx="3172301" cy="259913"/>
          </a:xfrm>
          <a:prstGeom prst="rect">
            <a:avLst/>
          </a:prstGeom>
          <a:noFill/>
          <a:ln/>
        </p:spPr>
        <p:txBody>
          <a:bodyPr wrap="none" lIns="0" tIns="0" rIns="0" bIns="0"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Prediction and Evaluation</a:t>
            </a:r>
            <a:endParaRPr lang="en-US" sz="1600" dirty="0"/>
          </a:p>
        </p:txBody>
      </p:sp>
      <p:sp>
        <p:nvSpPr>
          <p:cNvPr id="24" name="Text 21"/>
          <p:cNvSpPr/>
          <p:nvPr/>
        </p:nvSpPr>
        <p:spPr>
          <a:xfrm>
            <a:off x="7343061" y="6720959"/>
            <a:ext cx="6668453" cy="848678"/>
          </a:xfrm>
          <a:prstGeom prst="rect">
            <a:avLst/>
          </a:prstGeom>
          <a:noFill/>
          <a:ln/>
        </p:spPr>
        <p:txBody>
          <a:bodyPr wrap="square" lIns="0" tIns="0" rIns="0" bIns="0" rtlCol="0" anchor="t"/>
          <a:lstStyle/>
          <a:p>
            <a:pPr marL="0" indent="0" algn="l">
              <a:lnSpc>
                <a:spcPts val="2200"/>
              </a:lnSpc>
              <a:buNone/>
            </a:pPr>
            <a:r>
              <a:rPr lang="en-US" sz="1350" dirty="0">
                <a:solidFill>
                  <a:srgbClr val="CAD6DE"/>
                </a:solidFill>
                <a:latin typeface="Cabin" pitchFamily="34" charset="0"/>
                <a:ea typeface="Cabin" pitchFamily="34" charset="-122"/>
                <a:cs typeface="Cabin" pitchFamily="34" charset="-120"/>
              </a:rPr>
              <a:t>The trained model is used to make predictions on test data. Students evaluate performance using metrics like RMSE and MAE, interpreting results in the context of stock price forecasting.</a:t>
            </a:r>
            <a:endParaRPr lang="en-US" sz="1350" dirty="0"/>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39971" r="13674"/>
          <a:stretch/>
        </p:blipFill>
        <p:spPr>
          <a:xfrm>
            <a:off x="35950" y="0"/>
            <a:ext cx="5748124" cy="8260319"/>
          </a:xfrm>
          <a:prstGeom prst="rect">
            <a:avLst/>
          </a:prstGeom>
        </p:spPr>
      </p:pic>
      <p:sp>
        <p:nvSpPr>
          <p:cNvPr id="26" name="Text 0"/>
          <p:cNvSpPr/>
          <p:nvPr/>
        </p:nvSpPr>
        <p:spPr>
          <a:xfrm>
            <a:off x="1952768" y="2454116"/>
            <a:ext cx="7906226" cy="1040130"/>
          </a:xfrm>
          <a:prstGeom prst="rect">
            <a:avLst/>
          </a:prstGeom>
          <a:noFill/>
          <a:ln/>
        </p:spPr>
        <p:txBody>
          <a:bodyPr wrap="square" lIns="0" tIns="0" rIns="0" bIns="0" rtlCol="0" anchor="t"/>
          <a:lstStyle/>
          <a:p>
            <a:pPr marL="0" indent="0">
              <a:lnSpc>
                <a:spcPts val="4050"/>
              </a:lnSpc>
              <a:buNone/>
            </a:pPr>
            <a:r>
              <a:rPr lang="en-US" sz="3250" dirty="0">
                <a:solidFill>
                  <a:srgbClr val="FFFFFF"/>
                </a:solidFill>
                <a:latin typeface="Unbounded" pitchFamily="34" charset="0"/>
                <a:ea typeface="Unbounded" pitchFamily="34" charset="-122"/>
                <a:cs typeface="Unbounded" pitchFamily="34" charset="-120"/>
              </a:rPr>
              <a:t>LSTM</a:t>
            </a:r>
            <a:endParaRPr lang="en-US" sz="3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9129" y="814626"/>
            <a:ext cx="7845743" cy="1090851"/>
          </a:xfrm>
          <a:prstGeom prst="rect">
            <a:avLst/>
          </a:prstGeom>
          <a:noFill/>
          <a:ln/>
        </p:spPr>
        <p:txBody>
          <a:bodyPr wrap="square" lIns="0" tIns="0" rIns="0" bIns="0" rtlCol="0" anchor="t"/>
          <a:lstStyle/>
          <a:p>
            <a:pPr marL="0" indent="0">
              <a:lnSpc>
                <a:spcPts val="4250"/>
              </a:lnSpc>
              <a:buNone/>
            </a:pPr>
            <a:r>
              <a:rPr lang="en-US" sz="3400" dirty="0">
                <a:solidFill>
                  <a:srgbClr val="FFFFFF"/>
                </a:solidFill>
                <a:latin typeface="Unbounded" pitchFamily="34" charset="0"/>
                <a:ea typeface="Unbounded" pitchFamily="34" charset="-122"/>
                <a:cs typeface="Unbounded" pitchFamily="34" charset="-120"/>
              </a:rPr>
              <a:t>Predictive Modeling: Random Forest Regressor</a:t>
            </a:r>
            <a:endParaRPr lang="en-US" sz="3400" dirty="0"/>
          </a:p>
        </p:txBody>
      </p:sp>
      <p:sp>
        <p:nvSpPr>
          <p:cNvPr id="4" name="Shape 1"/>
          <p:cNvSpPr/>
          <p:nvPr/>
        </p:nvSpPr>
        <p:spPr>
          <a:xfrm>
            <a:off x="649129" y="2183606"/>
            <a:ext cx="3830241" cy="2534960"/>
          </a:xfrm>
          <a:prstGeom prst="roundRect">
            <a:avLst>
              <a:gd name="adj" fmla="val 1097"/>
            </a:avLst>
          </a:prstGeom>
          <a:solidFill>
            <a:srgbClr val="304755"/>
          </a:solidFill>
          <a:ln/>
        </p:spPr>
        <p:txBody>
          <a:bodyPr/>
          <a:lstStyle/>
          <a:p>
            <a:endParaRPr lang="en-US"/>
          </a:p>
        </p:txBody>
      </p:sp>
      <p:sp>
        <p:nvSpPr>
          <p:cNvPr id="5" name="Text 2"/>
          <p:cNvSpPr/>
          <p:nvPr/>
        </p:nvSpPr>
        <p:spPr>
          <a:xfrm>
            <a:off x="834509" y="2368987"/>
            <a:ext cx="2612946" cy="272772"/>
          </a:xfrm>
          <a:prstGeom prst="rect">
            <a:avLst/>
          </a:prstGeom>
          <a:noFill/>
          <a:ln/>
        </p:spPr>
        <p:txBody>
          <a:bodyPr wrap="none" lIns="0" tIns="0" rIns="0" bIns="0" rtlCol="0" anchor="t"/>
          <a:lstStyle/>
          <a:p>
            <a:pPr marL="0" indent="0">
              <a:lnSpc>
                <a:spcPts val="2100"/>
              </a:lnSpc>
              <a:buNone/>
            </a:pPr>
            <a:r>
              <a:rPr lang="en-US" sz="1700" dirty="0">
                <a:solidFill>
                  <a:srgbClr val="CAD6DE"/>
                </a:solidFill>
                <a:latin typeface="Unbounded" pitchFamily="34" charset="0"/>
                <a:ea typeface="Unbounded" pitchFamily="34" charset="-122"/>
                <a:cs typeface="Unbounded" pitchFamily="34" charset="-120"/>
              </a:rPr>
              <a:t>Feature Engineering</a:t>
            </a:r>
            <a:endParaRPr lang="en-US" sz="1700" dirty="0"/>
          </a:p>
        </p:txBody>
      </p:sp>
      <p:sp>
        <p:nvSpPr>
          <p:cNvPr id="6" name="Text 3"/>
          <p:cNvSpPr/>
          <p:nvPr/>
        </p:nvSpPr>
        <p:spPr>
          <a:xfrm>
            <a:off x="834509" y="2752963"/>
            <a:ext cx="3459480" cy="1780222"/>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Students create relevant features for the Random Forest model, such as technical indicators and lagged variables. They learn about the importance of domain knowledge in feature creation for financial prediction tasks.</a:t>
            </a:r>
            <a:endParaRPr lang="en-US" sz="1450" dirty="0"/>
          </a:p>
        </p:txBody>
      </p:sp>
      <p:sp>
        <p:nvSpPr>
          <p:cNvPr id="7" name="Shape 4"/>
          <p:cNvSpPr/>
          <p:nvPr/>
        </p:nvSpPr>
        <p:spPr>
          <a:xfrm>
            <a:off x="4664750" y="2183606"/>
            <a:ext cx="3830241" cy="2534960"/>
          </a:xfrm>
          <a:prstGeom prst="roundRect">
            <a:avLst>
              <a:gd name="adj" fmla="val 1097"/>
            </a:avLst>
          </a:prstGeom>
          <a:solidFill>
            <a:srgbClr val="304755"/>
          </a:solidFill>
          <a:ln/>
        </p:spPr>
        <p:txBody>
          <a:bodyPr/>
          <a:lstStyle/>
          <a:p>
            <a:endParaRPr lang="en-US"/>
          </a:p>
        </p:txBody>
      </p:sp>
      <p:sp>
        <p:nvSpPr>
          <p:cNvPr id="8" name="Text 5"/>
          <p:cNvSpPr/>
          <p:nvPr/>
        </p:nvSpPr>
        <p:spPr>
          <a:xfrm>
            <a:off x="4850130" y="2368987"/>
            <a:ext cx="2181939" cy="272772"/>
          </a:xfrm>
          <a:prstGeom prst="rect">
            <a:avLst/>
          </a:prstGeom>
          <a:noFill/>
          <a:ln/>
        </p:spPr>
        <p:txBody>
          <a:bodyPr wrap="none" lIns="0" tIns="0" rIns="0" bIns="0" rtlCol="0" anchor="t"/>
          <a:lstStyle/>
          <a:p>
            <a:pPr marL="0" indent="0">
              <a:lnSpc>
                <a:spcPts val="2100"/>
              </a:lnSpc>
              <a:buNone/>
            </a:pPr>
            <a:r>
              <a:rPr lang="en-US" sz="1700" dirty="0">
                <a:solidFill>
                  <a:srgbClr val="CAD6DE"/>
                </a:solidFill>
                <a:latin typeface="Unbounded" pitchFamily="34" charset="0"/>
                <a:ea typeface="Unbounded" pitchFamily="34" charset="-122"/>
                <a:cs typeface="Unbounded" pitchFamily="34" charset="-120"/>
              </a:rPr>
              <a:t>Model Training</a:t>
            </a:r>
            <a:endParaRPr lang="en-US" sz="1700" dirty="0"/>
          </a:p>
        </p:txBody>
      </p:sp>
      <p:sp>
        <p:nvSpPr>
          <p:cNvPr id="9" name="Text 6"/>
          <p:cNvSpPr/>
          <p:nvPr/>
        </p:nvSpPr>
        <p:spPr>
          <a:xfrm>
            <a:off x="4850130" y="2752963"/>
            <a:ext cx="3459480" cy="1483519"/>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Teams implement and train the Random Forest Regressor, experimenting with hyperparameters like the number of trees and maximum depth. They use techniques like grid search for optimization.</a:t>
            </a:r>
            <a:endParaRPr lang="en-US" sz="1450" dirty="0"/>
          </a:p>
        </p:txBody>
      </p:sp>
      <p:sp>
        <p:nvSpPr>
          <p:cNvPr id="10" name="Shape 7"/>
          <p:cNvSpPr/>
          <p:nvPr/>
        </p:nvSpPr>
        <p:spPr>
          <a:xfrm>
            <a:off x="649129" y="4903946"/>
            <a:ext cx="3830241" cy="2511028"/>
          </a:xfrm>
          <a:prstGeom prst="roundRect">
            <a:avLst>
              <a:gd name="adj" fmla="val 1108"/>
            </a:avLst>
          </a:prstGeom>
          <a:solidFill>
            <a:srgbClr val="304755"/>
          </a:solidFill>
          <a:ln/>
        </p:spPr>
        <p:txBody>
          <a:bodyPr/>
          <a:lstStyle/>
          <a:p>
            <a:endParaRPr lang="en-US"/>
          </a:p>
        </p:txBody>
      </p:sp>
      <p:sp>
        <p:nvSpPr>
          <p:cNvPr id="11" name="Text 8"/>
          <p:cNvSpPr/>
          <p:nvPr/>
        </p:nvSpPr>
        <p:spPr>
          <a:xfrm>
            <a:off x="834509" y="5089327"/>
            <a:ext cx="3459480" cy="545544"/>
          </a:xfrm>
          <a:prstGeom prst="rect">
            <a:avLst/>
          </a:prstGeom>
          <a:noFill/>
          <a:ln/>
        </p:spPr>
        <p:txBody>
          <a:bodyPr wrap="square" lIns="0" tIns="0" rIns="0" bIns="0" rtlCol="0" anchor="t"/>
          <a:lstStyle/>
          <a:p>
            <a:pPr marL="0" indent="0">
              <a:lnSpc>
                <a:spcPts val="2100"/>
              </a:lnSpc>
              <a:buNone/>
            </a:pPr>
            <a:r>
              <a:rPr lang="en-US" sz="1700" dirty="0">
                <a:solidFill>
                  <a:srgbClr val="CAD6DE"/>
                </a:solidFill>
                <a:latin typeface="Unbounded" pitchFamily="34" charset="0"/>
                <a:ea typeface="Unbounded" pitchFamily="34" charset="-122"/>
                <a:cs typeface="Unbounded" pitchFamily="34" charset="-120"/>
              </a:rPr>
              <a:t>Feature Importance Analysis</a:t>
            </a:r>
            <a:endParaRPr lang="en-US" sz="1700" dirty="0"/>
          </a:p>
        </p:txBody>
      </p:sp>
      <p:sp>
        <p:nvSpPr>
          <p:cNvPr id="12" name="Text 9"/>
          <p:cNvSpPr/>
          <p:nvPr/>
        </p:nvSpPr>
        <p:spPr>
          <a:xfrm>
            <a:off x="834509" y="5746075"/>
            <a:ext cx="3459480" cy="1483519"/>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Students analyze feature importances provided by the Random Forest model, gaining insights into which factors most significantly influence stock price predictions.</a:t>
            </a:r>
            <a:endParaRPr lang="en-US" sz="1450" dirty="0"/>
          </a:p>
        </p:txBody>
      </p:sp>
      <p:sp>
        <p:nvSpPr>
          <p:cNvPr id="13" name="Shape 10"/>
          <p:cNvSpPr/>
          <p:nvPr/>
        </p:nvSpPr>
        <p:spPr>
          <a:xfrm>
            <a:off x="4664750" y="4903946"/>
            <a:ext cx="3830241" cy="2511028"/>
          </a:xfrm>
          <a:prstGeom prst="roundRect">
            <a:avLst>
              <a:gd name="adj" fmla="val 1108"/>
            </a:avLst>
          </a:prstGeom>
          <a:solidFill>
            <a:srgbClr val="304755"/>
          </a:solidFill>
          <a:ln/>
        </p:spPr>
        <p:txBody>
          <a:bodyPr/>
          <a:lstStyle/>
          <a:p>
            <a:endParaRPr lang="en-US"/>
          </a:p>
        </p:txBody>
      </p:sp>
      <p:sp>
        <p:nvSpPr>
          <p:cNvPr id="14" name="Text 11"/>
          <p:cNvSpPr/>
          <p:nvPr/>
        </p:nvSpPr>
        <p:spPr>
          <a:xfrm>
            <a:off x="4850130" y="5089327"/>
            <a:ext cx="2505432" cy="272772"/>
          </a:xfrm>
          <a:prstGeom prst="rect">
            <a:avLst/>
          </a:prstGeom>
          <a:noFill/>
          <a:ln/>
        </p:spPr>
        <p:txBody>
          <a:bodyPr wrap="none" lIns="0" tIns="0" rIns="0" bIns="0" rtlCol="0" anchor="t"/>
          <a:lstStyle/>
          <a:p>
            <a:pPr marL="0" indent="0">
              <a:lnSpc>
                <a:spcPts val="2100"/>
              </a:lnSpc>
              <a:buNone/>
            </a:pPr>
            <a:r>
              <a:rPr lang="en-US" sz="1700" dirty="0">
                <a:solidFill>
                  <a:srgbClr val="CAD6DE"/>
                </a:solidFill>
                <a:latin typeface="Unbounded" pitchFamily="34" charset="0"/>
                <a:ea typeface="Unbounded" pitchFamily="34" charset="-122"/>
                <a:cs typeface="Unbounded" pitchFamily="34" charset="-120"/>
              </a:rPr>
              <a:t>Ensemble Methods</a:t>
            </a:r>
            <a:endParaRPr lang="en-US" sz="1700" dirty="0"/>
          </a:p>
        </p:txBody>
      </p:sp>
      <p:sp>
        <p:nvSpPr>
          <p:cNvPr id="15" name="Text 12"/>
          <p:cNvSpPr/>
          <p:nvPr/>
        </p:nvSpPr>
        <p:spPr>
          <a:xfrm>
            <a:off x="4850130" y="5473303"/>
            <a:ext cx="3459480" cy="1483519"/>
          </a:xfrm>
          <a:prstGeom prst="rect">
            <a:avLst/>
          </a:prstGeom>
          <a:noFill/>
          <a:ln/>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Teams explore ensemble techniques, potentially combining predictions from LSTM and Random Forest models to improve overall accuracy and robustness in stock price forecasting.</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318498"/>
            <a:ext cx="7468553"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Model Evaluation and Comparison</a:t>
            </a:r>
            <a:endParaRPr lang="en-US" sz="4400" dirty="0"/>
          </a:p>
        </p:txBody>
      </p:sp>
      <p:sp>
        <p:nvSpPr>
          <p:cNvPr id="4" name="Shape 1"/>
          <p:cNvSpPr/>
          <p:nvPr/>
        </p:nvSpPr>
        <p:spPr>
          <a:xfrm>
            <a:off x="837724" y="3085505"/>
            <a:ext cx="7468553" cy="3825478"/>
          </a:xfrm>
          <a:prstGeom prst="roundRect">
            <a:avLst>
              <a:gd name="adj" fmla="val 939"/>
            </a:avLst>
          </a:prstGeom>
          <a:noFill/>
          <a:ln w="7620">
            <a:solidFill>
              <a:srgbClr val="FFFFFF">
                <a:alpha val="24000"/>
              </a:srgbClr>
            </a:solidFill>
            <a:prstDash val="solid"/>
          </a:ln>
        </p:spPr>
        <p:txBody>
          <a:bodyPr/>
          <a:lstStyle/>
          <a:p>
            <a:endParaRPr lang="en-US"/>
          </a:p>
        </p:txBody>
      </p:sp>
      <p:sp>
        <p:nvSpPr>
          <p:cNvPr id="5" name="Shape 2"/>
          <p:cNvSpPr/>
          <p:nvPr/>
        </p:nvSpPr>
        <p:spPr>
          <a:xfrm>
            <a:off x="845344" y="3093125"/>
            <a:ext cx="7452479" cy="1068467"/>
          </a:xfrm>
          <a:prstGeom prst="rect">
            <a:avLst/>
          </a:prstGeom>
          <a:solidFill>
            <a:srgbClr val="FFFFFF">
              <a:alpha val="4000"/>
            </a:srgbClr>
          </a:solidFill>
          <a:ln/>
        </p:spPr>
        <p:txBody>
          <a:bodyPr/>
          <a:lstStyle/>
          <a:p>
            <a:endParaRPr lang="en-US"/>
          </a:p>
        </p:txBody>
      </p:sp>
      <p:sp>
        <p:nvSpPr>
          <p:cNvPr id="6" name="Text 3"/>
          <p:cNvSpPr/>
          <p:nvPr/>
        </p:nvSpPr>
        <p:spPr>
          <a:xfrm>
            <a:off x="1085493" y="3244334"/>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Metric</a:t>
            </a:r>
            <a:endParaRPr lang="en-US" sz="1850" dirty="0"/>
          </a:p>
        </p:txBody>
      </p:sp>
      <p:sp>
        <p:nvSpPr>
          <p:cNvPr id="7" name="Text 4"/>
          <p:cNvSpPr/>
          <p:nvPr/>
        </p:nvSpPr>
        <p:spPr>
          <a:xfrm>
            <a:off x="3573185" y="3244334"/>
            <a:ext cx="199763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LSTM Model</a:t>
            </a:r>
            <a:endParaRPr lang="en-US" sz="1850" dirty="0"/>
          </a:p>
        </p:txBody>
      </p:sp>
      <p:sp>
        <p:nvSpPr>
          <p:cNvPr id="8" name="Text 5"/>
          <p:cNvSpPr/>
          <p:nvPr/>
        </p:nvSpPr>
        <p:spPr>
          <a:xfrm>
            <a:off x="6057067" y="3244334"/>
            <a:ext cx="2001441"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Random Forest Model</a:t>
            </a:r>
            <a:endParaRPr lang="en-US" sz="1850" dirty="0"/>
          </a:p>
        </p:txBody>
      </p:sp>
      <p:sp>
        <p:nvSpPr>
          <p:cNvPr id="9" name="Shape 6"/>
          <p:cNvSpPr/>
          <p:nvPr/>
        </p:nvSpPr>
        <p:spPr>
          <a:xfrm>
            <a:off x="845344" y="4161592"/>
            <a:ext cx="7452479" cy="685443"/>
          </a:xfrm>
          <a:prstGeom prst="rect">
            <a:avLst/>
          </a:prstGeom>
          <a:solidFill>
            <a:srgbClr val="000000">
              <a:alpha val="4000"/>
            </a:srgbClr>
          </a:solidFill>
          <a:ln/>
        </p:spPr>
        <p:txBody>
          <a:bodyPr/>
          <a:lstStyle/>
          <a:p>
            <a:endParaRPr lang="en-US"/>
          </a:p>
        </p:txBody>
      </p:sp>
      <p:sp>
        <p:nvSpPr>
          <p:cNvPr id="10" name="Text 7"/>
          <p:cNvSpPr/>
          <p:nvPr/>
        </p:nvSpPr>
        <p:spPr>
          <a:xfrm>
            <a:off x="1085493" y="4312801"/>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RMSE</a:t>
            </a:r>
            <a:endParaRPr lang="en-US" sz="1850" dirty="0"/>
          </a:p>
        </p:txBody>
      </p:sp>
      <p:sp>
        <p:nvSpPr>
          <p:cNvPr id="11" name="Text 8"/>
          <p:cNvSpPr/>
          <p:nvPr/>
        </p:nvSpPr>
        <p:spPr>
          <a:xfrm>
            <a:off x="3573185" y="4312801"/>
            <a:ext cx="199763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2.34</a:t>
            </a:r>
            <a:endParaRPr lang="en-US" sz="1850" dirty="0"/>
          </a:p>
        </p:txBody>
      </p:sp>
      <p:sp>
        <p:nvSpPr>
          <p:cNvPr id="12" name="Text 9"/>
          <p:cNvSpPr/>
          <p:nvPr/>
        </p:nvSpPr>
        <p:spPr>
          <a:xfrm>
            <a:off x="6057067" y="4312801"/>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2.57</a:t>
            </a:r>
            <a:endParaRPr lang="en-US" sz="1850" dirty="0"/>
          </a:p>
        </p:txBody>
      </p:sp>
      <p:sp>
        <p:nvSpPr>
          <p:cNvPr id="13" name="Shape 10"/>
          <p:cNvSpPr/>
          <p:nvPr/>
        </p:nvSpPr>
        <p:spPr>
          <a:xfrm>
            <a:off x="845344" y="4847034"/>
            <a:ext cx="7452479" cy="685443"/>
          </a:xfrm>
          <a:prstGeom prst="rect">
            <a:avLst/>
          </a:prstGeom>
          <a:solidFill>
            <a:srgbClr val="FFFFFF">
              <a:alpha val="4000"/>
            </a:srgbClr>
          </a:solidFill>
          <a:ln/>
        </p:spPr>
        <p:txBody>
          <a:bodyPr/>
          <a:lstStyle/>
          <a:p>
            <a:endParaRPr lang="en-US"/>
          </a:p>
        </p:txBody>
      </p:sp>
      <p:sp>
        <p:nvSpPr>
          <p:cNvPr id="14" name="Text 11"/>
          <p:cNvSpPr/>
          <p:nvPr/>
        </p:nvSpPr>
        <p:spPr>
          <a:xfrm>
            <a:off x="1085493" y="4998244"/>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MAE</a:t>
            </a:r>
            <a:endParaRPr lang="en-US" sz="1850" dirty="0"/>
          </a:p>
        </p:txBody>
      </p:sp>
      <p:sp>
        <p:nvSpPr>
          <p:cNvPr id="15" name="Text 12"/>
          <p:cNvSpPr/>
          <p:nvPr/>
        </p:nvSpPr>
        <p:spPr>
          <a:xfrm>
            <a:off x="3573185" y="4998244"/>
            <a:ext cx="199763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1.89</a:t>
            </a:r>
            <a:endParaRPr lang="en-US" sz="1850" dirty="0"/>
          </a:p>
        </p:txBody>
      </p:sp>
      <p:sp>
        <p:nvSpPr>
          <p:cNvPr id="16" name="Text 13"/>
          <p:cNvSpPr/>
          <p:nvPr/>
        </p:nvSpPr>
        <p:spPr>
          <a:xfrm>
            <a:off x="6057067" y="4998244"/>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2.11</a:t>
            </a:r>
            <a:endParaRPr lang="en-US" sz="1850" dirty="0"/>
          </a:p>
        </p:txBody>
      </p:sp>
      <p:sp>
        <p:nvSpPr>
          <p:cNvPr id="17" name="Shape 14"/>
          <p:cNvSpPr/>
          <p:nvPr/>
        </p:nvSpPr>
        <p:spPr>
          <a:xfrm>
            <a:off x="845344" y="5532477"/>
            <a:ext cx="7452479" cy="685443"/>
          </a:xfrm>
          <a:prstGeom prst="rect">
            <a:avLst/>
          </a:prstGeom>
          <a:solidFill>
            <a:srgbClr val="000000">
              <a:alpha val="4000"/>
            </a:srgbClr>
          </a:solidFill>
          <a:ln/>
        </p:spPr>
        <p:txBody>
          <a:bodyPr/>
          <a:lstStyle/>
          <a:p>
            <a:endParaRPr lang="en-US"/>
          </a:p>
        </p:txBody>
      </p:sp>
      <p:sp>
        <p:nvSpPr>
          <p:cNvPr id="18" name="Text 15"/>
          <p:cNvSpPr/>
          <p:nvPr/>
        </p:nvSpPr>
        <p:spPr>
          <a:xfrm>
            <a:off x="1085493" y="5683687"/>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R-squared</a:t>
            </a:r>
            <a:endParaRPr lang="en-US" sz="1850" dirty="0"/>
          </a:p>
        </p:txBody>
      </p:sp>
      <p:sp>
        <p:nvSpPr>
          <p:cNvPr id="19" name="Text 16"/>
          <p:cNvSpPr/>
          <p:nvPr/>
        </p:nvSpPr>
        <p:spPr>
          <a:xfrm>
            <a:off x="3573185" y="5683687"/>
            <a:ext cx="199763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0.92</a:t>
            </a:r>
            <a:endParaRPr lang="en-US" sz="1850" dirty="0"/>
          </a:p>
        </p:txBody>
      </p:sp>
      <p:sp>
        <p:nvSpPr>
          <p:cNvPr id="20" name="Text 17"/>
          <p:cNvSpPr/>
          <p:nvPr/>
        </p:nvSpPr>
        <p:spPr>
          <a:xfrm>
            <a:off x="6057067" y="5683687"/>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0.89</a:t>
            </a:r>
            <a:endParaRPr lang="en-US" sz="1850" dirty="0"/>
          </a:p>
        </p:txBody>
      </p:sp>
      <p:sp>
        <p:nvSpPr>
          <p:cNvPr id="21" name="Shape 18"/>
          <p:cNvSpPr/>
          <p:nvPr/>
        </p:nvSpPr>
        <p:spPr>
          <a:xfrm>
            <a:off x="845344" y="6217920"/>
            <a:ext cx="7452479" cy="685443"/>
          </a:xfrm>
          <a:prstGeom prst="rect">
            <a:avLst/>
          </a:prstGeom>
          <a:solidFill>
            <a:srgbClr val="FFFFFF">
              <a:alpha val="4000"/>
            </a:srgbClr>
          </a:solidFill>
          <a:ln/>
        </p:spPr>
        <p:txBody>
          <a:bodyPr/>
          <a:lstStyle/>
          <a:p>
            <a:endParaRPr lang="en-US"/>
          </a:p>
        </p:txBody>
      </p:sp>
      <p:sp>
        <p:nvSpPr>
          <p:cNvPr id="22" name="Text 19"/>
          <p:cNvSpPr/>
          <p:nvPr/>
        </p:nvSpPr>
        <p:spPr>
          <a:xfrm>
            <a:off x="1085493" y="6369129"/>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Training Time</a:t>
            </a:r>
            <a:endParaRPr lang="en-US" sz="1850" dirty="0"/>
          </a:p>
        </p:txBody>
      </p:sp>
      <p:sp>
        <p:nvSpPr>
          <p:cNvPr id="23" name="Text 20"/>
          <p:cNvSpPr/>
          <p:nvPr/>
        </p:nvSpPr>
        <p:spPr>
          <a:xfrm>
            <a:off x="3573185" y="6369129"/>
            <a:ext cx="199763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45 min</a:t>
            </a:r>
            <a:endParaRPr lang="en-US" sz="1850" dirty="0"/>
          </a:p>
        </p:txBody>
      </p:sp>
      <p:sp>
        <p:nvSpPr>
          <p:cNvPr id="24" name="Text 21"/>
          <p:cNvSpPr/>
          <p:nvPr/>
        </p:nvSpPr>
        <p:spPr>
          <a:xfrm>
            <a:off x="6057067" y="6369129"/>
            <a:ext cx="2001441"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10 min</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78418" y="534591"/>
            <a:ext cx="8903613" cy="570071"/>
          </a:xfrm>
          <a:prstGeom prst="rect">
            <a:avLst/>
          </a:prstGeom>
          <a:noFill/>
          <a:ln/>
        </p:spPr>
        <p:txBody>
          <a:bodyPr wrap="none" lIns="0" tIns="0" rIns="0" bIns="0" rtlCol="0" anchor="t"/>
          <a:lstStyle/>
          <a:p>
            <a:pPr marL="0" indent="0">
              <a:lnSpc>
                <a:spcPts val="4450"/>
              </a:lnSpc>
              <a:buNone/>
            </a:pPr>
            <a:r>
              <a:rPr lang="en-US" sz="3550" dirty="0">
                <a:solidFill>
                  <a:srgbClr val="FFFFFF"/>
                </a:solidFill>
                <a:latin typeface="Unbounded" pitchFamily="34" charset="0"/>
                <a:ea typeface="Unbounded" pitchFamily="34" charset="-122"/>
                <a:cs typeface="Unbounded" pitchFamily="34" charset="-120"/>
              </a:rPr>
              <a:t>Project Insights and Future Work</a:t>
            </a:r>
            <a:endParaRPr lang="en-US" sz="3550" dirty="0"/>
          </a:p>
        </p:txBody>
      </p:sp>
      <p:pic>
        <p:nvPicPr>
          <p:cNvPr id="3" name="Image 0" descr="preencoded.png"/>
          <p:cNvPicPr>
            <a:picLocks noChangeAspect="1"/>
          </p:cNvPicPr>
          <p:nvPr/>
        </p:nvPicPr>
        <p:blipFill>
          <a:blip r:embed="rId3"/>
          <a:stretch>
            <a:fillRect/>
          </a:stretch>
        </p:blipFill>
        <p:spPr>
          <a:xfrm>
            <a:off x="678418" y="1492329"/>
            <a:ext cx="969169" cy="1550670"/>
          </a:xfrm>
          <a:prstGeom prst="rect">
            <a:avLst/>
          </a:prstGeom>
        </p:spPr>
      </p:pic>
      <p:sp>
        <p:nvSpPr>
          <p:cNvPr id="4" name="Text 1"/>
          <p:cNvSpPr/>
          <p:nvPr/>
        </p:nvSpPr>
        <p:spPr>
          <a:xfrm>
            <a:off x="1938337" y="1686163"/>
            <a:ext cx="2280404" cy="284917"/>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Key Insights</a:t>
            </a:r>
            <a:endParaRPr lang="en-US" sz="1750" dirty="0"/>
          </a:p>
        </p:txBody>
      </p:sp>
      <p:sp>
        <p:nvSpPr>
          <p:cNvPr id="5" name="Text 2"/>
          <p:cNvSpPr/>
          <p:nvPr/>
        </p:nvSpPr>
        <p:spPr>
          <a:xfrm>
            <a:off x="1938337" y="2087285"/>
            <a:ext cx="12013644" cy="620078"/>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Students summarize their main findings, discussing the performance of LSTM vs. Random Forest in stock price prediction. They reflect on the challenges faced and lessons learned throughout the project.</a:t>
            </a:r>
            <a:endParaRPr lang="en-US" sz="1500" dirty="0"/>
          </a:p>
        </p:txBody>
      </p:sp>
      <p:pic>
        <p:nvPicPr>
          <p:cNvPr id="6" name="Image 1" descr="preencoded.png"/>
          <p:cNvPicPr>
            <a:picLocks noChangeAspect="1"/>
          </p:cNvPicPr>
          <p:nvPr/>
        </p:nvPicPr>
        <p:blipFill>
          <a:blip r:embed="rId4"/>
          <a:stretch>
            <a:fillRect/>
          </a:stretch>
        </p:blipFill>
        <p:spPr>
          <a:xfrm>
            <a:off x="678418" y="3042999"/>
            <a:ext cx="969169" cy="1550670"/>
          </a:xfrm>
          <a:prstGeom prst="rect">
            <a:avLst/>
          </a:prstGeom>
        </p:spPr>
      </p:pic>
      <p:sp>
        <p:nvSpPr>
          <p:cNvPr id="7" name="Text 3"/>
          <p:cNvSpPr/>
          <p:nvPr/>
        </p:nvSpPr>
        <p:spPr>
          <a:xfrm>
            <a:off x="1938337" y="3236833"/>
            <a:ext cx="2280404" cy="284917"/>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Limitations</a:t>
            </a:r>
            <a:endParaRPr lang="en-US" sz="1750" dirty="0"/>
          </a:p>
        </p:txBody>
      </p:sp>
      <p:sp>
        <p:nvSpPr>
          <p:cNvPr id="8" name="Text 4"/>
          <p:cNvSpPr/>
          <p:nvPr/>
        </p:nvSpPr>
        <p:spPr>
          <a:xfrm>
            <a:off x="1938337" y="3637955"/>
            <a:ext cx="12013644" cy="620078"/>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Teams critically analyze the limitations of their approach, such as the inherent unpredictability of stock markets and the potential for overfitting. They discuss how these limitations might impact real-world applications.</a:t>
            </a:r>
            <a:endParaRPr lang="en-US" sz="1500" dirty="0"/>
          </a:p>
        </p:txBody>
      </p:sp>
      <p:pic>
        <p:nvPicPr>
          <p:cNvPr id="9" name="Image 2" descr="preencoded.png"/>
          <p:cNvPicPr>
            <a:picLocks noChangeAspect="1"/>
          </p:cNvPicPr>
          <p:nvPr/>
        </p:nvPicPr>
        <p:blipFill>
          <a:blip r:embed="rId5"/>
          <a:stretch>
            <a:fillRect/>
          </a:stretch>
        </p:blipFill>
        <p:spPr>
          <a:xfrm>
            <a:off x="678418" y="4593669"/>
            <a:ext cx="969169" cy="1550670"/>
          </a:xfrm>
          <a:prstGeom prst="rect">
            <a:avLst/>
          </a:prstGeom>
        </p:spPr>
      </p:pic>
      <p:sp>
        <p:nvSpPr>
          <p:cNvPr id="10" name="Text 5"/>
          <p:cNvSpPr/>
          <p:nvPr/>
        </p:nvSpPr>
        <p:spPr>
          <a:xfrm>
            <a:off x="1938337" y="4787503"/>
            <a:ext cx="2940487" cy="284917"/>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Future Improvements</a:t>
            </a:r>
            <a:endParaRPr lang="en-US" sz="1750" dirty="0"/>
          </a:p>
        </p:txBody>
      </p:sp>
      <p:sp>
        <p:nvSpPr>
          <p:cNvPr id="11" name="Text 6"/>
          <p:cNvSpPr/>
          <p:nvPr/>
        </p:nvSpPr>
        <p:spPr>
          <a:xfrm>
            <a:off x="1938337" y="5188625"/>
            <a:ext cx="12013644" cy="620078"/>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Students propose ideas for future work, such as incorporating sentiment analysis from financial news, exploring more advanced models like transformers, or expanding the analysis to multiple stocks for portfolio optimization.</a:t>
            </a:r>
            <a:endParaRPr lang="en-US" sz="1500" dirty="0"/>
          </a:p>
        </p:txBody>
      </p:sp>
      <p:pic>
        <p:nvPicPr>
          <p:cNvPr id="12" name="Image 3" descr="preencoded.png"/>
          <p:cNvPicPr>
            <a:picLocks noChangeAspect="1"/>
          </p:cNvPicPr>
          <p:nvPr/>
        </p:nvPicPr>
        <p:blipFill>
          <a:blip r:embed="rId6"/>
          <a:stretch>
            <a:fillRect/>
          </a:stretch>
        </p:blipFill>
        <p:spPr>
          <a:xfrm>
            <a:off x="678418" y="6144339"/>
            <a:ext cx="969169" cy="1550670"/>
          </a:xfrm>
          <a:prstGeom prst="rect">
            <a:avLst/>
          </a:prstGeom>
        </p:spPr>
      </p:pic>
      <p:sp>
        <p:nvSpPr>
          <p:cNvPr id="13" name="Text 7"/>
          <p:cNvSpPr/>
          <p:nvPr/>
        </p:nvSpPr>
        <p:spPr>
          <a:xfrm>
            <a:off x="1938337" y="6338173"/>
            <a:ext cx="3236000" cy="284917"/>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Real-World Applications</a:t>
            </a:r>
            <a:endParaRPr lang="en-US" sz="1750" dirty="0"/>
          </a:p>
        </p:txBody>
      </p:sp>
      <p:sp>
        <p:nvSpPr>
          <p:cNvPr id="14" name="Text 8"/>
          <p:cNvSpPr/>
          <p:nvPr/>
        </p:nvSpPr>
        <p:spPr>
          <a:xfrm>
            <a:off x="1938337" y="6739295"/>
            <a:ext cx="12013644" cy="620078"/>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The project concludes with a discussion on potential real-world applications of the developed models, ethical considerations in financial prediction, and the broader implications of AI in the financial sector.</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1152</Words>
  <Application>Microsoft Office PowerPoint</Application>
  <PresentationFormat>Custom</PresentationFormat>
  <Paragraphs>101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Cabin</vt:lpstr>
      <vt:lpstr>Unbounded</vt:lpstr>
      <vt:lpstr>Cabin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krishna ch</cp:lastModifiedBy>
  <cp:revision>2</cp:revision>
  <dcterms:created xsi:type="dcterms:W3CDTF">2024-11-20T14:23:49Z</dcterms:created>
  <dcterms:modified xsi:type="dcterms:W3CDTF">2025-03-26T13:34:32Z</dcterms:modified>
</cp:coreProperties>
</file>