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customXml" Target="../customXml/item3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ommentAuthors" Target="commentAuthors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customXml" Target="../customXml/item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170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1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8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8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callipo/Nombre_ejemplo.git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sp>
        <p:nvSpPr>
          <p:cNvPr id="19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9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4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5" name="Caminar"/>
          <p:cNvSpPr/>
          <p:nvPr/>
        </p:nvSpPr>
        <p:spPr>
          <a:xfrm>
            <a:off x="1111700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6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7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5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5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6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7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8" name="Hombre"/>
          <p:cNvSpPr/>
          <p:nvPr/>
        </p:nvSpPr>
        <p:spPr>
          <a:xfrm rot="16200000">
            <a:off x="11565283" y="10092221"/>
            <a:ext cx="1253434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6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Caminar"/>
          <p:cNvSpPr/>
          <p:nvPr/>
        </p:nvSpPr>
        <p:spPr>
          <a:xfrm>
            <a:off x="7799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6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7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7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6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7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8" name="Caminar"/>
          <p:cNvSpPr/>
          <p:nvPr/>
        </p:nvSpPr>
        <p:spPr>
          <a:xfrm>
            <a:off x="1111700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8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6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7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88" name="Caminar"/>
          <p:cNvSpPr/>
          <p:nvPr/>
        </p:nvSpPr>
        <p:spPr>
          <a:xfrm>
            <a:off x="1431783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9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5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6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7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8" name="Guardar partida"/>
          <p:cNvSpPr/>
          <p:nvPr/>
        </p:nvSpPr>
        <p:spPr>
          <a:xfrm>
            <a:off x="13912188" y="6195861"/>
            <a:ext cx="2927632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99" name="Óvalo"/>
          <p:cNvSpPr/>
          <p:nvPr/>
        </p:nvSpPr>
        <p:spPr>
          <a:xfrm>
            <a:off x="14741004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0" name="Línea"/>
          <p:cNvSpPr/>
          <p:nvPr/>
        </p:nvSpPr>
        <p:spPr>
          <a:xfrm flipV="1">
            <a:off x="15376004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1" name="Caminar"/>
          <p:cNvSpPr/>
          <p:nvPr/>
        </p:nvSpPr>
        <p:spPr>
          <a:xfrm>
            <a:off x="1431783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4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5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06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7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8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9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0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1" name="Guardar partida"/>
          <p:cNvSpPr/>
          <p:nvPr/>
        </p:nvSpPr>
        <p:spPr>
          <a:xfrm>
            <a:off x="13912188" y="6195861"/>
            <a:ext cx="2927632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12" name="Óvalo"/>
          <p:cNvSpPr/>
          <p:nvPr/>
        </p:nvSpPr>
        <p:spPr>
          <a:xfrm>
            <a:off x="14741004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3" name="Línea"/>
          <p:cNvSpPr/>
          <p:nvPr/>
        </p:nvSpPr>
        <p:spPr>
          <a:xfrm flipV="1">
            <a:off x="15376004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4" name="Caminar"/>
          <p:cNvSpPr/>
          <p:nvPr/>
        </p:nvSpPr>
        <p:spPr>
          <a:xfrm>
            <a:off x="17568553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7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8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19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0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2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3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4" name="Guardar partida"/>
          <p:cNvSpPr/>
          <p:nvPr/>
        </p:nvSpPr>
        <p:spPr>
          <a:xfrm>
            <a:off x="13912188" y="6195861"/>
            <a:ext cx="2927632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25" name="Óvalo"/>
          <p:cNvSpPr/>
          <p:nvPr/>
        </p:nvSpPr>
        <p:spPr>
          <a:xfrm>
            <a:off x="14741004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6" name="Línea"/>
          <p:cNvSpPr/>
          <p:nvPr/>
        </p:nvSpPr>
        <p:spPr>
          <a:xfrm flipV="1">
            <a:off x="15376004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Hombre"/>
          <p:cNvSpPr/>
          <p:nvPr/>
        </p:nvSpPr>
        <p:spPr>
          <a:xfrm rot="16200000">
            <a:off x="18016833" y="10092221"/>
            <a:ext cx="1253434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7" h="21600" fill="norm" stroke="1" extrusionOk="0">
                <a:moveTo>
                  <a:pt x="10777" y="0"/>
                </a:moveTo>
                <a:cubicBezTo>
                  <a:pt x="9509" y="0"/>
                  <a:pt x="8239" y="180"/>
                  <a:pt x="7271" y="540"/>
                </a:cubicBezTo>
                <a:cubicBezTo>
                  <a:pt x="5335" y="1259"/>
                  <a:pt x="5335" y="2425"/>
                  <a:pt x="7271" y="3144"/>
                </a:cubicBezTo>
                <a:cubicBezTo>
                  <a:pt x="9206" y="3863"/>
                  <a:pt x="12348" y="3863"/>
                  <a:pt x="14284" y="3144"/>
                </a:cubicBezTo>
                <a:cubicBezTo>
                  <a:pt x="16220" y="2425"/>
                  <a:pt x="16220" y="1259"/>
                  <a:pt x="14284" y="540"/>
                </a:cubicBezTo>
                <a:cubicBezTo>
                  <a:pt x="13316" y="180"/>
                  <a:pt x="12046" y="0"/>
                  <a:pt x="10777" y="0"/>
                </a:cubicBezTo>
                <a:close/>
                <a:moveTo>
                  <a:pt x="4845" y="4060"/>
                </a:moveTo>
                <a:cubicBezTo>
                  <a:pt x="2970" y="4060"/>
                  <a:pt x="1445" y="4331"/>
                  <a:pt x="907" y="4563"/>
                </a:cubicBezTo>
                <a:cubicBezTo>
                  <a:pt x="-23" y="4963"/>
                  <a:pt x="-21" y="5438"/>
                  <a:pt x="8" y="5606"/>
                </a:cubicBezTo>
                <a:lnTo>
                  <a:pt x="8" y="12393"/>
                </a:lnTo>
                <a:cubicBezTo>
                  <a:pt x="8" y="12733"/>
                  <a:pt x="732" y="13004"/>
                  <a:pt x="1648" y="13004"/>
                </a:cubicBezTo>
                <a:cubicBezTo>
                  <a:pt x="2563" y="13004"/>
                  <a:pt x="3292" y="12728"/>
                  <a:pt x="3292" y="12393"/>
                </a:cubicBezTo>
                <a:lnTo>
                  <a:pt x="3292" y="6777"/>
                </a:lnTo>
                <a:lnTo>
                  <a:pt x="4791" y="6777"/>
                </a:lnTo>
                <a:lnTo>
                  <a:pt x="4791" y="12641"/>
                </a:lnTo>
                <a:lnTo>
                  <a:pt x="4804" y="12641"/>
                </a:lnTo>
                <a:lnTo>
                  <a:pt x="4804" y="20628"/>
                </a:lnTo>
                <a:cubicBezTo>
                  <a:pt x="4804" y="21163"/>
                  <a:pt x="5982" y="21600"/>
                  <a:pt x="7421" y="21600"/>
                </a:cubicBezTo>
                <a:cubicBezTo>
                  <a:pt x="8860" y="21600"/>
                  <a:pt x="10037" y="21163"/>
                  <a:pt x="10037" y="20628"/>
                </a:cubicBezTo>
                <a:lnTo>
                  <a:pt x="10037" y="12641"/>
                </a:lnTo>
                <a:lnTo>
                  <a:pt x="10777" y="12641"/>
                </a:lnTo>
                <a:lnTo>
                  <a:pt x="11504" y="12641"/>
                </a:lnTo>
                <a:lnTo>
                  <a:pt x="11504" y="20628"/>
                </a:lnTo>
                <a:cubicBezTo>
                  <a:pt x="11504" y="21163"/>
                  <a:pt x="12682" y="21600"/>
                  <a:pt x="14121" y="21600"/>
                </a:cubicBezTo>
                <a:cubicBezTo>
                  <a:pt x="15559" y="21600"/>
                  <a:pt x="16737" y="21163"/>
                  <a:pt x="16737" y="20628"/>
                </a:cubicBezTo>
                <a:lnTo>
                  <a:pt x="16737" y="12636"/>
                </a:lnTo>
                <a:lnTo>
                  <a:pt x="16750" y="12636"/>
                </a:lnTo>
                <a:lnTo>
                  <a:pt x="16750" y="6772"/>
                </a:lnTo>
                <a:lnTo>
                  <a:pt x="18249" y="6772"/>
                </a:lnTo>
                <a:lnTo>
                  <a:pt x="18249" y="12388"/>
                </a:lnTo>
                <a:cubicBezTo>
                  <a:pt x="18249" y="12728"/>
                  <a:pt x="18973" y="12997"/>
                  <a:pt x="19889" y="12997"/>
                </a:cubicBezTo>
                <a:cubicBezTo>
                  <a:pt x="20805" y="12997"/>
                  <a:pt x="21533" y="12723"/>
                  <a:pt x="21533" y="12388"/>
                </a:cubicBezTo>
                <a:lnTo>
                  <a:pt x="21533" y="5606"/>
                </a:lnTo>
                <a:cubicBezTo>
                  <a:pt x="21577" y="5438"/>
                  <a:pt x="21564" y="4957"/>
                  <a:pt x="20634" y="4563"/>
                </a:cubicBezTo>
                <a:cubicBezTo>
                  <a:pt x="20096" y="4336"/>
                  <a:pt x="18566" y="4060"/>
                  <a:pt x="16691" y="4060"/>
                </a:cubicBezTo>
                <a:lnTo>
                  <a:pt x="10777" y="4060"/>
                </a:lnTo>
                <a:lnTo>
                  <a:pt x="4845" y="406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0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1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32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3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4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5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6" name="Guardar partida"/>
          <p:cNvSpPr/>
          <p:nvPr/>
        </p:nvSpPr>
        <p:spPr>
          <a:xfrm>
            <a:off x="13912188" y="6195861"/>
            <a:ext cx="2927632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37" name="Óvalo"/>
          <p:cNvSpPr/>
          <p:nvPr/>
        </p:nvSpPr>
        <p:spPr>
          <a:xfrm>
            <a:off x="14741004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8" name="Línea"/>
          <p:cNvSpPr/>
          <p:nvPr/>
        </p:nvSpPr>
        <p:spPr>
          <a:xfrm flipV="1">
            <a:off x="15376004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Caminar"/>
          <p:cNvSpPr/>
          <p:nvPr/>
        </p:nvSpPr>
        <p:spPr>
          <a:xfrm>
            <a:off x="1431783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0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3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4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45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6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9" name="Caminar"/>
          <p:cNvSpPr/>
          <p:nvPr/>
        </p:nvSpPr>
        <p:spPr>
          <a:xfrm>
            <a:off x="1431783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0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3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4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55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6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7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9" name="Caminar"/>
          <p:cNvSpPr/>
          <p:nvPr/>
        </p:nvSpPr>
        <p:spPr>
          <a:xfrm>
            <a:off x="7799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0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3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4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65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6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67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69" name="Caminar"/>
          <p:cNvSpPr/>
          <p:nvPr/>
        </p:nvSpPr>
        <p:spPr>
          <a:xfrm>
            <a:off x="1111700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0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3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4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75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6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7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79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80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81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82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83" name="Caminar"/>
          <p:cNvSpPr/>
          <p:nvPr/>
        </p:nvSpPr>
        <p:spPr>
          <a:xfrm>
            <a:off x="1111700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86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87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88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89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0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1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2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3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394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5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" name="Caminar"/>
          <p:cNvSpPr/>
          <p:nvPr/>
        </p:nvSpPr>
        <p:spPr>
          <a:xfrm>
            <a:off x="14317834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9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0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01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2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3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4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5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6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07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8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09" name="Caminar"/>
          <p:cNvSpPr/>
          <p:nvPr/>
        </p:nvSpPr>
        <p:spPr>
          <a:xfrm>
            <a:off x="17114056" y="8646717"/>
            <a:ext cx="2149991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2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3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14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5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16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7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8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19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20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21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2" name="Guardar partida"/>
          <p:cNvSpPr/>
          <p:nvPr/>
        </p:nvSpPr>
        <p:spPr>
          <a:xfrm>
            <a:off x="16686476" y="6182292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23" name="Óvalo"/>
          <p:cNvSpPr/>
          <p:nvPr/>
        </p:nvSpPr>
        <p:spPr>
          <a:xfrm>
            <a:off x="17515292" y="11992747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24" name="Línea"/>
          <p:cNvSpPr/>
          <p:nvPr/>
        </p:nvSpPr>
        <p:spPr>
          <a:xfrm flipV="1">
            <a:off x="18150290" y="7384105"/>
            <a:ext cx="1" cy="4622554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25" name="Caminar"/>
          <p:cNvSpPr/>
          <p:nvPr/>
        </p:nvSpPr>
        <p:spPr>
          <a:xfrm>
            <a:off x="17114056" y="8646717"/>
            <a:ext cx="2149991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28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29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30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31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2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33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34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35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36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37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38" name="Guardar partida"/>
          <p:cNvSpPr/>
          <p:nvPr/>
        </p:nvSpPr>
        <p:spPr>
          <a:xfrm>
            <a:off x="16686476" y="6182292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39" name="Óvalo"/>
          <p:cNvSpPr/>
          <p:nvPr/>
        </p:nvSpPr>
        <p:spPr>
          <a:xfrm>
            <a:off x="17515292" y="11992747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40" name="Línea"/>
          <p:cNvSpPr/>
          <p:nvPr/>
        </p:nvSpPr>
        <p:spPr>
          <a:xfrm flipV="1">
            <a:off x="18150290" y="7384105"/>
            <a:ext cx="1" cy="4622554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1" name="Caminar"/>
          <p:cNvSpPr/>
          <p:nvPr/>
        </p:nvSpPr>
        <p:spPr>
          <a:xfrm>
            <a:off x="1981549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44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45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46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47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4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49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ln w="508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50" name="Guardar partida"/>
          <p:cNvSpPr/>
          <p:nvPr/>
        </p:nvSpPr>
        <p:spPr>
          <a:xfrm>
            <a:off x="10689424" y="6195861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51" name="Óvalo"/>
          <p:cNvSpPr/>
          <p:nvPr/>
        </p:nvSpPr>
        <p:spPr>
          <a:xfrm>
            <a:off x="11518240" y="12006315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52" name="Línea"/>
          <p:cNvSpPr/>
          <p:nvPr/>
        </p:nvSpPr>
        <p:spPr>
          <a:xfrm flipV="1">
            <a:off x="12153239" y="7397674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3" name="Guardar partida"/>
          <p:cNvSpPr/>
          <p:nvPr/>
        </p:nvSpPr>
        <p:spPr>
          <a:xfrm>
            <a:off x="16686476" y="6182292"/>
            <a:ext cx="2927633" cy="1270001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454" name="Óvalo"/>
          <p:cNvSpPr/>
          <p:nvPr/>
        </p:nvSpPr>
        <p:spPr>
          <a:xfrm>
            <a:off x="17515292" y="11992747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55" name="Línea"/>
          <p:cNvSpPr/>
          <p:nvPr/>
        </p:nvSpPr>
        <p:spPr>
          <a:xfrm flipV="1">
            <a:off x="18150290" y="7384105"/>
            <a:ext cx="1" cy="4622554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6" name="Bandera de cuadros"/>
          <p:cNvSpPr/>
          <p:nvPr/>
        </p:nvSpPr>
        <p:spPr>
          <a:xfrm>
            <a:off x="21748109" y="6953384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57" name="Caminar"/>
          <p:cNvSpPr/>
          <p:nvPr/>
        </p:nvSpPr>
        <p:spPr>
          <a:xfrm>
            <a:off x="1981549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571750"/>
            <a:ext cx="15240000" cy="857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¿Como se usa G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¿Como se usa Git?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it"/>
          <p:cNvSpPr txBox="1"/>
          <p:nvPr>
            <p:ph type="title"/>
          </p:nvPr>
        </p:nvSpPr>
        <p:spPr>
          <a:xfrm>
            <a:off x="-266700" y="821134"/>
            <a:ext cx="4574481" cy="1549401"/>
          </a:xfrm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sp>
        <p:nvSpPr>
          <p:cNvPr id="198" name="Un Sistema de Control de Versiones de proyectos, es un sistema que registra los cambios realizados en un archivo o conjunto de archivos a lo largo del tiempo, de modo que se puedan recuperar versiones específicas más adelante.…"/>
          <p:cNvSpPr txBox="1"/>
          <p:nvPr>
            <p:ph type="body" idx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Un </a:t>
            </a:r>
            <a:r>
              <a:rPr b="1"/>
              <a:t>Sistema de Control de Versiones de proyectos, </a:t>
            </a:r>
            <a:r>
              <a:t>es un sistema que registra los cambios realizados en un archivo o conjunto de archivos a lo largo del tiempo, de modo que se puedan recuperar versiones específicas más adelante.</a:t>
            </a:r>
          </a:p>
          <a:p>
            <a:pPr/>
            <a:r>
              <a:t>Es un software que se instala localmente en los equipos.</a:t>
            </a:r>
          </a:p>
          <a:p>
            <a:pPr/>
            <a:r>
              <a:t>Es una herramienta usada en la terminal.</a:t>
            </a:r>
          </a:p>
        </p:txBody>
      </p:sp>
      <p:sp>
        <p:nvSpPr>
          <p:cNvPr id="199" name="Sistema de control de versiones de proyectos"/>
          <p:cNvSpPr txBox="1"/>
          <p:nvPr/>
        </p:nvSpPr>
        <p:spPr>
          <a:xfrm>
            <a:off x="1268379" y="2123519"/>
            <a:ext cx="13923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Sistema de control de versiones de proyectos</a:t>
            </a:r>
          </a:p>
        </p:txBody>
      </p:sp>
      <p:pic>
        <p:nvPicPr>
          <p:cNvPr id="20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3179" y="9525089"/>
            <a:ext cx="6852343" cy="3860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¿Como se usa Git?"/>
          <p:cNvSpPr txBox="1"/>
          <p:nvPr>
            <p:ph type="title"/>
          </p:nvPr>
        </p:nvSpPr>
        <p:spPr>
          <a:xfrm>
            <a:off x="457200" y="617934"/>
            <a:ext cx="11274360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se usa Git?</a:t>
            </a:r>
          </a:p>
        </p:txBody>
      </p:sp>
      <p:sp>
        <p:nvSpPr>
          <p:cNvPr id="464" name="Creamos/borramos/modificamos archivos en una carpeta asociada a un repositorio."/>
          <p:cNvSpPr txBox="1"/>
          <p:nvPr>
            <p:ph type="body" idx="1"/>
          </p:nvPr>
        </p:nvSpPr>
        <p:spPr>
          <a:xfrm>
            <a:off x="1219200" y="3222225"/>
            <a:ext cx="21945600" cy="9678198"/>
          </a:xfrm>
          <a:prstGeom prst="rect">
            <a:avLst/>
          </a:prstGeom>
        </p:spPr>
        <p:txBody>
          <a:bodyPr/>
          <a:lstStyle/>
          <a:p>
            <a:pPr/>
            <a:r>
              <a:t>Creamos/borramos/modificamos archivos en una carpeta asociada a un </a:t>
            </a:r>
            <a:r>
              <a:rPr b="1"/>
              <a:t>repositorio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posito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Repositorios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positorios"/>
          <p:cNvSpPr txBox="1"/>
          <p:nvPr>
            <p:ph type="title"/>
          </p:nvPr>
        </p:nvSpPr>
        <p:spPr>
          <a:xfrm>
            <a:off x="-1270000" y="821134"/>
            <a:ext cx="11274360" cy="1549401"/>
          </a:xfrm>
          <a:prstGeom prst="rect">
            <a:avLst/>
          </a:prstGeom>
        </p:spPr>
        <p:txBody>
          <a:bodyPr/>
          <a:lstStyle/>
          <a:p>
            <a:pPr/>
            <a:r>
              <a:t>Repositorios</a:t>
            </a:r>
          </a:p>
        </p:txBody>
      </p:sp>
      <p:sp>
        <p:nvSpPr>
          <p:cNvPr id="469" name="Es un espacio, que tenemos asignado para poder alojar todos los archivos de nuestro proyecto y es donde van a estar todos los commits (puntos de guardado) que forman parte del historial del proyecto.…"/>
          <p:cNvSpPr txBox="1"/>
          <p:nvPr>
            <p:ph type="body" idx="1"/>
          </p:nvPr>
        </p:nvSpPr>
        <p:spPr>
          <a:xfrm>
            <a:off x="1219200" y="3222225"/>
            <a:ext cx="22256651" cy="9678198"/>
          </a:xfrm>
          <a:prstGeom prst="rect">
            <a:avLst/>
          </a:prstGeom>
        </p:spPr>
        <p:txBody>
          <a:bodyPr/>
          <a:lstStyle/>
          <a:p>
            <a:pPr/>
            <a:r>
              <a:t>Es un espacio, que tenemos asignado para poder alojar todos los archivos de nuestro proyecto y es donde van a estar todos los </a:t>
            </a:r>
            <a:r>
              <a:rPr b="1"/>
              <a:t>commits</a:t>
            </a:r>
            <a:r>
              <a:t> (puntos de guardado) que forman parte del historial del proyecto.</a:t>
            </a:r>
          </a:p>
          <a:p>
            <a:pPr/>
            <a:r>
              <a:rPr b="1"/>
              <a:t>Repositorios locales: </a:t>
            </a:r>
            <a:r>
              <a:t>Se encuentra en nuestro equipo, es donde iremos agregando nuestros commits.</a:t>
            </a:r>
          </a:p>
          <a:p>
            <a:pPr/>
            <a:r>
              <a:rPr b="1"/>
              <a:t>Repositorios remotos: </a:t>
            </a:r>
            <a:r>
              <a:t>Se encuentra en la nube, podemos bajarnos commits que hayan hecho otras personas.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¿Como se usa Git?"/>
          <p:cNvSpPr txBox="1"/>
          <p:nvPr>
            <p:ph type="title"/>
          </p:nvPr>
        </p:nvSpPr>
        <p:spPr>
          <a:xfrm>
            <a:off x="457200" y="617934"/>
            <a:ext cx="11274360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se usa Git?</a:t>
            </a:r>
          </a:p>
        </p:txBody>
      </p:sp>
      <p:sp>
        <p:nvSpPr>
          <p:cNvPr id="472" name="Creamos/borramos/modificamos archivos en una carpeta asociada a un repositorio.…"/>
          <p:cNvSpPr txBox="1"/>
          <p:nvPr>
            <p:ph type="body" idx="1"/>
          </p:nvPr>
        </p:nvSpPr>
        <p:spPr>
          <a:xfrm>
            <a:off x="1219200" y="3222225"/>
            <a:ext cx="21945600" cy="9678198"/>
          </a:xfrm>
          <a:prstGeom prst="rect">
            <a:avLst/>
          </a:prstGeom>
        </p:spPr>
        <p:txBody>
          <a:bodyPr/>
          <a:lstStyle/>
          <a:p>
            <a:pPr/>
            <a:r>
              <a:t>Creamos/borramos/modificamos archivos en una carpeta asociada a un </a:t>
            </a:r>
            <a:r>
              <a:rPr b="1"/>
              <a:t>repositorio</a:t>
            </a:r>
            <a:r>
              <a:t>.</a:t>
            </a:r>
          </a:p>
          <a:p>
            <a:pPr/>
            <a:r>
              <a:t>Seleccionamos los archivos que van a ser parte del commit.</a:t>
            </a:r>
          </a:p>
          <a:p>
            <a:pPr lvl="1">
              <a:defRPr b="1"/>
            </a:pPr>
            <a:r>
              <a:t>git add nombre_archivo.cpp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¿Como se usa Git?"/>
          <p:cNvSpPr txBox="1"/>
          <p:nvPr>
            <p:ph type="title"/>
          </p:nvPr>
        </p:nvSpPr>
        <p:spPr>
          <a:xfrm>
            <a:off x="457200" y="617934"/>
            <a:ext cx="11274360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se usa Git?</a:t>
            </a:r>
          </a:p>
        </p:txBody>
      </p:sp>
      <p:sp>
        <p:nvSpPr>
          <p:cNvPr id="475" name="Creamos/borramos/modificamos archivos en una carpeta asociada a un repositorio.…"/>
          <p:cNvSpPr txBox="1"/>
          <p:nvPr>
            <p:ph type="body" idx="1"/>
          </p:nvPr>
        </p:nvSpPr>
        <p:spPr>
          <a:xfrm>
            <a:off x="1219200" y="3222225"/>
            <a:ext cx="21945600" cy="9678198"/>
          </a:xfrm>
          <a:prstGeom prst="rect">
            <a:avLst/>
          </a:prstGeom>
        </p:spPr>
        <p:txBody>
          <a:bodyPr/>
          <a:lstStyle/>
          <a:p>
            <a:pPr/>
            <a:r>
              <a:t>Creamos/borramos/modificamos archivos en una carpeta asociada a un </a:t>
            </a:r>
            <a:r>
              <a:rPr b="1"/>
              <a:t>repositorio</a:t>
            </a:r>
            <a:r>
              <a:t>.</a:t>
            </a:r>
          </a:p>
          <a:p>
            <a:pPr/>
            <a:r>
              <a:t>Seleccionamos los archivos que van a ser parte del commit.</a:t>
            </a:r>
          </a:p>
          <a:p>
            <a:pPr lvl="1">
              <a:defRPr b="1"/>
            </a:pPr>
            <a:r>
              <a:t>git add nombre_archivo.cpp</a:t>
            </a:r>
          </a:p>
          <a:p>
            <a:pPr/>
            <a:r>
              <a:t>Confirmamos el commit para agregarlo al repositorio.</a:t>
            </a:r>
          </a:p>
          <a:p>
            <a:pPr lvl="1">
              <a:defRPr b="1"/>
            </a:pPr>
            <a:r>
              <a:t>git commit -m “Mensaje del commit”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¿Como se usa Git?"/>
          <p:cNvSpPr txBox="1"/>
          <p:nvPr>
            <p:ph type="title"/>
          </p:nvPr>
        </p:nvSpPr>
        <p:spPr>
          <a:xfrm>
            <a:off x="457200" y="617934"/>
            <a:ext cx="11274360" cy="1549401"/>
          </a:xfrm>
          <a:prstGeom prst="rect">
            <a:avLst/>
          </a:prstGeom>
        </p:spPr>
        <p:txBody>
          <a:bodyPr/>
          <a:lstStyle/>
          <a:p>
            <a:pPr/>
            <a:r>
              <a:t>¿Como se usa Git?</a:t>
            </a:r>
          </a:p>
        </p:txBody>
      </p:sp>
      <p:sp>
        <p:nvSpPr>
          <p:cNvPr id="478" name="Creamos/borramos/modificamos archivos en una carpeta asociada a un repositorio.…"/>
          <p:cNvSpPr txBox="1"/>
          <p:nvPr>
            <p:ph type="body" idx="1"/>
          </p:nvPr>
        </p:nvSpPr>
        <p:spPr>
          <a:xfrm>
            <a:off x="1219200" y="3222225"/>
            <a:ext cx="21945600" cy="9678198"/>
          </a:xfrm>
          <a:prstGeom prst="rect">
            <a:avLst/>
          </a:prstGeom>
        </p:spPr>
        <p:txBody>
          <a:bodyPr/>
          <a:lstStyle/>
          <a:p>
            <a:pPr/>
            <a:r>
              <a:t>Creamos/borramos/modificamos archivos en una carpeta asociada a un </a:t>
            </a:r>
            <a:r>
              <a:rPr b="1"/>
              <a:t>repositorio</a:t>
            </a:r>
            <a:r>
              <a:t>.</a:t>
            </a:r>
          </a:p>
          <a:p>
            <a:pPr/>
            <a:r>
              <a:t>Seleccionamos los archivos que van a ser parte del commit.</a:t>
            </a:r>
          </a:p>
          <a:p>
            <a:pPr lvl="1">
              <a:defRPr b="1"/>
            </a:pPr>
            <a:r>
              <a:t>git add nombre_archivo.cpp</a:t>
            </a:r>
          </a:p>
          <a:p>
            <a:pPr/>
            <a:r>
              <a:t>Confirmamos el commit para agregarlo al repositorio.</a:t>
            </a:r>
          </a:p>
          <a:p>
            <a:pPr lvl="1">
              <a:defRPr b="1"/>
            </a:pPr>
            <a:r>
              <a:t>git commit -m “Mensaje del commit”</a:t>
            </a:r>
          </a:p>
          <a:p>
            <a:pPr/>
            <a:r>
              <a:t>Subimos los commits de nuestro repositorio local al repositorio remoto.</a:t>
            </a:r>
          </a:p>
          <a:p>
            <a:pPr lvl="1"/>
            <a:r>
              <a:rPr b="1"/>
              <a:t>git push origin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omandos de G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  <p:sp>
        <p:nvSpPr>
          <p:cNvPr id="483" name="git clone https://github.com/fcallipo/Nombre_ejemplo.git…"/>
          <p:cNvSpPr txBox="1"/>
          <p:nvPr>
            <p:ph type="body" idx="1"/>
          </p:nvPr>
        </p:nvSpPr>
        <p:spPr>
          <a:xfrm>
            <a:off x="1219200" y="3222225"/>
            <a:ext cx="23339128" cy="10517291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git clone</a:t>
            </a:r>
            <a:r>
              <a:t> https://github.com/fcallipo/Nombre_ejemplo.git</a:t>
            </a:r>
          </a:p>
          <a:p>
            <a:pPr>
              <a:defRPr b="1"/>
            </a:pPr>
            <a:r>
              <a:t>git status</a:t>
            </a:r>
          </a:p>
          <a:p>
            <a:pPr>
              <a:defRPr b="1"/>
            </a:pPr>
            <a:r>
              <a:t>git pull</a:t>
            </a:r>
          </a:p>
          <a:p>
            <a:pPr/>
            <a:r>
              <a:rPr b="1"/>
              <a:t>git add</a:t>
            </a:r>
            <a:r>
              <a:t> nombre_archivo</a:t>
            </a:r>
          </a:p>
          <a:p>
            <a:pPr/>
            <a:r>
              <a:rPr b="1"/>
              <a:t>git commit -m</a:t>
            </a:r>
            <a:r>
              <a:t> “Comentario de los cambios realizados”</a:t>
            </a:r>
          </a:p>
          <a:p>
            <a:pPr>
              <a:defRPr b="1"/>
            </a:pPr>
            <a:r>
              <a:t>git push origin master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it clone https://github.com/fcallipo/Nombre_ejemplo.git…"/>
          <p:cNvSpPr txBox="1"/>
          <p:nvPr>
            <p:ph type="body" idx="1"/>
          </p:nvPr>
        </p:nvSpPr>
        <p:spPr>
          <a:xfrm>
            <a:off x="1193800" y="2393115"/>
            <a:ext cx="21878132" cy="10517291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git clone</a:t>
            </a:r>
            <a:r>
              <a:t> </a:t>
            </a:r>
            <a:r>
              <a:rPr>
                <a:hlinkClick r:id="rId2" invalidUrl="" action="" tgtFrame="" tooltip="" history="1" highlightClick="0" endSnd="0"/>
              </a:rPr>
              <a:t>https://github.com/fcallipo/Nombre_ejemplo.git</a:t>
            </a:r>
          </a:p>
          <a:p>
            <a:pPr lvl="1"/>
            <a:r>
              <a:t>Este comando se utiliza para clonar un repositorio de GitHub en tu maquina local.</a:t>
            </a:r>
          </a:p>
        </p:txBody>
      </p:sp>
      <p:sp>
        <p:nvSpPr>
          <p:cNvPr id="486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it status…"/>
          <p:cNvSpPr txBox="1"/>
          <p:nvPr>
            <p:ph type="body" idx="1"/>
          </p:nvPr>
        </p:nvSpPr>
        <p:spPr>
          <a:xfrm>
            <a:off x="1193800" y="2393115"/>
            <a:ext cx="21996400" cy="1051729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git status</a:t>
            </a:r>
          </a:p>
          <a:p>
            <a:pPr lvl="1"/>
            <a:r>
              <a:t>Este comando te muestra información sobre qué archivos han sido modificados, agregados o eliminados, y si están listos para ser confirmados (o </a:t>
            </a:r>
            <a:r>
              <a:rPr b="1"/>
              <a:t>commiteados</a:t>
            </a:r>
            <a:r>
              <a:t>). </a:t>
            </a:r>
          </a:p>
          <a:p>
            <a:pPr lvl="1"/>
            <a:r>
              <a:t>Te muestra información del estado actual de tu directorio de trabajo y el área de preparación (staging area) en relación con el repositorio.</a:t>
            </a:r>
          </a:p>
        </p:txBody>
      </p:sp>
      <p:sp>
        <p:nvSpPr>
          <p:cNvPr id="489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it"/>
          <p:cNvSpPr txBox="1"/>
          <p:nvPr>
            <p:ph type="title"/>
          </p:nvPr>
        </p:nvSpPr>
        <p:spPr>
          <a:xfrm>
            <a:off x="-266700" y="821134"/>
            <a:ext cx="4574481" cy="1549401"/>
          </a:xfrm>
          <a:prstGeom prst="rect">
            <a:avLst/>
          </a:prstGeom>
        </p:spPr>
        <p:txBody>
          <a:bodyPr/>
          <a:lstStyle/>
          <a:p>
            <a:pPr/>
            <a:r>
              <a:t>Git</a:t>
            </a:r>
          </a:p>
        </p:txBody>
      </p:sp>
      <p:sp>
        <p:nvSpPr>
          <p:cNvPr id="203" name="¿Para qué se usa?…"/>
          <p:cNvSpPr txBox="1"/>
          <p:nvPr>
            <p:ph type="body" idx="1"/>
          </p:nvPr>
        </p:nvSpPr>
        <p:spPr>
          <a:xfrm>
            <a:off x="1270000" y="3814231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¿Para qué se usa?</a:t>
            </a:r>
          </a:p>
          <a:p>
            <a:pPr lvl="1"/>
            <a:r>
              <a:t>Compartir código con otras personas.</a:t>
            </a:r>
          </a:p>
          <a:p>
            <a:pPr lvl="1"/>
            <a:r>
              <a:t>Tener un historial de los cambios realizados, saber quién los hizo y cuándo.</a:t>
            </a:r>
          </a:p>
          <a:p>
            <a:pPr lvl="1"/>
            <a:r>
              <a:t>Resolver los conflictos que surjan cuando dos o más personas modifiquen el mismo archivo (</a:t>
            </a:r>
            <a:r>
              <a:rPr b="1"/>
              <a:t>merge</a:t>
            </a:r>
            <a:r>
              <a:t>).</a:t>
            </a:r>
          </a:p>
        </p:txBody>
      </p:sp>
      <p:pic>
        <p:nvPicPr>
          <p:cNvPr id="204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3179" y="9525089"/>
            <a:ext cx="6852343" cy="386071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istema de control de versiones de proyectos"/>
          <p:cNvSpPr txBox="1"/>
          <p:nvPr/>
        </p:nvSpPr>
        <p:spPr>
          <a:xfrm>
            <a:off x="1268379" y="2123519"/>
            <a:ext cx="1392371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Sistema de control de versiones de proyectos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it pull…"/>
          <p:cNvSpPr txBox="1"/>
          <p:nvPr>
            <p:ph type="body" idx="1"/>
          </p:nvPr>
        </p:nvSpPr>
        <p:spPr>
          <a:xfrm>
            <a:off x="1193800" y="2393115"/>
            <a:ext cx="21527592" cy="1051729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git pull</a:t>
            </a:r>
          </a:p>
          <a:p>
            <a:pPr lvl="1"/>
            <a:r>
              <a:t>Este comando se utiliza para traer todos los cambios del repositorio en GitHub y los integra automáticamente en tu maquina local.</a:t>
            </a:r>
          </a:p>
        </p:txBody>
      </p:sp>
      <p:sp>
        <p:nvSpPr>
          <p:cNvPr id="492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it add nombre_archivo…"/>
          <p:cNvSpPr txBox="1"/>
          <p:nvPr>
            <p:ph type="body" idx="1"/>
          </p:nvPr>
        </p:nvSpPr>
        <p:spPr>
          <a:xfrm>
            <a:off x="1193800" y="2393115"/>
            <a:ext cx="23339128" cy="10517291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git add</a:t>
            </a:r>
            <a:r>
              <a:t> nombre_archivo</a:t>
            </a:r>
          </a:p>
          <a:p>
            <a:pPr lvl="1"/>
            <a:r>
              <a:t>Este comando se utiliza para agregar cambios selectivos a la área de preparación (staging area).</a:t>
            </a:r>
          </a:p>
          <a:p>
            <a:pPr lvl="1"/>
            <a:r>
              <a:t>La opción "-p" significa </a:t>
            </a:r>
            <a:r>
              <a:rPr b="1"/>
              <a:t>parche</a:t>
            </a:r>
            <a:r>
              <a:t>, lo que te permite revisar cada cambio y decidir si quieres agregarlo al próximo commit o no.</a:t>
            </a:r>
          </a:p>
        </p:txBody>
      </p:sp>
      <p:sp>
        <p:nvSpPr>
          <p:cNvPr id="495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it commit -m “Comentario de los cambios realizados”…"/>
          <p:cNvSpPr txBox="1"/>
          <p:nvPr>
            <p:ph type="body" idx="1"/>
          </p:nvPr>
        </p:nvSpPr>
        <p:spPr>
          <a:xfrm>
            <a:off x="1193800" y="2393115"/>
            <a:ext cx="23339128" cy="10517291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git commit -m</a:t>
            </a:r>
            <a:r>
              <a:t> “Comentario de los cambios realizados”</a:t>
            </a:r>
          </a:p>
          <a:p>
            <a:pPr lvl="1"/>
            <a:r>
              <a:t>Este comando se utiliza para confirmar (o </a:t>
            </a:r>
            <a:r>
              <a:rPr b="1"/>
              <a:t>commitear</a:t>
            </a:r>
            <a:r>
              <a:t>) los cambios en tu maquina local. </a:t>
            </a:r>
          </a:p>
          <a:p>
            <a:pPr lvl="1"/>
            <a:r>
              <a:t>La opción "-m" se utiliza para agregar un mensaje al commit que describe los cambios que realizaste. Es importante proporcionar un mensaje descriptivo que explique los cambios realizados.</a:t>
            </a:r>
          </a:p>
        </p:txBody>
      </p:sp>
      <p:sp>
        <p:nvSpPr>
          <p:cNvPr id="498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it push origin master…"/>
          <p:cNvSpPr txBox="1"/>
          <p:nvPr>
            <p:ph type="body" idx="1"/>
          </p:nvPr>
        </p:nvSpPr>
        <p:spPr>
          <a:xfrm>
            <a:off x="1193800" y="2393115"/>
            <a:ext cx="21819493" cy="1051729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git push origin master</a:t>
            </a:r>
          </a:p>
          <a:p>
            <a:pPr lvl="1"/>
            <a:r>
              <a:t>Este comando se utiliza para enviar tus commits locales al repositorio de GitHub. </a:t>
            </a:r>
          </a:p>
          <a:p>
            <a:pPr lvl="1"/>
            <a:r>
              <a:t>Esto actualiza el repositorio en GitHub con tus cambios locales.</a:t>
            </a:r>
          </a:p>
        </p:txBody>
      </p:sp>
      <p:sp>
        <p:nvSpPr>
          <p:cNvPr id="501" name="Comandos de Git"/>
          <p:cNvSpPr txBox="1"/>
          <p:nvPr>
            <p:ph type="title"/>
          </p:nvPr>
        </p:nvSpPr>
        <p:spPr>
          <a:xfrm>
            <a:off x="457200" y="617934"/>
            <a:ext cx="9387682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de 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omandos úti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3166586"/>
            <a:ext cx="14443690" cy="93640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06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omandos útiles"/>
          <p:cNvSpPr txBox="1"/>
          <p:nvPr>
            <p:ph type="title"/>
          </p:nvPr>
        </p:nvSpPr>
        <p:spPr>
          <a:xfrm>
            <a:off x="558800" y="617934"/>
            <a:ext cx="9135368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  <p:sp>
        <p:nvSpPr>
          <p:cNvPr id="509" name="ls…"/>
          <p:cNvSpPr txBox="1"/>
          <p:nvPr>
            <p:ph type="body" idx="1"/>
          </p:nvPr>
        </p:nvSpPr>
        <p:spPr>
          <a:xfrm>
            <a:off x="1270000" y="26217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ls</a:t>
            </a:r>
          </a:p>
          <a:p>
            <a:pPr lvl="1"/>
            <a:r>
              <a:rPr b="1"/>
              <a:t>List</a:t>
            </a:r>
            <a:r>
              <a:t>: Se utiliza en sistemas Unix y Linux para mostrar el contenido de un directorio (carpeta).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12586"/>
            <a:ext cx="14443690" cy="93640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12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ls…"/>
          <p:cNvSpPr txBox="1"/>
          <p:nvPr>
            <p:ph type="body" idx="1"/>
          </p:nvPr>
        </p:nvSpPr>
        <p:spPr>
          <a:xfrm>
            <a:off x="1270000" y="26217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ls</a:t>
            </a:r>
          </a:p>
          <a:p>
            <a:pPr lvl="1"/>
            <a:r>
              <a:rPr b="1"/>
              <a:t>List</a:t>
            </a:r>
            <a:r>
              <a:t>: Se utiliza en sistemas Unix y Linux para mostrar el contenido de un directorio (carpeta).</a:t>
            </a:r>
          </a:p>
          <a:p>
            <a:pPr/>
            <a:r>
              <a:t>cd nombre_carpeta</a:t>
            </a:r>
          </a:p>
          <a:p>
            <a:pPr lvl="1"/>
            <a:r>
              <a:rPr b="1"/>
              <a:t>Change directory</a:t>
            </a:r>
            <a:r>
              <a:t>: Se utiliza para cambiar el directorio actual en el que estás trabajando en la terminal.</a:t>
            </a:r>
          </a:p>
        </p:txBody>
      </p:sp>
      <p:sp>
        <p:nvSpPr>
          <p:cNvPr id="515" name="Comandos útiles"/>
          <p:cNvSpPr txBox="1"/>
          <p:nvPr>
            <p:ph type="title"/>
          </p:nvPr>
        </p:nvSpPr>
        <p:spPr>
          <a:xfrm>
            <a:off x="558800" y="617934"/>
            <a:ext cx="9135368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3014186"/>
            <a:ext cx="14443690" cy="93640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18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jemp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Ejemplo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4" y="3014186"/>
            <a:ext cx="14443692" cy="93640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21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ls…"/>
          <p:cNvSpPr txBox="1"/>
          <p:nvPr>
            <p:ph type="body" idx="1"/>
          </p:nvPr>
        </p:nvSpPr>
        <p:spPr>
          <a:xfrm>
            <a:off x="1270000" y="2621715"/>
            <a:ext cx="21844000" cy="9452078"/>
          </a:xfrm>
          <a:prstGeom prst="rect">
            <a:avLst/>
          </a:prstGeom>
        </p:spPr>
        <p:txBody>
          <a:bodyPr/>
          <a:lstStyle/>
          <a:p>
            <a:pPr/>
            <a:r>
              <a:t>ls</a:t>
            </a:r>
          </a:p>
          <a:p>
            <a:pPr lvl="1"/>
            <a:r>
              <a:rPr b="1"/>
              <a:t>List</a:t>
            </a:r>
            <a:r>
              <a:t>: Se utiliza en sistemas Unix y Linux para mostrar el contenido de un directorio (carpeta).</a:t>
            </a:r>
          </a:p>
          <a:p>
            <a:pPr/>
            <a:r>
              <a:t>cd nombre_carpeta</a:t>
            </a:r>
          </a:p>
          <a:p>
            <a:pPr lvl="1"/>
            <a:r>
              <a:rPr b="1"/>
              <a:t>Change directory</a:t>
            </a:r>
            <a:r>
              <a:t>: Se utiliza para cambiar el directorio actual en el que estás trabajando en la terminal.</a:t>
            </a:r>
          </a:p>
          <a:p>
            <a:pPr/>
            <a:r>
              <a:t>mkdir nombre_carpeta</a:t>
            </a:r>
          </a:p>
          <a:p>
            <a:pPr lvl="1"/>
            <a:r>
              <a:rPr b="1"/>
              <a:t>Make directory: </a:t>
            </a:r>
            <a:r>
              <a:t>Se utiliza en sistemas Unix y Linux para crear nuevos directorios (carpetas).</a:t>
            </a:r>
          </a:p>
        </p:txBody>
      </p:sp>
      <p:sp>
        <p:nvSpPr>
          <p:cNvPr id="524" name="Comandos útiles"/>
          <p:cNvSpPr txBox="1"/>
          <p:nvPr>
            <p:ph type="title"/>
          </p:nvPr>
        </p:nvSpPr>
        <p:spPr>
          <a:xfrm>
            <a:off x="558800" y="617934"/>
            <a:ext cx="9135368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80155"/>
            <a:ext cx="14443690" cy="943209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27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6" y="2980155"/>
            <a:ext cx="14443688" cy="9432090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30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ls…"/>
          <p:cNvSpPr txBox="1"/>
          <p:nvPr>
            <p:ph type="body" idx="1"/>
          </p:nvPr>
        </p:nvSpPr>
        <p:spPr>
          <a:xfrm>
            <a:off x="1270000" y="2621715"/>
            <a:ext cx="21844000" cy="10696715"/>
          </a:xfrm>
          <a:prstGeom prst="rect">
            <a:avLst/>
          </a:prstGeom>
        </p:spPr>
        <p:txBody>
          <a:bodyPr/>
          <a:lstStyle/>
          <a:p>
            <a:pPr marL="502919" indent="-502919" defTabSz="2194559">
              <a:spcBef>
                <a:spcPts val="2100"/>
              </a:spcBef>
              <a:defRPr sz="4319"/>
            </a:pPr>
            <a:r>
              <a:t>ls</a:t>
            </a:r>
          </a:p>
          <a:p>
            <a:pPr lvl="1" marL="1005839" indent="-502919" defTabSz="2194559">
              <a:spcBef>
                <a:spcPts val="2100"/>
              </a:spcBef>
              <a:defRPr sz="4319"/>
            </a:pPr>
            <a:r>
              <a:rPr b="1"/>
              <a:t>List</a:t>
            </a:r>
            <a:r>
              <a:t>: Se utiliza en sistemas Unix y Linux para mostrar el contenido de un directorio (carpeta).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cd nombre_carpeta</a:t>
            </a:r>
          </a:p>
          <a:p>
            <a:pPr lvl="1" marL="1005839" indent="-502919" defTabSz="2194559">
              <a:spcBef>
                <a:spcPts val="2100"/>
              </a:spcBef>
              <a:defRPr sz="4319"/>
            </a:pPr>
            <a:r>
              <a:rPr b="1"/>
              <a:t>Change directory</a:t>
            </a:r>
            <a:r>
              <a:t>: Se utiliza para cambiar el directorio actual en el que estás trabajando en la terminal.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mkdir nombre_carpeta</a:t>
            </a:r>
          </a:p>
          <a:p>
            <a:pPr lvl="1" marL="1005839" indent="-502919" defTabSz="2194559">
              <a:spcBef>
                <a:spcPts val="2100"/>
              </a:spcBef>
              <a:defRPr sz="4319"/>
            </a:pPr>
            <a:r>
              <a:rPr b="1"/>
              <a:t>Make directory</a:t>
            </a:r>
            <a:r>
              <a:t>: Se utiliza en sistemas Unix y Linux para crear nuevos directorios (carpetas).</a:t>
            </a:r>
          </a:p>
          <a:p>
            <a:pPr marL="502919" indent="-502919" defTabSz="2194559">
              <a:spcBef>
                <a:spcPts val="2100"/>
              </a:spcBef>
              <a:defRPr sz="4319"/>
            </a:pPr>
            <a:r>
              <a:t>rm -r nombre_carpeta</a:t>
            </a:r>
          </a:p>
          <a:p>
            <a:pPr lvl="1" marL="1005839" indent="-502919" defTabSz="2194559">
              <a:spcBef>
                <a:spcPts val="2100"/>
              </a:spcBef>
              <a:defRPr sz="4319"/>
            </a:pPr>
            <a:r>
              <a:rPr b="1"/>
              <a:t>Remove</a:t>
            </a:r>
            <a:r>
              <a:t>: Se utiliza en sistemas Unix y Linux para eliminar archivos y directorios.</a:t>
            </a:r>
          </a:p>
        </p:txBody>
      </p:sp>
      <p:sp>
        <p:nvSpPr>
          <p:cNvPr id="533" name="Comandos útiles"/>
          <p:cNvSpPr txBox="1"/>
          <p:nvPr>
            <p:ph type="title"/>
          </p:nvPr>
        </p:nvSpPr>
        <p:spPr>
          <a:xfrm>
            <a:off x="558800" y="617934"/>
            <a:ext cx="9135368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54756"/>
            <a:ext cx="14443690" cy="94320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36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54756"/>
            <a:ext cx="14443690" cy="94320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39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ls…"/>
          <p:cNvSpPr txBox="1"/>
          <p:nvPr>
            <p:ph type="body" idx="1"/>
          </p:nvPr>
        </p:nvSpPr>
        <p:spPr>
          <a:xfrm>
            <a:off x="1270000" y="2310232"/>
            <a:ext cx="22604982" cy="11326994"/>
          </a:xfrm>
          <a:prstGeom prst="rect">
            <a:avLst/>
          </a:prstGeom>
        </p:spPr>
        <p:txBody>
          <a:bodyPr/>
          <a:lstStyle/>
          <a:p>
            <a:pPr marL="452627" indent="-452627" defTabSz="1975104">
              <a:spcBef>
                <a:spcPts val="1900"/>
              </a:spcBef>
              <a:defRPr sz="3888"/>
            </a:pPr>
            <a:r>
              <a:t>ls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rPr b="1"/>
              <a:t>List</a:t>
            </a:r>
            <a:r>
              <a:t>: Se utiliza en sistemas Unix y Linux para mostrar el contenido de un directorio (carpeta).</a:t>
            </a:r>
          </a:p>
          <a:p>
            <a:pPr marL="452627" indent="-452627" defTabSz="1975104">
              <a:spcBef>
                <a:spcPts val="1900"/>
              </a:spcBef>
              <a:defRPr sz="3888"/>
            </a:pPr>
            <a:r>
              <a:t>cd nombre_carpeta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rPr b="1"/>
              <a:t>Change directory</a:t>
            </a:r>
            <a:r>
              <a:t>: Se utiliza para cambiar el directorio actual en el que estás trabajando en la terminal.</a:t>
            </a:r>
          </a:p>
          <a:p>
            <a:pPr marL="452627" indent="-452627" defTabSz="1975104">
              <a:spcBef>
                <a:spcPts val="1900"/>
              </a:spcBef>
              <a:defRPr sz="3888"/>
            </a:pPr>
            <a:r>
              <a:t>mkdir nombre_carpeta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rPr b="1"/>
              <a:t>Make directory</a:t>
            </a:r>
            <a:r>
              <a:t>: Se utiliza en sistemas Unix y Linux para crear nuevos directorios (carpetas).</a:t>
            </a:r>
          </a:p>
          <a:p>
            <a:pPr marL="452627" indent="-452627" defTabSz="1975104">
              <a:spcBef>
                <a:spcPts val="1900"/>
              </a:spcBef>
              <a:defRPr sz="3888"/>
            </a:pPr>
            <a:r>
              <a:t>rm -r nombre_carpeta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rPr b="1"/>
              <a:t>Remove</a:t>
            </a:r>
            <a:r>
              <a:t>: Se utiliza en sistemas Unix y Linux para eliminar archivos y directorios.</a:t>
            </a:r>
          </a:p>
          <a:p>
            <a:pPr marL="452627" indent="-452627" defTabSz="1975104">
              <a:spcBef>
                <a:spcPts val="1900"/>
              </a:spcBef>
              <a:defRPr sz="3888"/>
            </a:pPr>
            <a:r>
              <a:t>clear</a:t>
            </a:r>
          </a:p>
          <a:p>
            <a:pPr lvl="1" marL="905255" indent="-452627" defTabSz="1975104">
              <a:spcBef>
                <a:spcPts val="1900"/>
              </a:spcBef>
              <a:defRPr sz="3888"/>
            </a:pPr>
            <a:r>
              <a:t>Se utiliza para limpiar la pantalla de la terminal, lo que hace que la ventana de la terminal se vuelva a mostrar en blanco.</a:t>
            </a:r>
          </a:p>
        </p:txBody>
      </p:sp>
      <p:sp>
        <p:nvSpPr>
          <p:cNvPr id="542" name="Comandos útiles"/>
          <p:cNvSpPr txBox="1"/>
          <p:nvPr>
            <p:ph type="title"/>
          </p:nvPr>
        </p:nvSpPr>
        <p:spPr>
          <a:xfrm>
            <a:off x="558800" y="617934"/>
            <a:ext cx="9135368" cy="1549401"/>
          </a:xfrm>
          <a:prstGeom prst="rect">
            <a:avLst/>
          </a:prstGeom>
        </p:spPr>
        <p:txBody>
          <a:bodyPr/>
          <a:lstStyle/>
          <a:p>
            <a:pPr/>
            <a:r>
              <a:t>Comandos útiles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54756"/>
            <a:ext cx="14443690" cy="943208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45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0155" y="2988786"/>
            <a:ext cx="14443690" cy="936402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548" name="Terminal"/>
          <p:cNvSpPr txBox="1"/>
          <p:nvPr>
            <p:ph type="title" idx="4294967295"/>
          </p:nvPr>
        </p:nvSpPr>
        <p:spPr>
          <a:xfrm>
            <a:off x="1270000" y="838200"/>
            <a:ext cx="4574481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Terminal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aminar"/>
          <p:cNvSpPr/>
          <p:nvPr/>
        </p:nvSpPr>
        <p:spPr>
          <a:xfrm>
            <a:off x="560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2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3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4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aminar"/>
          <p:cNvSpPr/>
          <p:nvPr/>
        </p:nvSpPr>
        <p:spPr>
          <a:xfrm>
            <a:off x="4116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7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8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9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0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1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aminar"/>
          <p:cNvSpPr/>
          <p:nvPr/>
        </p:nvSpPr>
        <p:spPr>
          <a:xfrm>
            <a:off x="7799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4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5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6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7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ángulo"/>
          <p:cNvSpPr/>
          <p:nvPr/>
        </p:nvSpPr>
        <p:spPr>
          <a:xfrm>
            <a:off x="462852" y="12033453"/>
            <a:ext cx="23458296" cy="1270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1" name="Bandera de cuadros"/>
          <p:cNvSpPr/>
          <p:nvPr/>
        </p:nvSpPr>
        <p:spPr>
          <a:xfrm>
            <a:off x="21815843" y="8646717"/>
            <a:ext cx="209285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1887" y="21600"/>
                </a:lnTo>
                <a:lnTo>
                  <a:pt x="1887" y="11088"/>
                </a:lnTo>
                <a:lnTo>
                  <a:pt x="21600" y="11088"/>
                </a:lnTo>
                <a:lnTo>
                  <a:pt x="21600" y="706"/>
                </a:lnTo>
                <a:lnTo>
                  <a:pt x="1887" y="706"/>
                </a:lnTo>
                <a:lnTo>
                  <a:pt x="1887" y="0"/>
                </a:lnTo>
                <a:lnTo>
                  <a:pt x="0" y="0"/>
                </a:lnTo>
                <a:close/>
                <a:moveTo>
                  <a:pt x="5661" y="1225"/>
                </a:moveTo>
                <a:lnTo>
                  <a:pt x="9437" y="1225"/>
                </a:lnTo>
                <a:lnTo>
                  <a:pt x="9437" y="3560"/>
                </a:lnTo>
                <a:lnTo>
                  <a:pt x="13211" y="3560"/>
                </a:lnTo>
                <a:lnTo>
                  <a:pt x="13211" y="1225"/>
                </a:lnTo>
                <a:lnTo>
                  <a:pt x="16985" y="1225"/>
                </a:lnTo>
                <a:lnTo>
                  <a:pt x="16985" y="3560"/>
                </a:lnTo>
                <a:lnTo>
                  <a:pt x="20762" y="3560"/>
                </a:lnTo>
                <a:lnTo>
                  <a:pt x="20762" y="5897"/>
                </a:lnTo>
                <a:lnTo>
                  <a:pt x="16985" y="5897"/>
                </a:lnTo>
                <a:lnTo>
                  <a:pt x="16985" y="8232"/>
                </a:lnTo>
                <a:lnTo>
                  <a:pt x="20762" y="8232"/>
                </a:lnTo>
                <a:lnTo>
                  <a:pt x="20762" y="10568"/>
                </a:lnTo>
                <a:lnTo>
                  <a:pt x="16985" y="10568"/>
                </a:lnTo>
                <a:lnTo>
                  <a:pt x="16985" y="8232"/>
                </a:lnTo>
                <a:lnTo>
                  <a:pt x="13211" y="8232"/>
                </a:lnTo>
                <a:lnTo>
                  <a:pt x="13211" y="10568"/>
                </a:lnTo>
                <a:lnTo>
                  <a:pt x="9437" y="10568"/>
                </a:lnTo>
                <a:lnTo>
                  <a:pt x="9437" y="8232"/>
                </a:lnTo>
                <a:lnTo>
                  <a:pt x="5661" y="8232"/>
                </a:lnTo>
                <a:lnTo>
                  <a:pt x="5661" y="10568"/>
                </a:lnTo>
                <a:lnTo>
                  <a:pt x="1887" y="10568"/>
                </a:lnTo>
                <a:lnTo>
                  <a:pt x="1887" y="8232"/>
                </a:lnTo>
                <a:lnTo>
                  <a:pt x="5661" y="8232"/>
                </a:lnTo>
                <a:lnTo>
                  <a:pt x="5661" y="5897"/>
                </a:lnTo>
                <a:lnTo>
                  <a:pt x="1887" y="5897"/>
                </a:lnTo>
                <a:lnTo>
                  <a:pt x="1887" y="3560"/>
                </a:lnTo>
                <a:lnTo>
                  <a:pt x="5661" y="3560"/>
                </a:lnTo>
                <a:lnTo>
                  <a:pt x="5661" y="1225"/>
                </a:lnTo>
                <a:close/>
                <a:moveTo>
                  <a:pt x="5661" y="3560"/>
                </a:moveTo>
                <a:lnTo>
                  <a:pt x="5661" y="5897"/>
                </a:lnTo>
                <a:lnTo>
                  <a:pt x="9437" y="5897"/>
                </a:lnTo>
                <a:lnTo>
                  <a:pt x="9437" y="3560"/>
                </a:lnTo>
                <a:lnTo>
                  <a:pt x="5661" y="3560"/>
                </a:lnTo>
                <a:close/>
                <a:moveTo>
                  <a:pt x="9437" y="5897"/>
                </a:moveTo>
                <a:lnTo>
                  <a:pt x="9437" y="8232"/>
                </a:lnTo>
                <a:lnTo>
                  <a:pt x="13211" y="8232"/>
                </a:lnTo>
                <a:lnTo>
                  <a:pt x="13211" y="5897"/>
                </a:lnTo>
                <a:lnTo>
                  <a:pt x="9437" y="5897"/>
                </a:lnTo>
                <a:close/>
                <a:moveTo>
                  <a:pt x="13211" y="5897"/>
                </a:moveTo>
                <a:lnTo>
                  <a:pt x="16985" y="5897"/>
                </a:lnTo>
                <a:lnTo>
                  <a:pt x="16985" y="3560"/>
                </a:lnTo>
                <a:lnTo>
                  <a:pt x="13211" y="3560"/>
                </a:lnTo>
                <a:lnTo>
                  <a:pt x="13211" y="58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2" name="Guardar partida"/>
          <p:cNvSpPr/>
          <p:nvPr/>
        </p:nvSpPr>
        <p:spPr>
          <a:xfrm>
            <a:off x="7410750" y="6223000"/>
            <a:ext cx="2927633" cy="1270000"/>
          </a:xfrm>
          <a:prstGeom prst="roundRect">
            <a:avLst>
              <a:gd name="adj" fmla="val 15000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Guardar partida</a:t>
            </a:r>
          </a:p>
        </p:txBody>
      </p:sp>
      <p:sp>
        <p:nvSpPr>
          <p:cNvPr id="233" name="Óvalo"/>
          <p:cNvSpPr/>
          <p:nvPr/>
        </p:nvSpPr>
        <p:spPr>
          <a:xfrm>
            <a:off x="8239566" y="12033453"/>
            <a:ext cx="1270001" cy="25804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4" name="Línea"/>
          <p:cNvSpPr/>
          <p:nvPr/>
        </p:nvSpPr>
        <p:spPr>
          <a:xfrm flipV="1">
            <a:off x="8874566" y="7424812"/>
            <a:ext cx="1" cy="4622553"/>
          </a:xfrm>
          <a:prstGeom prst="line">
            <a:avLst/>
          </a:prstGeom>
          <a:ln w="190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5" name="Caminar"/>
          <p:cNvSpPr/>
          <p:nvPr/>
        </p:nvSpPr>
        <p:spPr>
          <a:xfrm>
            <a:off x="7799571" y="8646717"/>
            <a:ext cx="2149992" cy="3382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5" h="21600" fill="norm" stroke="1" extrusionOk="0">
                <a:moveTo>
                  <a:pt x="12595" y="0"/>
                </a:moveTo>
                <a:cubicBezTo>
                  <a:pt x="11888" y="0"/>
                  <a:pt x="11182" y="175"/>
                  <a:pt x="10642" y="525"/>
                </a:cubicBezTo>
                <a:cubicBezTo>
                  <a:pt x="9564" y="1225"/>
                  <a:pt x="9564" y="2359"/>
                  <a:pt x="10642" y="3059"/>
                </a:cubicBezTo>
                <a:cubicBezTo>
                  <a:pt x="11721" y="3759"/>
                  <a:pt x="13469" y="3759"/>
                  <a:pt x="14547" y="3059"/>
                </a:cubicBezTo>
                <a:cubicBezTo>
                  <a:pt x="15626" y="2359"/>
                  <a:pt x="15626" y="1225"/>
                  <a:pt x="14547" y="525"/>
                </a:cubicBezTo>
                <a:cubicBezTo>
                  <a:pt x="14008" y="175"/>
                  <a:pt x="13302" y="0"/>
                  <a:pt x="12595" y="0"/>
                </a:cubicBezTo>
                <a:close/>
                <a:moveTo>
                  <a:pt x="10897" y="3858"/>
                </a:moveTo>
                <a:cubicBezTo>
                  <a:pt x="10134" y="3888"/>
                  <a:pt x="9610" y="4121"/>
                  <a:pt x="9610" y="4121"/>
                </a:cubicBezTo>
                <a:lnTo>
                  <a:pt x="5783" y="5439"/>
                </a:lnTo>
                <a:lnTo>
                  <a:pt x="2926" y="6234"/>
                </a:lnTo>
                <a:cubicBezTo>
                  <a:pt x="2538" y="6341"/>
                  <a:pt x="2256" y="6567"/>
                  <a:pt x="2177" y="6836"/>
                </a:cubicBezTo>
                <a:lnTo>
                  <a:pt x="1184" y="10206"/>
                </a:lnTo>
                <a:cubicBezTo>
                  <a:pt x="1052" y="10653"/>
                  <a:pt x="1504" y="11086"/>
                  <a:pt x="2192" y="11171"/>
                </a:cubicBezTo>
                <a:cubicBezTo>
                  <a:pt x="2881" y="11256"/>
                  <a:pt x="3545" y="10964"/>
                  <a:pt x="3677" y="10516"/>
                </a:cubicBezTo>
                <a:lnTo>
                  <a:pt x="4545" y="7575"/>
                </a:lnTo>
                <a:lnTo>
                  <a:pt x="7179" y="6843"/>
                </a:lnTo>
                <a:lnTo>
                  <a:pt x="5674" y="11097"/>
                </a:lnTo>
                <a:cubicBezTo>
                  <a:pt x="5594" y="11209"/>
                  <a:pt x="5538" y="11331"/>
                  <a:pt x="5513" y="11460"/>
                </a:cubicBezTo>
                <a:lnTo>
                  <a:pt x="4779" y="15196"/>
                </a:lnTo>
                <a:lnTo>
                  <a:pt x="305" y="19693"/>
                </a:lnTo>
                <a:cubicBezTo>
                  <a:pt x="-266" y="20267"/>
                  <a:pt x="-12" y="21032"/>
                  <a:pt x="872" y="21403"/>
                </a:cubicBezTo>
                <a:cubicBezTo>
                  <a:pt x="1191" y="21536"/>
                  <a:pt x="1547" y="21600"/>
                  <a:pt x="1901" y="21600"/>
                </a:cubicBezTo>
                <a:cubicBezTo>
                  <a:pt x="2526" y="21600"/>
                  <a:pt x="3141" y="21401"/>
                  <a:pt x="3505" y="21035"/>
                </a:cubicBezTo>
                <a:lnTo>
                  <a:pt x="8214" y="16301"/>
                </a:lnTo>
                <a:cubicBezTo>
                  <a:pt x="8368" y="16146"/>
                  <a:pt x="8466" y="15970"/>
                  <a:pt x="8502" y="15787"/>
                </a:cubicBezTo>
                <a:lnTo>
                  <a:pt x="9108" y="12709"/>
                </a:lnTo>
                <a:lnTo>
                  <a:pt x="14079" y="16306"/>
                </a:lnTo>
                <a:lnTo>
                  <a:pt x="15307" y="20589"/>
                </a:lnTo>
                <a:cubicBezTo>
                  <a:pt x="15477" y="21184"/>
                  <a:pt x="16276" y="21600"/>
                  <a:pt x="17176" y="21600"/>
                </a:cubicBezTo>
                <a:cubicBezTo>
                  <a:pt x="17292" y="21600"/>
                  <a:pt x="17409" y="21592"/>
                  <a:pt x="17527" y="21578"/>
                </a:cubicBezTo>
                <a:cubicBezTo>
                  <a:pt x="18561" y="21453"/>
                  <a:pt x="19243" y="20808"/>
                  <a:pt x="19051" y="20137"/>
                </a:cubicBezTo>
                <a:lnTo>
                  <a:pt x="17727" y="15513"/>
                </a:lnTo>
                <a:cubicBezTo>
                  <a:pt x="17663" y="15290"/>
                  <a:pt x="17506" y="15081"/>
                  <a:pt x="17272" y="14912"/>
                </a:cubicBezTo>
                <a:lnTo>
                  <a:pt x="12070" y="11149"/>
                </a:lnTo>
                <a:lnTo>
                  <a:pt x="13099" y="8066"/>
                </a:lnTo>
                <a:lnTo>
                  <a:pt x="14261" y="9345"/>
                </a:lnTo>
                <a:cubicBezTo>
                  <a:pt x="14388" y="9485"/>
                  <a:pt x="14576" y="9597"/>
                  <a:pt x="14800" y="9668"/>
                </a:cubicBezTo>
                <a:lnTo>
                  <a:pt x="19329" y="11102"/>
                </a:lnTo>
                <a:cubicBezTo>
                  <a:pt x="19508" y="11159"/>
                  <a:pt x="19698" y="11185"/>
                  <a:pt x="19885" y="11185"/>
                </a:cubicBezTo>
                <a:cubicBezTo>
                  <a:pt x="20356" y="11185"/>
                  <a:pt x="20806" y="11015"/>
                  <a:pt x="21027" y="10722"/>
                </a:cubicBezTo>
                <a:cubicBezTo>
                  <a:pt x="21334" y="10313"/>
                  <a:pt x="21072" y="9820"/>
                  <a:pt x="20442" y="9620"/>
                </a:cubicBezTo>
                <a:lnTo>
                  <a:pt x="16256" y="8294"/>
                </a:lnTo>
                <a:lnTo>
                  <a:pt x="14441" y="6296"/>
                </a:lnTo>
                <a:lnTo>
                  <a:pt x="13294" y="4732"/>
                </a:lnTo>
                <a:cubicBezTo>
                  <a:pt x="12990" y="4278"/>
                  <a:pt x="12391" y="4063"/>
                  <a:pt x="12007" y="3967"/>
                </a:cubicBezTo>
                <a:cubicBezTo>
                  <a:pt x="11975" y="3959"/>
                  <a:pt x="11942" y="3950"/>
                  <a:pt x="11908" y="3944"/>
                </a:cubicBezTo>
                <a:cubicBezTo>
                  <a:pt x="11757" y="3910"/>
                  <a:pt x="11656" y="3898"/>
                  <a:pt x="11656" y="3898"/>
                </a:cubicBezTo>
                <a:cubicBezTo>
                  <a:pt x="11512" y="3876"/>
                  <a:pt x="11372" y="3864"/>
                  <a:pt x="11238" y="3858"/>
                </a:cubicBezTo>
                <a:cubicBezTo>
                  <a:pt x="11120" y="3852"/>
                  <a:pt x="11006" y="3853"/>
                  <a:pt x="10897" y="3858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6" name="Corazón"/>
          <p:cNvSpPr/>
          <p:nvPr/>
        </p:nvSpPr>
        <p:spPr>
          <a:xfrm>
            <a:off x="9793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7" name="Corazón"/>
          <p:cNvSpPr/>
          <p:nvPr/>
        </p:nvSpPr>
        <p:spPr>
          <a:xfrm>
            <a:off x="27065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8" name="Corazón"/>
          <p:cNvSpPr/>
          <p:nvPr/>
        </p:nvSpPr>
        <p:spPr>
          <a:xfrm>
            <a:off x="4433760" y="854260"/>
            <a:ext cx="1343280" cy="1187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6" h="21433" fill="norm" stroke="1" extrusionOk="0">
                <a:moveTo>
                  <a:pt x="5838" y="8"/>
                </a:moveTo>
                <a:cubicBezTo>
                  <a:pt x="3712" y="114"/>
                  <a:pt x="158" y="1891"/>
                  <a:pt x="2" y="7232"/>
                </a:cubicBezTo>
                <a:cubicBezTo>
                  <a:pt x="-54" y="9134"/>
                  <a:pt x="1253" y="14877"/>
                  <a:pt x="10702" y="21433"/>
                </a:cubicBezTo>
                <a:cubicBezTo>
                  <a:pt x="20130" y="14892"/>
                  <a:pt x="21546" y="9139"/>
                  <a:pt x="21505" y="7232"/>
                </a:cubicBezTo>
                <a:cubicBezTo>
                  <a:pt x="21391" y="1889"/>
                  <a:pt x="17806" y="115"/>
                  <a:pt x="15669" y="8"/>
                </a:cubicBezTo>
                <a:cubicBezTo>
                  <a:pt x="12170" y="-167"/>
                  <a:pt x="10753" y="2729"/>
                  <a:pt x="10753" y="2729"/>
                </a:cubicBezTo>
                <a:cubicBezTo>
                  <a:pt x="10753" y="2729"/>
                  <a:pt x="9337" y="-167"/>
                  <a:pt x="5838" y="8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F78FDC-7F47-4DD9-92BB-5E0C90E2F76D}"/>
</file>

<file path=customXml/itemProps2.xml><?xml version="1.0" encoding="utf-8"?>
<ds:datastoreItem xmlns:ds="http://schemas.openxmlformats.org/officeDocument/2006/customXml" ds:itemID="{4C584C78-DFB8-4202-BB5A-5BBE79004985}"/>
</file>

<file path=customXml/itemProps3.xml><?xml version="1.0" encoding="utf-8"?>
<ds:datastoreItem xmlns:ds="http://schemas.openxmlformats.org/officeDocument/2006/customXml" ds:itemID="{09B86B02-19D6-4195-87A8-F55762D1A134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