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ommentAuthors" Target="commentAuthors.xml"/><Relationship Id="rId21" Type="http://schemas.openxmlformats.org/officeDocument/2006/relationships/slide" Target="slides/slide14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ustomXml" Target="../customXml/item3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ustomXml" Target="../customXml/item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ustomXml" Target="../customXml/item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atr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Matrices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¿Como acceder a un valor puntual de la matriz?"/>
          <p:cNvSpPr txBox="1"/>
          <p:nvPr>
            <p:ph type="title"/>
          </p:nvPr>
        </p:nvSpPr>
        <p:spPr>
          <a:xfrm>
            <a:off x="295426" y="821134"/>
            <a:ext cx="23031149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acceder a un valor puntual de la matriz?</a:t>
            </a:r>
          </a:p>
        </p:txBody>
      </p:sp>
      <p:sp>
        <p:nvSpPr>
          <p:cNvPr id="208" name="cout &lt;&lt; matriz[1][2] &lt;&lt; endl;…"/>
          <p:cNvSpPr txBox="1"/>
          <p:nvPr>
            <p:ph type="body" idx="1"/>
          </p:nvPr>
        </p:nvSpPr>
        <p:spPr>
          <a:xfrm>
            <a:off x="1270000" y="2926515"/>
            <a:ext cx="21844000" cy="1052116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6000">
                <a:solidFill>
                  <a:srgbClr val="929292"/>
                </a:solidFill>
              </a:defRPr>
            </a:pPr>
          </a:p>
          <a:p>
            <a:pPr marL="0" indent="0" algn="ctr">
              <a:buClrTx/>
              <a:buSzTx/>
              <a:buNone/>
              <a:defRPr sz="6000">
                <a:solidFill>
                  <a:srgbClr val="929292"/>
                </a:solidFill>
              </a:defRPr>
            </a:pPr>
            <a:r>
              <a:rPr>
                <a:solidFill>
                  <a:schemeClr val="accent6"/>
                </a:solidFill>
              </a:rPr>
              <a:t>cout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&lt;&lt;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rPr>
                <a:solidFill>
                  <a:srgbClr val="000000"/>
                </a:solidFill>
              </a:rPr>
              <a:t>[1][2]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&lt;&lt; endl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algn="ctr">
              <a:buClrTx/>
              <a:buSzTx/>
              <a:buNone/>
              <a:defRPr sz="6000">
                <a:solidFill>
                  <a:srgbClr val="929292"/>
                </a:solidFill>
              </a:defRPr>
            </a:pPr>
          </a:p>
          <a:p>
            <a:pPr/>
            <a:r>
              <a:t>La primer posición indica en qué fila nos vamos a parar (notar que la fila es un arreglo).</a:t>
            </a:r>
          </a:p>
          <a:p>
            <a:pPr/>
            <a:r>
              <a:t>La segunda indica la columna (posición dentro de esa fila).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nt matriz[2][3] = {{3,4,5},{1,2,7}};…"/>
          <p:cNvSpPr txBox="1"/>
          <p:nvPr>
            <p:ph type="body" idx="1"/>
          </p:nvPr>
        </p:nvSpPr>
        <p:spPr>
          <a:xfrm>
            <a:off x="1269999" y="1597420"/>
            <a:ext cx="21844001" cy="1052116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  <a:p>
            <a:pPr marL="0" indent="0">
              <a:buClrTx/>
              <a:buSzTx/>
              <a:buNone/>
              <a:defRPr sz="6000">
                <a:solidFill>
                  <a:srgbClr val="929292"/>
                </a:solidFill>
              </a:defRPr>
            </a:pPr>
            <a:r>
              <a:rPr>
                <a:solidFill>
                  <a:schemeClr val="accent6"/>
                </a:solidFill>
              </a:rPr>
              <a:t>cout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&lt;&lt;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rPr>
                <a:solidFill>
                  <a:srgbClr val="000000"/>
                </a:solidFill>
              </a:rPr>
              <a:t>[1][2]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&lt;&lt; endl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2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879" y="4076463"/>
            <a:ext cx="11843260" cy="556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nt matriz[2][3] = {{3,4,5},{1,2,7}};…"/>
          <p:cNvSpPr txBox="1"/>
          <p:nvPr>
            <p:ph type="body" idx="1"/>
          </p:nvPr>
        </p:nvSpPr>
        <p:spPr>
          <a:xfrm>
            <a:off x="1270000" y="1597420"/>
            <a:ext cx="21844000" cy="1052116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  <a:p>
            <a:pPr marL="0" indent="0">
              <a:buClrTx/>
              <a:buSzTx/>
              <a:buNone/>
              <a:defRPr sz="6000">
                <a:solidFill>
                  <a:srgbClr val="929292"/>
                </a:solidFill>
              </a:defRPr>
            </a:pPr>
            <a:r>
              <a:rPr>
                <a:solidFill>
                  <a:schemeClr val="accent6"/>
                </a:solidFill>
              </a:rPr>
              <a:t>cout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&lt;&lt;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rPr>
                <a:solidFill>
                  <a:srgbClr val="000000"/>
                </a:solidFill>
              </a:rPr>
              <a:t>[1][2]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&lt;&lt; endl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>
              <a:buClrTx/>
              <a:buSzTx/>
              <a:buNone/>
              <a:defRPr sz="6000">
                <a:solidFill>
                  <a:srgbClr val="929292"/>
                </a:solidFill>
              </a:defRPr>
            </a:pPr>
            <a:r>
              <a:t>// 7</a:t>
            </a:r>
          </a:p>
        </p:txBody>
      </p:sp>
      <p:pic>
        <p:nvPicPr>
          <p:cNvPr id="21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879" y="4076463"/>
            <a:ext cx="11843260" cy="556307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Rectángulo"/>
          <p:cNvSpPr/>
          <p:nvPr/>
        </p:nvSpPr>
        <p:spPr>
          <a:xfrm>
            <a:off x="19786600" y="7391400"/>
            <a:ext cx="3286721" cy="1936850"/>
          </a:xfrm>
          <a:prstGeom prst="rect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6" name="Flecha 11"/>
          <p:cNvSpPr/>
          <p:nvPr/>
        </p:nvSpPr>
        <p:spPr>
          <a:xfrm rot="16200000">
            <a:off x="20719564" y="9828338"/>
            <a:ext cx="1420791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¿Como recorrer una matriz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¿Como recorrer una matriz?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int matriz[2][3] = {{3,4,5},{1,2,7}};…"/>
          <p:cNvSpPr txBox="1"/>
          <p:nvPr/>
        </p:nvSpPr>
        <p:spPr>
          <a:xfrm>
            <a:off x="1270000" y="2659815"/>
            <a:ext cx="21844000" cy="10521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  <a:p>
            <a:pPr>
              <a:defRPr sz="6000"/>
            </a:pPr>
          </a:p>
          <a:p>
            <a:pPr>
              <a:defRPr sz="6000"/>
            </a:pPr>
            <a:r>
              <a:rPr>
                <a:solidFill>
                  <a:schemeClr val="accent6"/>
                </a:solidFill>
              </a:rPr>
              <a:t>for</a:t>
            </a:r>
            <a:r>
              <a:t>(int</a:t>
            </a:r>
            <a:r>
              <a:rPr spc="25"/>
              <a:t> </a:t>
            </a:r>
            <a:r>
              <a:rPr>
                <a:solidFill>
                  <a:srgbClr val="B45F06"/>
                </a:solidFill>
              </a:rPr>
              <a:t>fila</a:t>
            </a:r>
            <a:r>
              <a:rPr spc="-25"/>
              <a:t> </a:t>
            </a:r>
            <a:r>
              <a:t>=</a:t>
            </a:r>
            <a:r>
              <a:rPr spc="-50"/>
              <a:t> </a:t>
            </a:r>
            <a:r>
              <a:t>0; </a:t>
            </a:r>
            <a:r>
              <a:rPr>
                <a:solidFill>
                  <a:srgbClr val="B45F06"/>
                </a:solidFill>
              </a:rPr>
              <a:t>fila</a:t>
            </a:r>
            <a:r>
              <a:rPr spc="-25"/>
              <a:t> </a:t>
            </a:r>
            <a:r>
              <a:t>&lt;</a:t>
            </a:r>
            <a:r>
              <a:rPr spc="-25"/>
              <a:t> </a:t>
            </a:r>
            <a:r>
              <a:t>2; </a:t>
            </a:r>
            <a:r>
              <a:rPr>
                <a:solidFill>
                  <a:srgbClr val="B45F06"/>
                </a:solidFill>
              </a:rPr>
              <a:t>fila</a:t>
            </a:r>
            <a:r>
              <a:t>++){</a:t>
            </a:r>
          </a:p>
          <a:p>
            <a:pPr lvl="1">
              <a:defRPr sz="6000"/>
            </a:pPr>
            <a:r>
              <a:rPr>
                <a:solidFill>
                  <a:schemeClr val="accent6"/>
                </a:solidFill>
              </a:rPr>
              <a:t>for</a:t>
            </a:r>
            <a:r>
              <a:t>(int </a:t>
            </a:r>
            <a:r>
              <a:rPr>
                <a:solidFill>
                  <a:srgbClr val="37761C"/>
                </a:solidFill>
              </a:rPr>
              <a:t>columna </a:t>
            </a:r>
            <a:r>
              <a:t>= 0; </a:t>
            </a:r>
            <a:r>
              <a:rPr>
                <a:solidFill>
                  <a:srgbClr val="37761C"/>
                </a:solidFill>
              </a:rPr>
              <a:t>columna </a:t>
            </a:r>
            <a:r>
              <a:t>&lt; </a:t>
            </a:r>
            <a:r>
              <a:rPr>
                <a:solidFill>
                  <a:srgbClr val="45818E"/>
                </a:solidFill>
              </a:rPr>
              <a:t>3</a:t>
            </a:r>
            <a:r>
              <a:t>; </a:t>
            </a:r>
            <a:r>
              <a:rPr>
                <a:solidFill>
                  <a:srgbClr val="37761C"/>
                </a:solidFill>
              </a:rPr>
              <a:t>columna</a:t>
            </a:r>
            <a:r>
              <a:t>++){</a:t>
            </a:r>
          </a:p>
          <a:p>
            <a:pPr lvl="2">
              <a:defRPr sz="6000"/>
            </a:pPr>
            <a:r>
              <a:rPr>
                <a:solidFill>
                  <a:schemeClr val="accent6"/>
                </a:solidFill>
              </a:rPr>
              <a:t>cout</a:t>
            </a:r>
            <a:r>
              <a:rPr spc="-25"/>
              <a:t> </a:t>
            </a:r>
            <a:r>
              <a:t>&lt;&lt;</a:t>
            </a:r>
            <a:r>
              <a:rPr spc="12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B45F06"/>
                </a:solidFill>
              </a:rPr>
              <a:t>fila</a:t>
            </a:r>
            <a:r>
              <a:t>][</a:t>
            </a:r>
            <a:r>
              <a:rPr>
                <a:solidFill>
                  <a:srgbClr val="37761C"/>
                </a:solidFill>
              </a:rPr>
              <a:t>columna</a:t>
            </a:r>
            <a:r>
              <a:t>];</a:t>
            </a:r>
          </a:p>
          <a:p>
            <a:pPr lvl="1">
              <a:defRPr sz="6000"/>
            </a:pPr>
            <a:r>
              <a:t>}</a:t>
            </a:r>
          </a:p>
          <a:p>
            <a:pPr lvl="1">
              <a:defRPr sz="6000"/>
            </a:pPr>
            <a:r>
              <a:rPr>
                <a:solidFill>
                  <a:schemeClr val="accent6"/>
                </a:solidFill>
              </a:rPr>
              <a:t>cout</a:t>
            </a:r>
            <a:r>
              <a:t>&lt;&lt;</a:t>
            </a:r>
            <a:r>
              <a:rPr>
                <a:solidFill>
                  <a:schemeClr val="accent1"/>
                </a:solidFill>
              </a:rPr>
              <a:t>endl</a:t>
            </a:r>
            <a:r>
              <a:t>;</a:t>
            </a:r>
          </a:p>
          <a:p>
            <a:pPr>
              <a:defRPr sz="6000"/>
            </a:pPr>
            <a:r>
              <a:t>}</a:t>
            </a:r>
          </a:p>
        </p:txBody>
      </p:sp>
      <p:sp>
        <p:nvSpPr>
          <p:cNvPr id="221" name="¿Como recorrer una matriz?"/>
          <p:cNvSpPr txBox="1"/>
          <p:nvPr>
            <p:ph type="title"/>
          </p:nvPr>
        </p:nvSpPr>
        <p:spPr>
          <a:xfrm>
            <a:off x="676426" y="821134"/>
            <a:ext cx="13809343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recorrer una matriz?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nt matriz[2][3] = {{3,4,5},{1,2,7}};"/>
          <p:cNvSpPr txBox="1"/>
          <p:nvPr/>
        </p:nvSpPr>
        <p:spPr>
          <a:xfrm>
            <a:off x="1270000" y="2659815"/>
            <a:ext cx="21844000" cy="10521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22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2913" y="4496879"/>
            <a:ext cx="15658174" cy="735503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¿Como recorrer una matriz?"/>
          <p:cNvSpPr txBox="1"/>
          <p:nvPr>
            <p:ph type="title"/>
          </p:nvPr>
        </p:nvSpPr>
        <p:spPr>
          <a:xfrm>
            <a:off x="676426" y="821134"/>
            <a:ext cx="13809343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recorrer una matriz?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¿Como pasarle una matriz a una función?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¿Como pasarle una matriz a una función?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nemos dos formas de hacer esto:…"/>
          <p:cNvSpPr txBox="1"/>
          <p:nvPr>
            <p:ph type="body" idx="1"/>
          </p:nvPr>
        </p:nvSpPr>
        <p:spPr>
          <a:xfrm>
            <a:off x="1066800" y="3070768"/>
            <a:ext cx="20937340" cy="10017526"/>
          </a:xfrm>
          <a:prstGeom prst="rect">
            <a:avLst/>
          </a:prstGeom>
        </p:spPr>
        <p:txBody>
          <a:bodyPr/>
          <a:lstStyle/>
          <a:p>
            <a:pPr/>
            <a:r>
              <a:t>Tenemos</a:t>
            </a:r>
            <a:r>
              <a:rPr spc="-30"/>
              <a:t> </a:t>
            </a:r>
            <a:r>
              <a:rPr spc="-10"/>
              <a:t>dos</a:t>
            </a:r>
            <a:r>
              <a:rPr spc="-30"/>
              <a:t> </a:t>
            </a:r>
            <a:r>
              <a:rPr spc="-10"/>
              <a:t>formas</a:t>
            </a:r>
            <a:r>
              <a:rPr spc="-40"/>
              <a:t> </a:t>
            </a:r>
            <a:r>
              <a:rPr spc="-10"/>
              <a:t>de</a:t>
            </a:r>
            <a:r>
              <a:rPr spc="-30"/>
              <a:t> </a:t>
            </a:r>
            <a:r>
              <a:rPr spc="-10"/>
              <a:t>hacer</a:t>
            </a:r>
            <a:r>
              <a:rPr spc="-30"/>
              <a:t> </a:t>
            </a:r>
            <a:r>
              <a:rPr spc="-10"/>
              <a:t>esto:</a:t>
            </a:r>
          </a:p>
          <a:p>
            <a:pPr lvl="1"/>
            <a:r>
              <a:t>Poner</a:t>
            </a:r>
            <a:r>
              <a:rPr spc="-40"/>
              <a:t> </a:t>
            </a:r>
            <a:r>
              <a:t>la</a:t>
            </a:r>
            <a:r>
              <a:rPr spc="-30"/>
              <a:t> </a:t>
            </a:r>
            <a:r>
              <a:t>cantidad</a:t>
            </a:r>
            <a:r>
              <a:rPr spc="-20"/>
              <a:t> </a:t>
            </a:r>
            <a:r>
              <a:t>de</a:t>
            </a:r>
            <a:r>
              <a:rPr spc="-30"/>
              <a:t> </a:t>
            </a:r>
            <a:r>
              <a:t>columnas</a:t>
            </a:r>
            <a:r>
              <a:rPr spc="-30"/>
              <a:t> </a:t>
            </a:r>
            <a:r>
              <a:t>fija</a:t>
            </a:r>
            <a:r>
              <a:rPr spc="-30"/>
              <a:t> </a:t>
            </a:r>
            <a:r>
              <a:t>y</a:t>
            </a:r>
            <a:r>
              <a:rPr spc="-30"/>
              <a:t> </a:t>
            </a:r>
            <a:r>
              <a:t>la</a:t>
            </a:r>
            <a:r>
              <a:rPr spc="-30"/>
              <a:t> </a:t>
            </a:r>
            <a:r>
              <a:t>cantidad</a:t>
            </a:r>
            <a:r>
              <a:rPr spc="-20"/>
              <a:t> </a:t>
            </a:r>
            <a:r>
              <a:t>de </a:t>
            </a:r>
            <a:r>
              <a:rPr spc="-1310"/>
              <a:t> </a:t>
            </a:r>
            <a:r>
              <a:t>filas</a:t>
            </a:r>
            <a:r>
              <a:rPr spc="-30"/>
              <a:t> </a:t>
            </a:r>
            <a:r>
              <a:t>se</a:t>
            </a:r>
            <a:r>
              <a:rPr spc="-20"/>
              <a:t> </a:t>
            </a:r>
            <a:r>
              <a:t>pasa como</a:t>
            </a:r>
            <a:r>
              <a:rPr spc="-20"/>
              <a:t> </a:t>
            </a:r>
            <a:r>
              <a:t>un parámetro.</a:t>
            </a:r>
          </a:p>
          <a:p>
            <a:pPr lvl="1"/>
            <a:r>
              <a:t>Poner</a:t>
            </a:r>
            <a:r>
              <a:rPr spc="-40"/>
              <a:t> </a:t>
            </a:r>
            <a:r>
              <a:t>la</a:t>
            </a:r>
            <a:r>
              <a:rPr spc="-30"/>
              <a:t> </a:t>
            </a:r>
            <a:r>
              <a:t>cantidad</a:t>
            </a:r>
            <a:r>
              <a:rPr spc="-30"/>
              <a:t> </a:t>
            </a:r>
            <a:r>
              <a:t>de</a:t>
            </a:r>
            <a:r>
              <a:rPr spc="-30"/>
              <a:t> </a:t>
            </a:r>
            <a:r>
              <a:t>columnas</a:t>
            </a:r>
            <a:r>
              <a:rPr spc="-30"/>
              <a:t> </a:t>
            </a:r>
            <a:r>
              <a:t>y</a:t>
            </a:r>
            <a:r>
              <a:rPr spc="-20"/>
              <a:t> </a:t>
            </a:r>
            <a:r>
              <a:t>de</a:t>
            </a:r>
            <a:r>
              <a:rPr spc="-30"/>
              <a:t> </a:t>
            </a:r>
            <a:r>
              <a:t>filas</a:t>
            </a:r>
            <a:r>
              <a:rPr spc="-40"/>
              <a:t> </a:t>
            </a:r>
            <a:r>
              <a:t>constantes.</a:t>
            </a:r>
          </a:p>
        </p:txBody>
      </p:sp>
      <p:sp>
        <p:nvSpPr>
          <p:cNvPr id="230" name="¿Como pasarle una matriz a una función?"/>
          <p:cNvSpPr txBox="1"/>
          <p:nvPr>
            <p:ph type="title"/>
          </p:nvPr>
        </p:nvSpPr>
        <p:spPr>
          <a:xfrm>
            <a:off x="676426" y="821134"/>
            <a:ext cx="20055859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pasarle una matriz a una función?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omo definir una matriz"/>
          <p:cNvSpPr txBox="1"/>
          <p:nvPr>
            <p:ph type="title"/>
          </p:nvPr>
        </p:nvSpPr>
        <p:spPr>
          <a:xfrm>
            <a:off x="676426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Como definir una matriz</a:t>
            </a:r>
          </a:p>
        </p:txBody>
      </p:sp>
      <p:sp>
        <p:nvSpPr>
          <p:cNvPr id="233" name="void funcion(int matriz[][3], int filas){…..}…"/>
          <p:cNvSpPr txBox="1"/>
          <p:nvPr>
            <p:ph type="body" idx="1"/>
          </p:nvPr>
        </p:nvSpPr>
        <p:spPr>
          <a:xfrm>
            <a:off x="1270000" y="3025895"/>
            <a:ext cx="21844000" cy="967410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void</a:t>
            </a:r>
            <a:r>
              <a:rPr spc="25"/>
              <a:t> </a:t>
            </a:r>
            <a:r>
              <a:rPr spc="-12">
                <a:solidFill>
                  <a:schemeClr val="accent1"/>
                </a:solidFill>
              </a:rPr>
              <a:t>funcion</a:t>
            </a:r>
            <a:r>
              <a:rPr spc="-12"/>
              <a:t>(</a:t>
            </a:r>
            <a:r>
              <a:rPr spc="-12">
                <a:solidFill>
                  <a:schemeClr val="accent6"/>
                </a:solidFill>
              </a:rPr>
              <a:t>int</a:t>
            </a:r>
            <a:r>
              <a:rPr spc="12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rPr spc="-12"/>
              <a:t>[][</a:t>
            </a:r>
            <a:r>
              <a:rPr spc="-12">
                <a:solidFill>
                  <a:srgbClr val="76A5AE"/>
                </a:solidFill>
              </a:rPr>
              <a:t>3</a:t>
            </a:r>
            <a:r>
              <a:rPr spc="-12"/>
              <a:t>],</a:t>
            </a:r>
            <a:r>
              <a:t> </a:t>
            </a:r>
            <a:r>
              <a:rPr spc="-12">
                <a:solidFill>
                  <a:schemeClr val="accent6"/>
                </a:solidFill>
              </a:rPr>
              <a:t>int</a:t>
            </a:r>
            <a:r>
              <a:rPr spc="50"/>
              <a:t> </a:t>
            </a:r>
            <a:r>
              <a:rPr spc="-12">
                <a:solidFill>
                  <a:srgbClr val="CC4125"/>
                </a:solidFill>
              </a:rPr>
              <a:t>filas</a:t>
            </a:r>
            <a:r>
              <a:rPr spc="-12"/>
              <a:t>){…..}</a:t>
            </a:r>
            <a:endParaRPr spc="-12"/>
          </a:p>
          <a:p>
            <a:pPr marL="0" indent="0">
              <a:buClrTx/>
              <a:buSzTx/>
              <a:buNone/>
              <a:defRPr sz="6000"/>
            </a:pPr>
            <a:endParaRPr spc="-12"/>
          </a:p>
          <a:p>
            <a:pPr marL="0" indent="0">
              <a:buClrTx/>
              <a:buSzTx/>
              <a:buNone/>
              <a:defRPr sz="6000"/>
            </a:pPr>
            <a:endParaRPr sz="2400"/>
          </a:p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125"/>
              <a:t> </a:t>
            </a:r>
            <a:r>
              <a:rPr>
                <a:solidFill>
                  <a:schemeClr val="accent1"/>
                </a:solidFill>
              </a:rPr>
              <a:t>main</a:t>
            </a:r>
            <a:r>
              <a:t>(){</a:t>
            </a:r>
          </a:p>
          <a:p>
            <a:pPr lvl="1" marL="0" indent="45720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  <a:p>
            <a:pPr lvl="1" marL="0" indent="457200">
              <a:buClrTx/>
              <a:buSzTx/>
              <a:buNone/>
              <a:defRPr sz="6000"/>
            </a:pPr>
            <a:r>
              <a:rPr spc="-12">
                <a:solidFill>
                  <a:schemeClr val="accent1"/>
                </a:solidFill>
              </a:rPr>
              <a:t>funcion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,</a:t>
            </a:r>
            <a:r>
              <a:rPr spc="-62"/>
              <a:t> </a:t>
            </a:r>
            <a:r>
              <a:rPr>
                <a:solidFill>
                  <a:srgbClr val="CC4125"/>
                </a:solidFill>
              </a:rPr>
              <a:t>2</a:t>
            </a:r>
            <a:r>
              <a:t>);</a:t>
            </a:r>
          </a:p>
          <a:p>
            <a:pPr marL="0" indent="0">
              <a:buClrTx/>
              <a:buSzTx/>
              <a:buNone/>
              <a:defRPr sz="60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omo definir una matriz"/>
          <p:cNvSpPr txBox="1"/>
          <p:nvPr>
            <p:ph type="title"/>
          </p:nvPr>
        </p:nvSpPr>
        <p:spPr>
          <a:xfrm>
            <a:off x="676426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Como definir una matriz</a:t>
            </a:r>
          </a:p>
        </p:txBody>
      </p:sp>
      <p:sp>
        <p:nvSpPr>
          <p:cNvPr id="236" name="void funcion(int matriz[2][3]){…..}…"/>
          <p:cNvSpPr txBox="1"/>
          <p:nvPr>
            <p:ph type="body" idx="1"/>
          </p:nvPr>
        </p:nvSpPr>
        <p:spPr>
          <a:xfrm>
            <a:off x="1270000" y="3025895"/>
            <a:ext cx="21844000" cy="967410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void</a:t>
            </a:r>
            <a:r>
              <a:rPr spc="25"/>
              <a:t> </a:t>
            </a:r>
            <a:r>
              <a:rPr spc="-12">
                <a:solidFill>
                  <a:schemeClr val="accent1"/>
                </a:solidFill>
              </a:rPr>
              <a:t>funcion</a:t>
            </a:r>
            <a:r>
              <a:rPr spc="-12"/>
              <a:t>(</a:t>
            </a:r>
            <a:r>
              <a:rPr spc="-12">
                <a:solidFill>
                  <a:schemeClr val="accent6"/>
                </a:solidFill>
              </a:rPr>
              <a:t>int</a:t>
            </a:r>
            <a:r>
              <a:rPr spc="12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12"/>
              <a:t>){…..}</a:t>
            </a:r>
            <a:endParaRPr spc="-12"/>
          </a:p>
          <a:p>
            <a:pPr marL="0" indent="0">
              <a:buClrTx/>
              <a:buSzTx/>
              <a:buNone/>
              <a:defRPr sz="6000"/>
            </a:pPr>
            <a:endParaRPr spc="-12"/>
          </a:p>
          <a:p>
            <a:pPr marL="0" indent="0">
              <a:buClrTx/>
              <a:buSzTx/>
              <a:buNone/>
              <a:defRPr sz="6000"/>
            </a:pPr>
            <a:endParaRPr sz="2400"/>
          </a:p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125"/>
              <a:t> </a:t>
            </a:r>
            <a:r>
              <a:rPr>
                <a:solidFill>
                  <a:schemeClr val="accent1"/>
                </a:solidFill>
              </a:rPr>
              <a:t>main</a:t>
            </a:r>
            <a:r>
              <a:t>(){</a:t>
            </a:r>
          </a:p>
          <a:p>
            <a:pPr lvl="1" marL="0" indent="45720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  <a:p>
            <a:pPr lvl="1" marL="0" indent="457200">
              <a:buClrTx/>
              <a:buSzTx/>
              <a:buNone/>
              <a:defRPr sz="6000"/>
            </a:pPr>
            <a:r>
              <a:rPr spc="-12">
                <a:solidFill>
                  <a:schemeClr val="accent1"/>
                </a:solidFill>
              </a:rPr>
              <a:t>funcion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);</a:t>
            </a:r>
          </a:p>
          <a:p>
            <a:pPr marL="0" indent="0">
              <a:buClrTx/>
              <a:buSzTx/>
              <a:buNone/>
              <a:defRPr sz="60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¿Que son las matric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¿Que son las matrices?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son las matrices?"/>
          <p:cNvSpPr txBox="1"/>
          <p:nvPr>
            <p:ph type="title"/>
          </p:nvPr>
        </p:nvSpPr>
        <p:spPr>
          <a:xfrm>
            <a:off x="485926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son las matrices?</a:t>
            </a:r>
          </a:p>
        </p:txBody>
      </p:sp>
      <p:sp>
        <p:nvSpPr>
          <p:cNvPr id="188" name="Una matriz es un arreglo de dos dimensiones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Una matriz es un arreglo de dos dimensiones. </a:t>
            </a:r>
          </a:p>
          <a:p>
            <a:pPr/>
            <a:r>
              <a:t>También se puede tomar como un arreglo de arreglos que tienen el mismo largo.</a:t>
            </a:r>
          </a:p>
          <a:p>
            <a:pPr/>
            <a:r>
              <a:t>La manera de declarar una matriz es similar a un arreglo.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¿Como definir una matriz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¿Como definir una matriz?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¿Como definir una matriz?"/>
          <p:cNvSpPr txBox="1"/>
          <p:nvPr>
            <p:ph type="title"/>
          </p:nvPr>
        </p:nvSpPr>
        <p:spPr>
          <a:xfrm>
            <a:off x="676426" y="821134"/>
            <a:ext cx="12963107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definir una matriz?</a:t>
            </a:r>
          </a:p>
        </p:txBody>
      </p:sp>
      <p:sp>
        <p:nvSpPr>
          <p:cNvPr id="193" name="tipo_dato nombre_matriz[n_filas][n_columnas]…"/>
          <p:cNvSpPr txBox="1"/>
          <p:nvPr>
            <p:ph type="body" idx="1"/>
          </p:nvPr>
        </p:nvSpPr>
        <p:spPr>
          <a:xfrm>
            <a:off x="1270000" y="3025895"/>
            <a:ext cx="21844000" cy="967410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tipo_dato</a:t>
            </a:r>
            <a:r>
              <a:rPr spc="-25"/>
              <a:t> </a:t>
            </a:r>
            <a:r>
              <a:rPr spc="-25">
                <a:solidFill>
                  <a:schemeClr val="accent5"/>
                </a:solidFill>
              </a:rPr>
              <a:t>nombre_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n_filas</a:t>
            </a:r>
            <a:r>
              <a:t>][</a:t>
            </a:r>
            <a:r>
              <a:rPr>
                <a:solidFill>
                  <a:srgbClr val="45818E"/>
                </a:solidFill>
              </a:rPr>
              <a:t>n_columnas</a:t>
            </a:r>
            <a:r>
              <a:t>]</a:t>
            </a:r>
          </a:p>
          <a:p>
            <a:pPr marL="0" indent="0">
              <a:buClrTx/>
              <a:buSzTx/>
              <a:buNone/>
              <a:defRPr sz="6000"/>
            </a:pPr>
          </a:p>
          <a:p>
            <a:pPr marL="0" indent="0">
              <a:buClrTx/>
              <a:buSzTx/>
              <a:buNone/>
              <a:defRPr sz="6000"/>
            </a:pPr>
          </a:p>
          <a:p>
            <a:pPr/>
            <a:r>
              <a:t>Ejemplos: </a:t>
            </a:r>
          </a:p>
          <a:p>
            <a:pPr lvl="1"/>
            <a:r>
              <a:rPr>
                <a:solidFill>
                  <a:schemeClr val="accent6"/>
                </a:solidFill>
              </a:rPr>
              <a:t>int</a:t>
            </a:r>
            <a:r>
              <a:rPr spc="-20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4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4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  <a:p>
            <a:pPr lvl="1"/>
            <a:r>
              <a:rPr>
                <a:solidFill>
                  <a:schemeClr val="accent6"/>
                </a:solidFill>
              </a:rPr>
              <a:t>string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4</a:t>
            </a:r>
            <a:r>
              <a:t>][</a:t>
            </a:r>
            <a:r>
              <a:rPr>
                <a:solidFill>
                  <a:srgbClr val="45818E"/>
                </a:solidFill>
              </a:rPr>
              <a:t>4</a:t>
            </a:r>
            <a:r>
              <a:t>]</a:t>
            </a:r>
            <a:r>
              <a:rPr spc="-40"/>
              <a:t>;</a:t>
            </a:r>
            <a:endParaRPr spc="-40"/>
          </a:p>
          <a:p>
            <a:pPr lvl="1"/>
            <a:r>
              <a:rPr>
                <a:solidFill>
                  <a:schemeClr val="accent6"/>
                </a:solidFill>
              </a:rPr>
              <a:t>char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3</a:t>
            </a:r>
            <a:r>
              <a:t>][</a:t>
            </a:r>
            <a:r>
              <a:rPr>
                <a:solidFill>
                  <a:srgbClr val="45818E"/>
                </a:solidFill>
              </a:rPr>
              <a:t>2</a:t>
            </a:r>
            <a:r>
              <a:t>]</a:t>
            </a:r>
            <a:r>
              <a:rPr spc="-40"/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t matriz[2][3] = {{3,4,5},{1,2,7}};"/>
          <p:cNvSpPr txBox="1"/>
          <p:nvPr>
            <p:ph type="body" idx="1"/>
          </p:nvPr>
        </p:nvSpPr>
        <p:spPr>
          <a:xfrm>
            <a:off x="1270000" y="3025895"/>
            <a:ext cx="21844000" cy="967410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</p:txBody>
      </p:sp>
      <p:pic>
        <p:nvPicPr>
          <p:cNvPr id="19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0370" y="5699334"/>
            <a:ext cx="11843260" cy="556307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¿Como definir una matriz?"/>
          <p:cNvSpPr txBox="1"/>
          <p:nvPr>
            <p:ph type="title"/>
          </p:nvPr>
        </p:nvSpPr>
        <p:spPr>
          <a:xfrm>
            <a:off x="676426" y="821134"/>
            <a:ext cx="12963107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definir una matriz?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¿Como acceder a un valor puntual de la matriz?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¿Como acceder a un valor puntual de la matriz?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¿Como acceder a un valor puntual de la matriz?"/>
          <p:cNvSpPr txBox="1"/>
          <p:nvPr>
            <p:ph type="title"/>
          </p:nvPr>
        </p:nvSpPr>
        <p:spPr>
          <a:xfrm>
            <a:off x="295426" y="821134"/>
            <a:ext cx="23031149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acceder a un valor puntual de la matriz?</a:t>
            </a:r>
          </a:p>
        </p:txBody>
      </p:sp>
      <p:sp>
        <p:nvSpPr>
          <p:cNvPr id="202" name="De la misma forma que accedíamos a la posición de un vector.…"/>
          <p:cNvSpPr txBox="1"/>
          <p:nvPr>
            <p:ph type="body" idx="1"/>
          </p:nvPr>
        </p:nvSpPr>
        <p:spPr>
          <a:xfrm>
            <a:off x="1270000" y="2926515"/>
            <a:ext cx="21844000" cy="10521160"/>
          </a:xfrm>
          <a:prstGeom prst="rect">
            <a:avLst/>
          </a:prstGeom>
        </p:spPr>
        <p:txBody>
          <a:bodyPr/>
          <a:lstStyle/>
          <a:p>
            <a:pPr/>
            <a:r>
              <a:t>De la misma forma que accedíamos a la posición de un vector.</a:t>
            </a:r>
          </a:p>
          <a:p>
            <a:pPr/>
            <a:r>
              <a:t>Solo que ahora tenemos dos posiciones.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int matriz[2][3] = {{3,4,5},{1,2,7}};"/>
          <p:cNvSpPr txBox="1"/>
          <p:nvPr>
            <p:ph type="body" idx="1"/>
          </p:nvPr>
        </p:nvSpPr>
        <p:spPr>
          <a:xfrm>
            <a:off x="1270000" y="1597420"/>
            <a:ext cx="21844001" cy="1052116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int</a:t>
            </a:r>
            <a:r>
              <a:rPr spc="-25"/>
              <a:t> </a:t>
            </a:r>
            <a:r>
              <a:rPr>
                <a:solidFill>
                  <a:schemeClr val="accent5"/>
                </a:solidFill>
              </a:rPr>
              <a:t>matriz</a:t>
            </a:r>
            <a:r>
              <a:t>[</a:t>
            </a:r>
            <a:r>
              <a:rPr>
                <a:solidFill>
                  <a:srgbClr val="CC4125"/>
                </a:solidFill>
              </a:rPr>
              <a:t>2</a:t>
            </a:r>
            <a:r>
              <a:t>][</a:t>
            </a:r>
            <a:r>
              <a:rPr>
                <a:solidFill>
                  <a:srgbClr val="45818E"/>
                </a:solidFill>
              </a:rPr>
              <a:t>3</a:t>
            </a:r>
            <a:r>
              <a:t>]</a:t>
            </a:r>
            <a:r>
              <a:rPr spc="-50"/>
              <a:t> </a:t>
            </a:r>
            <a:r>
              <a:rPr>
                <a:solidFill>
                  <a:schemeClr val="accent6"/>
                </a:solidFill>
              </a:rPr>
              <a:t>=</a:t>
            </a:r>
            <a:r>
              <a:rPr spc="-50">
                <a:solidFill>
                  <a:schemeClr val="accent6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{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3,4,5</a:t>
            </a:r>
            <a:r>
              <a:rPr>
                <a:solidFill>
                  <a:schemeClr val="accent1"/>
                </a:solidFill>
              </a:rPr>
              <a:t>}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{</a:t>
            </a:r>
            <a:r>
              <a:t>1,2,7</a:t>
            </a:r>
            <a:r>
              <a:rPr>
                <a:solidFill>
                  <a:schemeClr val="accent1"/>
                </a:solidFill>
              </a:rPr>
              <a:t>}</a:t>
            </a:r>
            <a:r>
              <a:rPr>
                <a:solidFill>
                  <a:schemeClr val="accent6"/>
                </a:solidFill>
              </a:rPr>
              <a:t>}</a:t>
            </a:r>
            <a:r>
              <a:t>;</a:t>
            </a:r>
          </a:p>
        </p:txBody>
      </p:sp>
      <p:pic>
        <p:nvPicPr>
          <p:cNvPr id="20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879" y="4076463"/>
            <a:ext cx="11843260" cy="556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5E9331-9267-4FAE-9335-AA08AB53F5EF}"/>
</file>

<file path=customXml/itemProps2.xml><?xml version="1.0" encoding="utf-8"?>
<ds:datastoreItem xmlns:ds="http://schemas.openxmlformats.org/officeDocument/2006/customXml" ds:itemID="{8261FDB8-C464-437F-9979-0956821EE4C0}"/>
</file>

<file path=customXml/itemProps3.xml><?xml version="1.0" encoding="utf-8"?>
<ds:datastoreItem xmlns:ds="http://schemas.openxmlformats.org/officeDocument/2006/customXml" ds:itemID="{E0BC44E7-B006-4FA4-A4E9-AF4BB6A943C0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