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8" Type="http://schemas.openxmlformats.org/officeDocument/2006/relationships/slide" Target="slides/slid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ect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.size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.size()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656" y="4385504"/>
            <a:ext cx="9773035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Flecha 11"/>
          <p:cNvSpPr/>
          <p:nvPr/>
        </p:nvSpPr>
        <p:spPr>
          <a:xfrm>
            <a:off x="15077925" y="794600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rcRect l="0" t="19440" r="0" b="59947"/>
          <a:stretch>
            <a:fillRect/>
          </a:stretch>
        </p:blipFill>
        <p:spPr>
          <a:xfrm>
            <a:off x="17332949" y="7636717"/>
            <a:ext cx="1861532" cy="168830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Devuelve el largo del vector"/>
          <p:cNvSpPr txBox="1"/>
          <p:nvPr/>
        </p:nvSpPr>
        <p:spPr>
          <a:xfrm>
            <a:off x="-5570859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el largo del vector</a:t>
            </a:r>
          </a:p>
        </p:txBody>
      </p:sp>
      <p:sp>
        <p:nvSpPr>
          <p:cNvPr id="214" name=".size()"/>
          <p:cNvSpPr txBox="1"/>
          <p:nvPr>
            <p:ph type="title"/>
          </p:nvPr>
        </p:nvSpPr>
        <p:spPr>
          <a:xfrm>
            <a:off x="-3353268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.size()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orrer Vector"/>
          <p:cNvSpPr txBox="1"/>
          <p:nvPr>
            <p:ph type="title"/>
          </p:nvPr>
        </p:nvSpPr>
        <p:spPr>
          <a:xfrm>
            <a:off x="1270000" y="3285819"/>
            <a:ext cx="21844001" cy="3873501"/>
          </a:xfrm>
          <a:prstGeom prst="rect">
            <a:avLst/>
          </a:prstGeom>
        </p:spPr>
        <p:txBody>
          <a:bodyPr/>
          <a:lstStyle/>
          <a:p>
            <a:pPr/>
            <a:r>
              <a:t>Recorrer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lecha 11"/>
          <p:cNvSpPr/>
          <p:nvPr/>
        </p:nvSpPr>
        <p:spPr>
          <a:xfrm>
            <a:off x="14336053" y="7253579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9" name="While"/>
          <p:cNvSpPr txBox="1"/>
          <p:nvPr>
            <p:ph type="title"/>
          </p:nvPr>
        </p:nvSpPr>
        <p:spPr>
          <a:xfrm>
            <a:off x="-3382877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While</a:t>
            </a:r>
          </a:p>
        </p:txBody>
      </p:sp>
      <p:pic>
        <p:nvPicPr>
          <p:cNvPr id="2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4150" y="3693075"/>
            <a:ext cx="1861531" cy="8190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319" y="2773947"/>
            <a:ext cx="7570427" cy="10028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lecha 11"/>
          <p:cNvSpPr/>
          <p:nvPr/>
        </p:nvSpPr>
        <p:spPr>
          <a:xfrm>
            <a:off x="14125683" y="6749065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4" name="For"/>
          <p:cNvSpPr txBox="1"/>
          <p:nvPr>
            <p:ph type="title"/>
          </p:nvPr>
        </p:nvSpPr>
        <p:spPr>
          <a:xfrm>
            <a:off x="-3850631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For</a:t>
            </a: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6034" y="3188560"/>
            <a:ext cx="1861531" cy="8190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608" y="3188560"/>
            <a:ext cx="8698515" cy="8190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lecha 11"/>
          <p:cNvSpPr/>
          <p:nvPr/>
        </p:nvSpPr>
        <p:spPr>
          <a:xfrm>
            <a:off x="13652721" y="7000749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9" name="For each"/>
          <p:cNvSpPr txBox="1"/>
          <p:nvPr>
            <p:ph type="title"/>
          </p:nvPr>
        </p:nvSpPr>
        <p:spPr>
          <a:xfrm>
            <a:off x="-256939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For each</a:t>
            </a:r>
          </a:p>
        </p:txBody>
      </p:sp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7230" y="3440244"/>
            <a:ext cx="1861531" cy="8190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239" y="3440244"/>
            <a:ext cx="6203764" cy="8190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.empty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.empty()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80538" y="4009914"/>
            <a:ext cx="10995255" cy="68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207" y="4009914"/>
            <a:ext cx="8318508" cy="687628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Devuelve 1 o 0 dependiendo de si el vector esta vacío o no"/>
          <p:cNvSpPr txBox="1"/>
          <p:nvPr/>
        </p:nvSpPr>
        <p:spPr>
          <a:xfrm>
            <a:off x="-1580671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1 o 0 dependiendo de si el vector esta vacío o no</a:t>
            </a:r>
          </a:p>
        </p:txBody>
      </p:sp>
      <p:sp>
        <p:nvSpPr>
          <p:cNvPr id="238" name=".empty()"/>
          <p:cNvSpPr txBox="1"/>
          <p:nvPr>
            <p:ph type="title"/>
          </p:nvPr>
        </p:nvSpPr>
        <p:spPr>
          <a:xfrm>
            <a:off x="-2746437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.empty()</a:t>
            </a:r>
          </a:p>
        </p:txBody>
      </p:sp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79327"/>
          <a:stretch>
            <a:fillRect/>
          </a:stretch>
        </p:blipFill>
        <p:spPr>
          <a:xfrm>
            <a:off x="15747493" y="11616897"/>
            <a:ext cx="1861531" cy="1693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79327"/>
          <a:stretch>
            <a:fillRect/>
          </a:stretch>
        </p:blipFill>
        <p:spPr>
          <a:xfrm>
            <a:off x="5163707" y="11616897"/>
            <a:ext cx="1861532" cy="169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video pegado.png" descr="video pegad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1825" y="11718497"/>
            <a:ext cx="131699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.pop_back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.pop_back()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19440" r="0" b="59947"/>
          <a:stretch>
            <a:fillRect/>
          </a:stretch>
        </p:blipFill>
        <p:spPr>
          <a:xfrm>
            <a:off x="17325528" y="6845487"/>
            <a:ext cx="1861531" cy="168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2285" y="4385504"/>
            <a:ext cx="8349778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.pop_back()"/>
          <p:cNvSpPr txBox="1"/>
          <p:nvPr>
            <p:ph type="title"/>
          </p:nvPr>
        </p:nvSpPr>
        <p:spPr>
          <a:xfrm>
            <a:off x="-193144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.pop_back()</a:t>
            </a:r>
          </a:p>
        </p:txBody>
      </p:sp>
      <p:sp>
        <p:nvSpPr>
          <p:cNvPr id="248" name="Flecha 11"/>
          <p:cNvSpPr/>
          <p:nvPr/>
        </p:nvSpPr>
        <p:spPr>
          <a:xfrm>
            <a:off x="14718400" y="7946008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9327"/>
          <a:stretch>
            <a:fillRect/>
          </a:stretch>
        </p:blipFill>
        <p:spPr>
          <a:xfrm>
            <a:off x="17325528" y="8423185"/>
            <a:ext cx="1861532" cy="169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Elimina el ultimo elemento del vector"/>
          <p:cNvSpPr txBox="1"/>
          <p:nvPr/>
        </p:nvSpPr>
        <p:spPr>
          <a:xfrm>
            <a:off x="-4390856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Elimina el ultimo elemento del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os Vecto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Vectores?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.at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.at()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.at()"/>
          <p:cNvSpPr txBox="1"/>
          <p:nvPr>
            <p:ph type="title"/>
          </p:nvPr>
        </p:nvSpPr>
        <p:spPr>
          <a:xfrm>
            <a:off x="-3829375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.at()</a:t>
            </a:r>
          </a:p>
        </p:txBody>
      </p:sp>
      <p:sp>
        <p:nvSpPr>
          <p:cNvPr id="255" name="Flecha 11"/>
          <p:cNvSpPr/>
          <p:nvPr/>
        </p:nvSpPr>
        <p:spPr>
          <a:xfrm>
            <a:off x="19279844" y="8095223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9327"/>
          <a:stretch>
            <a:fillRect/>
          </a:stretch>
        </p:blipFill>
        <p:spPr>
          <a:xfrm>
            <a:off x="21325564" y="7783551"/>
            <a:ext cx="1861532" cy="169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Devuelve elemento en una posición"/>
          <p:cNvSpPr txBox="1"/>
          <p:nvPr/>
        </p:nvSpPr>
        <p:spPr>
          <a:xfrm>
            <a:off x="-4599021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elemento en una posición</a:t>
            </a:r>
          </a:p>
        </p:txBody>
      </p:sp>
      <p:pic>
        <p:nvPicPr>
          <p:cNvPr id="25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091" y="4913900"/>
            <a:ext cx="8416446" cy="7133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38467" y="4913900"/>
            <a:ext cx="8416447" cy="713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o agregar elemento a un Vector"/>
          <p:cNvSpPr txBox="1"/>
          <p:nvPr>
            <p:ph type="title"/>
          </p:nvPr>
        </p:nvSpPr>
        <p:spPr>
          <a:xfrm>
            <a:off x="1270000" y="445770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Como agregar elemento a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4902" y="528094"/>
            <a:ext cx="11354196" cy="1265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os Vectores?"/>
          <p:cNvSpPr txBox="1"/>
          <p:nvPr>
            <p:ph type="title"/>
          </p:nvPr>
        </p:nvSpPr>
        <p:spPr>
          <a:xfrm>
            <a:off x="676426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Vectores?</a:t>
            </a:r>
          </a:p>
        </p:txBody>
      </p:sp>
      <p:sp>
        <p:nvSpPr>
          <p:cNvPr id="188" name="Los vectores son una clase de la librería de estándar de C++. Esta clase crea estructuras para almacenar una secuencia de elementos del mismo tip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vectores son una clase de la librería de estándar de C++. Esta clase crea estructuras para almacenar una secuencia de elementos del mismo tipo.</a:t>
            </a:r>
          </a:p>
          <a:p>
            <a:pPr/>
            <a:r>
              <a:t>Los vectores son estructuras muy similares a la de los arreglos.</a:t>
            </a:r>
          </a:p>
          <a:p>
            <a:pPr/>
            <a:r>
              <a:t>Los vectores pueden crecer o decrecer en tamaño de forma dinámica, a diferencia de los arreglos que no pueden hacerlo.</a:t>
            </a:r>
          </a:p>
          <a:p>
            <a:pPr/>
            <a:r>
              <a:t>Proporcionan múltiples métodos para chequear limites, tamaño, comprobar si existe un elemento,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o definir un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definir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mo definir un Vector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Vector</a:t>
            </a:r>
          </a:p>
        </p:txBody>
      </p:sp>
      <p:sp>
        <p:nvSpPr>
          <p:cNvPr id="193" name="#include &lt;vector&gt;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 defTabSz="2145791">
              <a:spcBef>
                <a:spcPts val="2100"/>
              </a:spcBef>
              <a:buClrTx/>
              <a:buSzTx/>
              <a:buNone/>
              <a:defRPr sz="5280"/>
            </a:pPr>
            <a:r>
              <a:rPr>
                <a:solidFill>
                  <a:schemeClr val="accent6"/>
                </a:solidFill>
              </a:rPr>
              <a:t>#include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&lt;vector&gt;</a:t>
            </a:r>
          </a:p>
          <a:p>
            <a:pPr marL="0" indent="0" defTabSz="2145791">
              <a:spcBef>
                <a:spcPts val="2100"/>
              </a:spcBef>
              <a:buClrTx/>
              <a:buSzTx/>
              <a:buNone/>
              <a:defRPr sz="5280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&lt;tipo_variable&gt;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nombre_vector</a:t>
            </a:r>
            <a:r>
              <a:t>;</a:t>
            </a:r>
          </a:p>
          <a:p>
            <a:pPr marL="491744" indent="-491744" defTabSz="2145791">
              <a:spcBef>
                <a:spcPts val="2100"/>
              </a:spcBef>
              <a:defRPr sz="4224"/>
            </a:pPr>
          </a:p>
          <a:p>
            <a:pPr marL="491744" indent="-491744" defTabSz="2145791">
              <a:spcBef>
                <a:spcPts val="2100"/>
              </a:spcBef>
              <a:defRPr sz="4224"/>
            </a:pPr>
          </a:p>
          <a:p>
            <a:pPr marL="491744" indent="-491744" defTabSz="2145791">
              <a:spcBef>
                <a:spcPts val="2100"/>
              </a:spcBef>
              <a:defRPr sz="4224"/>
            </a:pPr>
            <a:r>
              <a:t>Ejemplos: 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&lt;string&gt;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palabras</a:t>
            </a:r>
            <a:r>
              <a:t>;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&lt;float&gt;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numeros_flotantes</a:t>
            </a:r>
            <a:r>
              <a:t>;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&lt;int&gt;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numeros_enteros </a:t>
            </a:r>
            <a:r>
              <a:rPr>
                <a:solidFill>
                  <a:schemeClr val="accent6"/>
                </a:solidFill>
              </a:rPr>
              <a:t>(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5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</a:t>
            </a:r>
            <a:r>
              <a:rPr>
                <a:solidFill>
                  <a:srgbClr val="929292"/>
                </a:solidFill>
              </a:rPr>
              <a:t>// En su interior tiene 5 datos de tipo int (ceros)</a:t>
            </a:r>
            <a:endParaRPr>
              <a:solidFill>
                <a:srgbClr val="929292"/>
              </a:solidFill>
            </a:endParaRP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&lt;char&gt;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letras </a:t>
            </a:r>
            <a:r>
              <a:rPr>
                <a:solidFill>
                  <a:schemeClr val="accent6"/>
                </a:solidFill>
              </a:rPr>
              <a:t>(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10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</a:t>
            </a:r>
            <a:r>
              <a:rPr>
                <a:solidFill>
                  <a:srgbClr val="929292"/>
                </a:solidFill>
              </a:rPr>
              <a:t>// En su interior tiene 10 datos de tipo char (indeterminados)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étodos de un Vector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Métodos de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étodos de un Vector"/>
          <p:cNvSpPr txBox="1"/>
          <p:nvPr>
            <p:ph type="title"/>
          </p:nvPr>
        </p:nvSpPr>
        <p:spPr>
          <a:xfrm>
            <a:off x="127018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Métodos de un Vector</a:t>
            </a:r>
          </a:p>
        </p:txBody>
      </p:sp>
      <p:sp>
        <p:nvSpPr>
          <p:cNvPr id="198" name=".push_back(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  <a:p>
            <a:pPr/>
            <a:r>
              <a:t>.size()</a:t>
            </a:r>
          </a:p>
          <a:p>
            <a:pPr/>
            <a:r>
              <a:t>.empty()</a:t>
            </a:r>
          </a:p>
          <a:p>
            <a:pPr/>
            <a:r>
              <a:t>.pop_back()</a:t>
            </a:r>
          </a:p>
          <a:p>
            <a:pPr/>
            <a:r>
              <a:t>.at() o vector[]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.push_back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lecha 11"/>
          <p:cNvSpPr/>
          <p:nvPr/>
        </p:nvSpPr>
        <p:spPr>
          <a:xfrm>
            <a:off x="14718400" y="7946008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.push_back()"/>
          <p:cNvSpPr txBox="1"/>
          <p:nvPr>
            <p:ph type="title"/>
          </p:nvPr>
        </p:nvSpPr>
        <p:spPr>
          <a:xfrm>
            <a:off x="-169014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9947"/>
          <a:stretch>
            <a:fillRect/>
          </a:stretch>
        </p:blipFill>
        <p:spPr>
          <a:xfrm>
            <a:off x="17332950" y="6840586"/>
            <a:ext cx="1861531" cy="3280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9706" y="4385504"/>
            <a:ext cx="8334936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grega elemento al vector"/>
          <p:cNvSpPr txBox="1"/>
          <p:nvPr/>
        </p:nvSpPr>
        <p:spPr>
          <a:xfrm>
            <a:off x="-5815883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Agrega elemento al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369C0-7E26-465D-932B-F388815612B3}"/>
</file>

<file path=customXml/itemProps2.xml><?xml version="1.0" encoding="utf-8"?>
<ds:datastoreItem xmlns:ds="http://schemas.openxmlformats.org/officeDocument/2006/customXml" ds:itemID="{CFBEDE9F-3D41-48CF-962D-06240ED3CCC9}"/>
</file>

<file path=customXml/itemProps3.xml><?xml version="1.0" encoding="utf-8"?>
<ds:datastoreItem xmlns:ds="http://schemas.openxmlformats.org/officeDocument/2006/customXml" ds:itemID="{6B2E2DC6-0FED-4737-BB39-92AB2354266B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