
<file path=[Content_Types].xml><?xml version="1.0" encoding="utf-8"?>
<Types xmlns="http://schemas.openxmlformats.org/package/2006/content-types">
  <Default Extension="bmp" ContentType="image/bmp"/>
  <Default Extension="gif" ContentType="image/gif"/>
  <Default Extension="jpeg" ContentType="image/jpg"/>
  <Default Extension="mov" ContentType="application/movie"/>
  <Default Extension="pdf" ContentType="application/pdf"/>
  <Default Extension="png" ContentType="image/png"/>
  <Default Extension="rels" ContentType="application/vnd.openxmlformats-package.relationships+xml"/>
  <Default Extension="tif" ContentType="image/tif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1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ommentAuthors" Target="commentAuthors.xml"/><Relationship Id="rId21" Type="http://schemas.openxmlformats.org/officeDocument/2006/relationships/slide" Target="slides/slide14.xml"/><Relationship Id="rId7" Type="http://schemas.openxmlformats.org/officeDocument/2006/relationships/notesMaster" Target="notesMasters/notesMaster1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viewProps" Target="viewProps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presProps" Target="presProps.xml"/><Relationship Id="rId6" Type="http://schemas.openxmlformats.org/officeDocument/2006/relationships/theme" Target="theme/theme1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customXml" Target="../customXml/item3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customXml" Target="../customXml/item2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customXml" Target="../customXml/item1.xml"/>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de presentación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presentación</a:t>
            </a:r>
          </a:p>
        </p:txBody>
      </p:sp>
      <p:sp>
        <p:nvSpPr>
          <p:cNvPr id="12" name="Autor y fecha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13" name="Nivel de texto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ítulo de diapositiv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de diapositiva</a:t>
            </a:r>
          </a:p>
        </p:txBody>
      </p:sp>
      <p:sp>
        <p:nvSpPr>
          <p:cNvPr id="100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10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ítulo de agenda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Título de agenda</a:t>
            </a:r>
          </a:p>
        </p:txBody>
      </p:sp>
      <p:sp>
        <p:nvSpPr>
          <p:cNvPr id="109" name="Subtítulo de agend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agenda</a:t>
            </a:r>
          </a:p>
        </p:txBody>
      </p:sp>
      <p:sp>
        <p:nvSpPr>
          <p:cNvPr id="110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Temas de agenda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cl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Nivel de texto 1…"/>
          <p:cNvSpPr txBox="1"/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Declaración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ato (gran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Nivel de texto 1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Información del dato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Información del dato</a:t>
            </a:r>
          </a:p>
        </p:txBody>
      </p:sp>
      <p:sp>
        <p:nvSpPr>
          <p:cNvPr id="12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ribución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Atribución</a:t>
            </a:r>
          </a:p>
        </p:txBody>
      </p:sp>
      <p:sp>
        <p:nvSpPr>
          <p:cNvPr id="136" name="Nivel de texto 1…"/>
          <p:cNvSpPr txBox="1"/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“Frase celebre”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Dos medusas contra un fondo rosa"/>
          <p:cNvSpPr/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Dos medusas contra un fondo azul obscuro"/>
          <p:cNvSpPr/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Dos medusas contra un fondo azul"/>
          <p:cNvSpPr/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Dos medusas contra un fondo azul obscuro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s medusas contra un fondo azul obscuro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or y fecha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23" name="Título de presentación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>
                <a:solidFill>
                  <a:srgbClr val="FFFFFF"/>
                </a:solidFill>
              </a:defRPr>
            </a:lvl1pPr>
          </a:lstStyle>
          <a:p>
            <a:pPr/>
            <a:r>
              <a:t>Título de presentación</a:t>
            </a:r>
          </a:p>
        </p:txBody>
      </p:sp>
      <p:sp>
        <p:nvSpPr>
          <p:cNvPr id="24" name="Nivel de texto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 alternati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os medusas contra un fondo azul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Título de diapositiva"/>
          <p:cNvSpPr txBox="1"/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34" name="Nivel de texto 1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ítulo de diapositiv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de diapositiva</a:t>
            </a:r>
          </a:p>
        </p:txBody>
      </p:sp>
      <p:sp>
        <p:nvSpPr>
          <p:cNvPr id="43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44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Nivel de texto 1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Dos medusas contra un fondo rosa"/>
          <p:cNvSpPr/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Título de diapositiva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62" name="Nivel de texto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ubtítulo de diapositiva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6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, y video en vivo (pequeñ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ítulo de diapositiva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72" name="Nivel de texto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7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, y video en vivo (gran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ítulo de diapositiva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82" name="Nivel de texto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8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ítulo de sección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sección</a:t>
            </a:r>
          </a:p>
        </p:txBody>
      </p:sp>
      <p:sp>
        <p:nvSpPr>
          <p:cNvPr id="9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de diapositiva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Título de diapositiva</a:t>
            </a:r>
          </a:p>
        </p:txBody>
      </p:sp>
      <p:sp>
        <p:nvSpPr>
          <p:cNvPr id="3" name="Nivel de texto 1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Número de diapositiva"/>
          <p:cNvSpPr txBox="1"/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825500">
              <a:spcBef>
                <a:spcPts val="0"/>
              </a:spcBef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SS"/>
          <p:cNvSpPr txBox="1"/>
          <p:nvPr/>
        </p:nvSpPr>
        <p:spPr>
          <a:xfrm>
            <a:off x="1270000" y="3753974"/>
            <a:ext cx="21844000" cy="3879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ctr" defTabSz="2438338">
              <a:lnSpc>
                <a:spcPct val="90000"/>
              </a:lnSpc>
              <a:spcBef>
                <a:spcPts val="0"/>
              </a:spcBef>
              <a:defRPr spc="-510" sz="170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CSS</a:t>
            </a:r>
          </a:p>
        </p:txBody>
      </p:sp>
      <p:sp>
        <p:nvSpPr>
          <p:cNvPr id="172" name="Franco Callipo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Franco Callipo</a:t>
            </a:r>
          </a:p>
        </p:txBody>
      </p:sp>
      <p:sp>
        <p:nvSpPr>
          <p:cNvPr id="173" name="Parte 2"/>
          <p:cNvSpPr txBox="1"/>
          <p:nvPr>
            <p:ph type="subTitle" sz="quarter" idx="1"/>
          </p:nvPr>
        </p:nvSpPr>
        <p:spPr>
          <a:xfrm>
            <a:off x="1270000" y="7449673"/>
            <a:ext cx="21844000" cy="2512353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Parte 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ropiedades"/>
          <p:cNvSpPr txBox="1"/>
          <p:nvPr>
            <p:ph type="title"/>
          </p:nvPr>
        </p:nvSpPr>
        <p:spPr>
          <a:xfrm>
            <a:off x="-412473" y="821134"/>
            <a:ext cx="9652001" cy="1549401"/>
          </a:xfrm>
          <a:prstGeom prst="rect">
            <a:avLst/>
          </a:prstGeom>
        </p:spPr>
        <p:txBody>
          <a:bodyPr/>
          <a:lstStyle/>
          <a:p>
            <a:pPr/>
            <a:r>
              <a:t>Propiedades</a:t>
            </a:r>
          </a:p>
        </p:txBody>
      </p:sp>
      <p:sp>
        <p:nvSpPr>
          <p:cNvPr id="208" name="padding: 10px (Si ponen así seria, todos los lados)…"/>
          <p:cNvSpPr txBox="1"/>
          <p:nvPr>
            <p:ph type="body" idx="1"/>
          </p:nvPr>
        </p:nvSpPr>
        <p:spPr>
          <a:xfrm>
            <a:off x="1353077" y="4264470"/>
            <a:ext cx="22054190" cy="8432801"/>
          </a:xfrm>
          <a:prstGeom prst="rect">
            <a:avLst/>
          </a:prstGeom>
        </p:spPr>
        <p:txBody>
          <a:bodyPr/>
          <a:lstStyle/>
          <a:p>
            <a:pPr/>
            <a:r>
              <a:t>padding: 10px (Si ponen así seria, todos los lados)</a:t>
            </a:r>
          </a:p>
          <a:p>
            <a:pPr/>
            <a:r>
              <a:t>padding: 10px 20px (Si ponen así seria, vertical, horizontal)</a:t>
            </a:r>
          </a:p>
          <a:p>
            <a:pPr/>
            <a:r>
              <a:t>padding: 10px 20px 30px (Si ponen así seria, arriba, horizontal, abajo)</a:t>
            </a:r>
          </a:p>
          <a:p>
            <a:pPr/>
            <a:r>
              <a:t>padding: 10px 20px 30px 40px (Si ponen así seria, como las agujas del reloj, arriba, derecha, abajo, izq)</a:t>
            </a:r>
          </a:p>
        </p:txBody>
      </p:sp>
      <p:sp>
        <p:nvSpPr>
          <p:cNvPr id="209" name="Padding"/>
          <p:cNvSpPr txBox="1"/>
          <p:nvPr>
            <p:ph type="body" idx="21"/>
          </p:nvPr>
        </p:nvSpPr>
        <p:spPr>
          <a:xfrm>
            <a:off x="-2115384" y="2123519"/>
            <a:ext cx="9652001" cy="1016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Padding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9032" y="6774003"/>
            <a:ext cx="6217787" cy="2403195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Propiedades"/>
          <p:cNvSpPr txBox="1"/>
          <p:nvPr>
            <p:ph type="title"/>
          </p:nvPr>
        </p:nvSpPr>
        <p:spPr>
          <a:xfrm>
            <a:off x="-412473" y="821134"/>
            <a:ext cx="9652001" cy="1549401"/>
          </a:xfrm>
          <a:prstGeom prst="rect">
            <a:avLst/>
          </a:prstGeom>
        </p:spPr>
        <p:txBody>
          <a:bodyPr/>
          <a:lstStyle/>
          <a:p>
            <a:pPr/>
            <a:r>
              <a:t>Propiedades</a:t>
            </a:r>
          </a:p>
        </p:txBody>
      </p:sp>
      <p:sp>
        <p:nvSpPr>
          <p:cNvPr id="213" name="Es la distancia que tiene el borde del contenido con respecto al borde de otros elementos (separar distintos elementos).…"/>
          <p:cNvSpPr txBox="1"/>
          <p:nvPr>
            <p:ph type="body" idx="1"/>
          </p:nvPr>
        </p:nvSpPr>
        <p:spPr>
          <a:xfrm>
            <a:off x="1353077" y="4264470"/>
            <a:ext cx="21470288" cy="8432801"/>
          </a:xfrm>
          <a:prstGeom prst="rect">
            <a:avLst/>
          </a:prstGeom>
        </p:spPr>
        <p:txBody>
          <a:bodyPr/>
          <a:lstStyle/>
          <a:p>
            <a:pPr/>
            <a:r>
              <a:t>Es la distancia que tiene el borde del contenido con respecto al borde de otros elementos (separar distintos elementos).</a:t>
            </a:r>
          </a:p>
          <a:p>
            <a:pPr/>
            <a:r>
              <a:t>margin:</a:t>
            </a:r>
          </a:p>
          <a:p>
            <a:pPr lvl="1"/>
            <a:r>
              <a:t>margin-top</a:t>
            </a:r>
          </a:p>
          <a:p>
            <a:pPr lvl="1"/>
            <a:r>
              <a:t>margin-right</a:t>
            </a:r>
          </a:p>
          <a:p>
            <a:pPr lvl="1"/>
            <a:r>
              <a:t>margin-bottom</a:t>
            </a:r>
          </a:p>
          <a:p>
            <a:pPr lvl="1"/>
            <a:r>
              <a:t>margin-left</a:t>
            </a:r>
          </a:p>
        </p:txBody>
      </p:sp>
      <p:sp>
        <p:nvSpPr>
          <p:cNvPr id="214" name="Margin"/>
          <p:cNvSpPr txBox="1"/>
          <p:nvPr>
            <p:ph type="body" idx="21"/>
          </p:nvPr>
        </p:nvSpPr>
        <p:spPr>
          <a:xfrm>
            <a:off x="-2343984" y="2123519"/>
            <a:ext cx="9652001" cy="1016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Margin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ropiedades"/>
          <p:cNvSpPr txBox="1"/>
          <p:nvPr>
            <p:ph type="title"/>
          </p:nvPr>
        </p:nvSpPr>
        <p:spPr>
          <a:xfrm>
            <a:off x="-412473" y="821134"/>
            <a:ext cx="9652001" cy="1549401"/>
          </a:xfrm>
          <a:prstGeom prst="rect">
            <a:avLst/>
          </a:prstGeom>
        </p:spPr>
        <p:txBody>
          <a:bodyPr/>
          <a:lstStyle/>
          <a:p>
            <a:pPr/>
            <a:r>
              <a:t>Propiedades</a:t>
            </a:r>
          </a:p>
        </p:txBody>
      </p:sp>
      <p:sp>
        <p:nvSpPr>
          <p:cNvPr id="217" name="margin: 10px (Si ponen así seria, todos los lados)…"/>
          <p:cNvSpPr txBox="1"/>
          <p:nvPr>
            <p:ph type="body" idx="1"/>
          </p:nvPr>
        </p:nvSpPr>
        <p:spPr>
          <a:xfrm>
            <a:off x="1353077" y="4264470"/>
            <a:ext cx="22054190" cy="8432801"/>
          </a:xfrm>
          <a:prstGeom prst="rect">
            <a:avLst/>
          </a:prstGeom>
        </p:spPr>
        <p:txBody>
          <a:bodyPr/>
          <a:lstStyle/>
          <a:p>
            <a:pPr/>
            <a:r>
              <a:t>margin: 10px (Si ponen así seria, todos los lados)</a:t>
            </a:r>
          </a:p>
          <a:p>
            <a:pPr/>
            <a:r>
              <a:t>margin: 10px 20px (Si ponen así seria, vertical, horizontal)</a:t>
            </a:r>
          </a:p>
          <a:p>
            <a:pPr/>
            <a:r>
              <a:t>margin: 10px 20px 30px (Si ponen así seria, arriba, horizontal, abajo)</a:t>
            </a:r>
          </a:p>
          <a:p>
            <a:pPr/>
            <a:r>
              <a:t>margin: 10px 20px 30px 40px (Si ponen así seria, como las agujas del reloj, arriba, derecha, abajo, izq)</a:t>
            </a:r>
          </a:p>
        </p:txBody>
      </p:sp>
      <p:sp>
        <p:nvSpPr>
          <p:cNvPr id="218" name="Margin"/>
          <p:cNvSpPr txBox="1"/>
          <p:nvPr/>
        </p:nvSpPr>
        <p:spPr>
          <a:xfrm>
            <a:off x="-2343984" y="2123519"/>
            <a:ext cx="965200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ctr" defTabSz="825500">
              <a:spcBef>
                <a:spcPts val="0"/>
              </a:spcBef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Margin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Ejemp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Ejemplo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12369" y="3023229"/>
            <a:ext cx="7974293" cy="7669542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Ejemplo"/>
          <p:cNvSpPr txBox="1"/>
          <p:nvPr>
            <p:ph type="title"/>
          </p:nvPr>
        </p:nvSpPr>
        <p:spPr>
          <a:xfrm>
            <a:off x="-1524000" y="821134"/>
            <a:ext cx="9652000" cy="1549401"/>
          </a:xfrm>
          <a:prstGeom prst="rect">
            <a:avLst/>
          </a:prstGeom>
        </p:spPr>
        <p:txBody>
          <a:bodyPr/>
          <a:lstStyle/>
          <a:p>
            <a:pPr/>
            <a:r>
              <a:t>Ejemplo</a:t>
            </a:r>
          </a:p>
        </p:txBody>
      </p:sp>
      <p:sp>
        <p:nvSpPr>
          <p:cNvPr id="224" name="Flecha 11"/>
          <p:cNvSpPr/>
          <p:nvPr/>
        </p:nvSpPr>
        <p:spPr>
          <a:xfrm>
            <a:off x="13156302" y="6083300"/>
            <a:ext cx="2057888" cy="1549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pic>
        <p:nvPicPr>
          <p:cNvPr id="225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30400" y="4365711"/>
            <a:ext cx="10334998" cy="49845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Ejemplo"/>
          <p:cNvSpPr txBox="1"/>
          <p:nvPr>
            <p:ph type="title"/>
          </p:nvPr>
        </p:nvSpPr>
        <p:spPr>
          <a:xfrm>
            <a:off x="-1524000" y="821134"/>
            <a:ext cx="9652000" cy="1549401"/>
          </a:xfrm>
          <a:prstGeom prst="rect">
            <a:avLst/>
          </a:prstGeom>
        </p:spPr>
        <p:txBody>
          <a:bodyPr/>
          <a:lstStyle/>
          <a:p>
            <a:pPr/>
            <a:r>
              <a:t>Ejemplo</a:t>
            </a:r>
          </a:p>
        </p:txBody>
      </p:sp>
      <p:sp>
        <p:nvSpPr>
          <p:cNvPr id="228" name="Flecha 11"/>
          <p:cNvSpPr/>
          <p:nvPr/>
        </p:nvSpPr>
        <p:spPr>
          <a:xfrm>
            <a:off x="13156302" y="6083300"/>
            <a:ext cx="2057888" cy="1549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pic>
        <p:nvPicPr>
          <p:cNvPr id="229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37674" y="4842597"/>
            <a:ext cx="11120450" cy="40308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0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712369" y="3086718"/>
            <a:ext cx="7974293" cy="75425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12369" y="3105391"/>
            <a:ext cx="7974293" cy="7505218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Ejemplo"/>
          <p:cNvSpPr txBox="1"/>
          <p:nvPr>
            <p:ph type="title"/>
          </p:nvPr>
        </p:nvSpPr>
        <p:spPr>
          <a:xfrm>
            <a:off x="-1524000" y="821134"/>
            <a:ext cx="9652000" cy="1549401"/>
          </a:xfrm>
          <a:prstGeom prst="rect">
            <a:avLst/>
          </a:prstGeom>
        </p:spPr>
        <p:txBody>
          <a:bodyPr/>
          <a:lstStyle/>
          <a:p>
            <a:pPr/>
            <a:r>
              <a:t>Ejemplo</a:t>
            </a:r>
          </a:p>
        </p:txBody>
      </p:sp>
      <p:sp>
        <p:nvSpPr>
          <p:cNvPr id="234" name="Flecha 11"/>
          <p:cNvSpPr/>
          <p:nvPr/>
        </p:nvSpPr>
        <p:spPr>
          <a:xfrm>
            <a:off x="13156302" y="6083300"/>
            <a:ext cx="2057888" cy="1549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pic>
        <p:nvPicPr>
          <p:cNvPr id="235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67133" y="4842597"/>
            <a:ext cx="9861532" cy="40308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Ejemplo"/>
          <p:cNvSpPr txBox="1"/>
          <p:nvPr>
            <p:ph type="title"/>
          </p:nvPr>
        </p:nvSpPr>
        <p:spPr>
          <a:xfrm>
            <a:off x="-1524000" y="821134"/>
            <a:ext cx="9652000" cy="1549401"/>
          </a:xfrm>
          <a:prstGeom prst="rect">
            <a:avLst/>
          </a:prstGeom>
        </p:spPr>
        <p:txBody>
          <a:bodyPr/>
          <a:lstStyle/>
          <a:p>
            <a:pPr/>
            <a:r>
              <a:t>Ejemplo</a:t>
            </a:r>
          </a:p>
        </p:txBody>
      </p:sp>
      <p:pic>
        <p:nvPicPr>
          <p:cNvPr id="238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20153" y="3350782"/>
            <a:ext cx="14543694" cy="70144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Ejemplo"/>
          <p:cNvSpPr txBox="1"/>
          <p:nvPr>
            <p:ph type="title"/>
          </p:nvPr>
        </p:nvSpPr>
        <p:spPr>
          <a:xfrm>
            <a:off x="-1524000" y="821134"/>
            <a:ext cx="9652000" cy="1549401"/>
          </a:xfrm>
          <a:prstGeom prst="rect">
            <a:avLst/>
          </a:prstGeom>
        </p:spPr>
        <p:txBody>
          <a:bodyPr/>
          <a:lstStyle/>
          <a:p>
            <a:pPr/>
            <a:r>
              <a:t>Ejemplo</a:t>
            </a:r>
          </a:p>
        </p:txBody>
      </p:sp>
      <p:sp>
        <p:nvSpPr>
          <p:cNvPr id="241" name="Flecha 11"/>
          <p:cNvSpPr/>
          <p:nvPr/>
        </p:nvSpPr>
        <p:spPr>
          <a:xfrm>
            <a:off x="9270102" y="7165837"/>
            <a:ext cx="2057888" cy="1549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pic>
        <p:nvPicPr>
          <p:cNvPr id="242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14503" y="3007974"/>
            <a:ext cx="7480153" cy="9865128"/>
          </a:xfrm>
          <a:prstGeom prst="rect">
            <a:avLst/>
          </a:prstGeom>
          <a:ln w="12700">
            <a:miter lim="400000"/>
          </a:ln>
        </p:spPr>
      </p:pic>
      <p:pic>
        <p:nvPicPr>
          <p:cNvPr id="243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703436" y="5068530"/>
            <a:ext cx="11622656" cy="57440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Ejemplo"/>
          <p:cNvSpPr txBox="1"/>
          <p:nvPr>
            <p:ph type="title"/>
          </p:nvPr>
        </p:nvSpPr>
        <p:spPr>
          <a:xfrm>
            <a:off x="-1524000" y="821134"/>
            <a:ext cx="9652000" cy="1549401"/>
          </a:xfrm>
          <a:prstGeom prst="rect">
            <a:avLst/>
          </a:prstGeom>
        </p:spPr>
        <p:txBody>
          <a:bodyPr/>
          <a:lstStyle/>
          <a:p>
            <a:pPr/>
            <a:r>
              <a:t>Ejemplo</a:t>
            </a:r>
          </a:p>
        </p:txBody>
      </p:sp>
      <p:pic>
        <p:nvPicPr>
          <p:cNvPr id="246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49833" y="3204704"/>
            <a:ext cx="14391211" cy="730659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7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16050" y="5496325"/>
            <a:ext cx="4909195" cy="272335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8" name="Línea Línea" descr="Línea Línea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9396243">
            <a:off x="-173671" y="6388099"/>
            <a:ext cx="8088638" cy="381001"/>
          </a:xfrm>
          <a:prstGeom prst="rect">
            <a:avLst/>
          </a:prstGeom>
        </p:spPr>
      </p:pic>
      <p:sp>
        <p:nvSpPr>
          <p:cNvPr id="250" name="Flecha 11"/>
          <p:cNvSpPr/>
          <p:nvPr/>
        </p:nvSpPr>
        <p:spPr>
          <a:xfrm>
            <a:off x="6858595" y="6083300"/>
            <a:ext cx="2057888" cy="1549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Estructura de element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Estructura de elementos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¿Dudas?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-510" sz="17000"/>
            </a:lvl1pPr>
          </a:lstStyle>
          <a:p>
            <a:pPr/>
            <a:r>
              <a:t>¿Dudas?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Documentació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Documentación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Documentació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Documentación</a:t>
            </a:r>
          </a:p>
        </p:txBody>
      </p:sp>
      <p:sp>
        <p:nvSpPr>
          <p:cNvPr id="257" name="https://developer.mozilla.org/es/docs/Web/CSS…"/>
          <p:cNvSpPr txBox="1"/>
          <p:nvPr>
            <p:ph type="body" sz="half" idx="1"/>
          </p:nvPr>
        </p:nvSpPr>
        <p:spPr>
          <a:xfrm>
            <a:off x="1270000" y="3670300"/>
            <a:ext cx="10431364" cy="8432800"/>
          </a:xfrm>
          <a:prstGeom prst="rect">
            <a:avLst/>
          </a:prstGeom>
        </p:spPr>
        <p:txBody>
          <a:bodyPr/>
          <a:lstStyle/>
          <a:p>
            <a:pPr/>
            <a:r>
              <a:t>https://developer.mozilla.org/es/docs/Web/CSS</a:t>
            </a:r>
          </a:p>
          <a:p>
            <a:pPr/>
            <a:r>
              <a:t>https://www.w3schools.com/css/default.asp</a:t>
            </a:r>
          </a:p>
          <a:p>
            <a:pPr/>
            <a:r>
              <a:t>https://oregoom.com/css/</a:t>
            </a:r>
          </a:p>
        </p:txBody>
      </p:sp>
      <p:pic>
        <p:nvPicPr>
          <p:cNvPr id="258" name="Imagen" descr="Imagen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58758" y="4264470"/>
            <a:ext cx="9737176" cy="72444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24432" y="4022374"/>
            <a:ext cx="12735136" cy="7486196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Estructura de elementos"/>
          <p:cNvSpPr txBox="1"/>
          <p:nvPr>
            <p:ph type="title"/>
          </p:nvPr>
        </p:nvSpPr>
        <p:spPr>
          <a:xfrm>
            <a:off x="926618" y="821134"/>
            <a:ext cx="12735137" cy="1549401"/>
          </a:xfrm>
          <a:prstGeom prst="rect">
            <a:avLst/>
          </a:prstGeom>
        </p:spPr>
        <p:txBody>
          <a:bodyPr/>
          <a:lstStyle/>
          <a:p>
            <a:pPr/>
            <a:r>
              <a:t>Estructura de elementos</a:t>
            </a:r>
          </a:p>
        </p:txBody>
      </p:sp>
      <p:sp>
        <p:nvSpPr>
          <p:cNvPr id="179" name="Un elemento está formado de la siguiente manera:"/>
          <p:cNvSpPr txBox="1"/>
          <p:nvPr>
            <p:ph type="body" idx="21"/>
          </p:nvPr>
        </p:nvSpPr>
        <p:spPr>
          <a:xfrm>
            <a:off x="1403183" y="2184400"/>
            <a:ext cx="15662749" cy="9958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775969">
              <a:defRPr sz="5076"/>
            </a:lvl1pPr>
          </a:lstStyle>
          <a:p>
            <a:pPr/>
            <a:r>
              <a:t>Un elemento está formado de la siguiente manera: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ropiedad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Propiedades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ropiedades"/>
          <p:cNvSpPr txBox="1"/>
          <p:nvPr>
            <p:ph type="title"/>
          </p:nvPr>
        </p:nvSpPr>
        <p:spPr>
          <a:xfrm>
            <a:off x="-412473" y="821134"/>
            <a:ext cx="9652001" cy="1549401"/>
          </a:xfrm>
          <a:prstGeom prst="rect">
            <a:avLst/>
          </a:prstGeom>
        </p:spPr>
        <p:txBody>
          <a:bodyPr/>
          <a:lstStyle/>
          <a:p>
            <a:pPr/>
            <a:r>
              <a:t>Propiedades</a:t>
            </a:r>
          </a:p>
        </p:txBody>
      </p:sp>
      <p:sp>
        <p:nvSpPr>
          <p:cNvPr id="184" name="Puede ser alguno de estos elementos:…"/>
          <p:cNvSpPr txBox="1"/>
          <p:nvPr>
            <p:ph type="body" sz="half" idx="1"/>
          </p:nvPr>
        </p:nvSpPr>
        <p:spPr>
          <a:xfrm>
            <a:off x="1353077" y="4264470"/>
            <a:ext cx="11730578" cy="8432801"/>
          </a:xfrm>
          <a:prstGeom prst="rect">
            <a:avLst/>
          </a:prstGeom>
        </p:spPr>
        <p:txBody>
          <a:bodyPr/>
          <a:lstStyle/>
          <a:p>
            <a:pPr/>
            <a:r>
              <a:t>Puede ser alguno de estos elementos:</a:t>
            </a:r>
          </a:p>
          <a:p>
            <a:pPr lvl="1"/>
            <a:r>
              <a:t>&lt;hn°&gt;</a:t>
            </a:r>
          </a:p>
          <a:p>
            <a:pPr lvl="1"/>
            <a:r>
              <a:t>&lt;p&gt;</a:t>
            </a:r>
          </a:p>
          <a:p>
            <a:pPr lvl="1"/>
            <a:r>
              <a:t>&lt;a&gt;</a:t>
            </a:r>
          </a:p>
          <a:p>
            <a:pPr lvl="1"/>
            <a:r>
              <a:t>&lt;img&gt;</a:t>
            </a:r>
          </a:p>
          <a:p>
            <a:pPr lvl="1"/>
            <a:r>
              <a:t>&lt;div&gt;</a:t>
            </a:r>
          </a:p>
          <a:p>
            <a:pPr lvl="1"/>
            <a:r>
              <a:t>Etc.</a:t>
            </a:r>
          </a:p>
        </p:txBody>
      </p:sp>
      <p:sp>
        <p:nvSpPr>
          <p:cNvPr id="185" name="Contenido"/>
          <p:cNvSpPr txBox="1"/>
          <p:nvPr>
            <p:ph type="body" idx="21"/>
          </p:nvPr>
        </p:nvSpPr>
        <p:spPr>
          <a:xfrm>
            <a:off x="-1810584" y="2123519"/>
            <a:ext cx="9652001" cy="1016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Contenido</a:t>
            </a:r>
          </a:p>
        </p:txBody>
      </p:sp>
      <p:pic>
        <p:nvPicPr>
          <p:cNvPr id="186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26845" y="6108690"/>
            <a:ext cx="7629569" cy="34290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638760" y="6767137"/>
            <a:ext cx="6710109" cy="2319544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Propiedades"/>
          <p:cNvSpPr txBox="1"/>
          <p:nvPr>
            <p:ph type="title"/>
          </p:nvPr>
        </p:nvSpPr>
        <p:spPr>
          <a:xfrm>
            <a:off x="-412473" y="821134"/>
            <a:ext cx="9652001" cy="1549401"/>
          </a:xfrm>
          <a:prstGeom prst="rect">
            <a:avLst/>
          </a:prstGeom>
        </p:spPr>
        <p:txBody>
          <a:bodyPr/>
          <a:lstStyle/>
          <a:p>
            <a:pPr/>
            <a:r>
              <a:t>Propiedades</a:t>
            </a:r>
          </a:p>
        </p:txBody>
      </p:sp>
      <p:sp>
        <p:nvSpPr>
          <p:cNvPr id="190" name="Es el borde que tiene el elemento identificado como contenido.…"/>
          <p:cNvSpPr txBox="1"/>
          <p:nvPr>
            <p:ph type="body" idx="1"/>
          </p:nvPr>
        </p:nvSpPr>
        <p:spPr>
          <a:xfrm>
            <a:off x="1353077" y="4264470"/>
            <a:ext cx="18982278" cy="8432801"/>
          </a:xfrm>
          <a:prstGeom prst="rect">
            <a:avLst/>
          </a:prstGeom>
        </p:spPr>
        <p:txBody>
          <a:bodyPr/>
          <a:lstStyle/>
          <a:p>
            <a:pPr/>
            <a:r>
              <a:t>Es el borde que tiene el elemento identificado como contenido.</a:t>
            </a:r>
          </a:p>
          <a:p>
            <a:pPr/>
            <a:r>
              <a:t>border: tamaño (px) estilo (solid) color (var())</a:t>
            </a:r>
          </a:p>
          <a:p>
            <a:pPr/>
            <a:r>
              <a:t>border-radius</a:t>
            </a:r>
          </a:p>
          <a:p>
            <a:pPr/>
            <a:r>
              <a:t>border-collapse</a:t>
            </a:r>
          </a:p>
        </p:txBody>
      </p:sp>
      <p:sp>
        <p:nvSpPr>
          <p:cNvPr id="191" name="Border"/>
          <p:cNvSpPr txBox="1"/>
          <p:nvPr>
            <p:ph type="body" idx="21"/>
          </p:nvPr>
        </p:nvSpPr>
        <p:spPr>
          <a:xfrm>
            <a:off x="-2394784" y="2123519"/>
            <a:ext cx="9652001" cy="1016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Border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ropiedades"/>
          <p:cNvSpPr txBox="1"/>
          <p:nvPr>
            <p:ph type="title"/>
          </p:nvPr>
        </p:nvSpPr>
        <p:spPr>
          <a:xfrm>
            <a:off x="-412473" y="821134"/>
            <a:ext cx="9652001" cy="1549401"/>
          </a:xfrm>
          <a:prstGeom prst="rect">
            <a:avLst/>
          </a:prstGeom>
        </p:spPr>
        <p:txBody>
          <a:bodyPr/>
          <a:lstStyle/>
          <a:p>
            <a:pPr/>
            <a:r>
              <a:t>Propiedades</a:t>
            </a:r>
          </a:p>
        </p:txBody>
      </p:sp>
      <p:sp>
        <p:nvSpPr>
          <p:cNvPr id="194" name="Estilos:…"/>
          <p:cNvSpPr txBox="1"/>
          <p:nvPr>
            <p:ph type="body" sz="half" idx="1"/>
          </p:nvPr>
        </p:nvSpPr>
        <p:spPr>
          <a:xfrm>
            <a:off x="1353077" y="4264470"/>
            <a:ext cx="14114110" cy="8432801"/>
          </a:xfrm>
          <a:prstGeom prst="rect">
            <a:avLst/>
          </a:prstGeom>
        </p:spPr>
        <p:txBody>
          <a:bodyPr/>
          <a:lstStyle/>
          <a:p>
            <a:pPr marL="542036" indent="-542036" defTabSz="2365248">
              <a:spcBef>
                <a:spcPts val="2300"/>
              </a:spcBef>
              <a:defRPr sz="4656"/>
            </a:pPr>
            <a:r>
              <a:t>Estilos:</a:t>
            </a:r>
          </a:p>
          <a:p>
            <a:pPr lvl="1" marL="1084072" indent="-542036" defTabSz="2365248">
              <a:spcBef>
                <a:spcPts val="2300"/>
              </a:spcBef>
              <a:defRPr sz="4656"/>
            </a:pPr>
            <a:r>
              <a:t>dotted</a:t>
            </a:r>
          </a:p>
          <a:p>
            <a:pPr lvl="1" marL="1084072" indent="-542036" defTabSz="2365248">
              <a:spcBef>
                <a:spcPts val="2300"/>
              </a:spcBef>
              <a:defRPr sz="4656"/>
            </a:pPr>
            <a:r>
              <a:t>dashed</a:t>
            </a:r>
          </a:p>
          <a:p>
            <a:pPr lvl="1" marL="1084072" indent="-542036" defTabSz="2365248">
              <a:spcBef>
                <a:spcPts val="2300"/>
              </a:spcBef>
              <a:defRPr sz="4656"/>
            </a:pPr>
            <a:r>
              <a:t>solid</a:t>
            </a:r>
          </a:p>
          <a:p>
            <a:pPr lvl="1" marL="1084072" indent="-542036" defTabSz="2365248">
              <a:spcBef>
                <a:spcPts val="2300"/>
              </a:spcBef>
              <a:defRPr sz="4656"/>
            </a:pPr>
            <a:r>
              <a:t>double</a:t>
            </a:r>
          </a:p>
          <a:p>
            <a:pPr lvl="1" marL="1084072" indent="-542036" defTabSz="2365248">
              <a:spcBef>
                <a:spcPts val="2300"/>
              </a:spcBef>
              <a:defRPr sz="4656"/>
            </a:pPr>
            <a:r>
              <a:t>none</a:t>
            </a:r>
          </a:p>
          <a:p>
            <a:pPr lvl="1" marL="1084072" indent="-542036" defTabSz="2365248">
              <a:spcBef>
                <a:spcPts val="2300"/>
              </a:spcBef>
              <a:defRPr sz="4656"/>
            </a:pPr>
            <a:r>
              <a:t>hidden</a:t>
            </a:r>
          </a:p>
          <a:p>
            <a:pPr lvl="1" marL="1084072" indent="-542036" defTabSz="2365248">
              <a:spcBef>
                <a:spcPts val="2300"/>
              </a:spcBef>
              <a:defRPr sz="4656"/>
            </a:pPr>
            <a:r>
              <a:t>Etc.</a:t>
            </a:r>
          </a:p>
        </p:txBody>
      </p:sp>
      <p:sp>
        <p:nvSpPr>
          <p:cNvPr id="195" name="Border"/>
          <p:cNvSpPr txBox="1"/>
          <p:nvPr>
            <p:ph type="body" idx="21"/>
          </p:nvPr>
        </p:nvSpPr>
        <p:spPr>
          <a:xfrm>
            <a:off x="-2394784" y="2123519"/>
            <a:ext cx="9652001" cy="1016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Border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ropiedades"/>
          <p:cNvSpPr txBox="1"/>
          <p:nvPr>
            <p:ph type="title"/>
          </p:nvPr>
        </p:nvSpPr>
        <p:spPr>
          <a:xfrm>
            <a:off x="-412473" y="821134"/>
            <a:ext cx="9652001" cy="1549401"/>
          </a:xfrm>
          <a:prstGeom prst="rect">
            <a:avLst/>
          </a:prstGeom>
        </p:spPr>
        <p:txBody>
          <a:bodyPr/>
          <a:lstStyle/>
          <a:p>
            <a:pPr/>
            <a:r>
              <a:t>Propiedades</a:t>
            </a:r>
          </a:p>
        </p:txBody>
      </p:sp>
      <p:sp>
        <p:nvSpPr>
          <p:cNvPr id="198" name="Estilos:…"/>
          <p:cNvSpPr txBox="1"/>
          <p:nvPr>
            <p:ph type="body" sz="half" idx="1"/>
          </p:nvPr>
        </p:nvSpPr>
        <p:spPr>
          <a:xfrm>
            <a:off x="1353077" y="4264470"/>
            <a:ext cx="14114110" cy="8432801"/>
          </a:xfrm>
          <a:prstGeom prst="rect">
            <a:avLst/>
          </a:prstGeom>
        </p:spPr>
        <p:txBody>
          <a:bodyPr/>
          <a:lstStyle/>
          <a:p>
            <a:pPr marL="542036" indent="-542036" defTabSz="2365248">
              <a:spcBef>
                <a:spcPts val="2300"/>
              </a:spcBef>
              <a:defRPr sz="4656"/>
            </a:pPr>
            <a:r>
              <a:t>Estilos:</a:t>
            </a:r>
          </a:p>
          <a:p>
            <a:pPr lvl="1" marL="1084072" indent="-542036" defTabSz="2365248">
              <a:spcBef>
                <a:spcPts val="2300"/>
              </a:spcBef>
              <a:defRPr sz="4656"/>
            </a:pPr>
            <a:r>
              <a:t>dotted</a:t>
            </a:r>
          </a:p>
          <a:p>
            <a:pPr lvl="1" marL="1084072" indent="-542036" defTabSz="2365248">
              <a:spcBef>
                <a:spcPts val="2300"/>
              </a:spcBef>
              <a:defRPr sz="4656"/>
            </a:pPr>
            <a:r>
              <a:t>dashed</a:t>
            </a:r>
          </a:p>
          <a:p>
            <a:pPr lvl="1" marL="1084072" indent="-542036" defTabSz="2365248">
              <a:spcBef>
                <a:spcPts val="2300"/>
              </a:spcBef>
              <a:defRPr sz="4656"/>
            </a:pPr>
            <a:r>
              <a:t>solid</a:t>
            </a:r>
          </a:p>
          <a:p>
            <a:pPr lvl="1" marL="1084072" indent="-542036" defTabSz="2365248">
              <a:spcBef>
                <a:spcPts val="2300"/>
              </a:spcBef>
              <a:defRPr sz="4656"/>
            </a:pPr>
            <a:r>
              <a:t>double</a:t>
            </a:r>
          </a:p>
          <a:p>
            <a:pPr lvl="1" marL="1084072" indent="-542036" defTabSz="2365248">
              <a:spcBef>
                <a:spcPts val="2300"/>
              </a:spcBef>
              <a:defRPr sz="4656"/>
            </a:pPr>
            <a:r>
              <a:t>none</a:t>
            </a:r>
          </a:p>
          <a:p>
            <a:pPr lvl="1" marL="1084072" indent="-542036" defTabSz="2365248">
              <a:spcBef>
                <a:spcPts val="2300"/>
              </a:spcBef>
              <a:defRPr sz="4656"/>
            </a:pPr>
            <a:r>
              <a:t>hidden</a:t>
            </a:r>
          </a:p>
          <a:p>
            <a:pPr lvl="1" marL="1084072" indent="-542036" defTabSz="2365248">
              <a:spcBef>
                <a:spcPts val="2300"/>
              </a:spcBef>
              <a:defRPr sz="4656"/>
            </a:pPr>
            <a:r>
              <a:t>Etc.</a:t>
            </a:r>
          </a:p>
        </p:txBody>
      </p:sp>
      <p:sp>
        <p:nvSpPr>
          <p:cNvPr id="199" name="Border"/>
          <p:cNvSpPr txBox="1"/>
          <p:nvPr>
            <p:ph type="body" idx="21"/>
          </p:nvPr>
        </p:nvSpPr>
        <p:spPr>
          <a:xfrm>
            <a:off x="-2394784" y="2123519"/>
            <a:ext cx="9652001" cy="1016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Border</a:t>
            </a:r>
          </a:p>
        </p:txBody>
      </p:sp>
      <p:sp>
        <p:nvSpPr>
          <p:cNvPr id="200" name="Rectángulo"/>
          <p:cNvSpPr/>
          <p:nvPr/>
        </p:nvSpPr>
        <p:spPr>
          <a:xfrm>
            <a:off x="1796216" y="7505700"/>
            <a:ext cx="2411116" cy="952500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543141" y="6389678"/>
            <a:ext cx="7629570" cy="3171844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Propiedades"/>
          <p:cNvSpPr txBox="1"/>
          <p:nvPr>
            <p:ph type="title"/>
          </p:nvPr>
        </p:nvSpPr>
        <p:spPr>
          <a:xfrm>
            <a:off x="-412473" y="821134"/>
            <a:ext cx="9652001" cy="1549401"/>
          </a:xfrm>
          <a:prstGeom prst="rect">
            <a:avLst/>
          </a:prstGeom>
        </p:spPr>
        <p:txBody>
          <a:bodyPr/>
          <a:lstStyle/>
          <a:p>
            <a:pPr/>
            <a:r>
              <a:t>Propiedades</a:t>
            </a:r>
          </a:p>
        </p:txBody>
      </p:sp>
      <p:sp>
        <p:nvSpPr>
          <p:cNvPr id="204" name="Es la distancia que tiene el contenido con respecto a su borde.…"/>
          <p:cNvSpPr txBox="1"/>
          <p:nvPr>
            <p:ph type="body" idx="1"/>
          </p:nvPr>
        </p:nvSpPr>
        <p:spPr>
          <a:xfrm>
            <a:off x="1353077" y="4264470"/>
            <a:ext cx="19423504" cy="8432801"/>
          </a:xfrm>
          <a:prstGeom prst="rect">
            <a:avLst/>
          </a:prstGeom>
        </p:spPr>
        <p:txBody>
          <a:bodyPr/>
          <a:lstStyle/>
          <a:p>
            <a:pPr/>
            <a:r>
              <a:t>Es la distancia que tiene el contenido con respecto a su borde.</a:t>
            </a:r>
          </a:p>
          <a:p>
            <a:pPr/>
            <a:r>
              <a:t>padding:</a:t>
            </a:r>
          </a:p>
          <a:p>
            <a:pPr lvl="1"/>
            <a:r>
              <a:t>padding-top</a:t>
            </a:r>
          </a:p>
          <a:p>
            <a:pPr lvl="1"/>
            <a:r>
              <a:t>padding-right</a:t>
            </a:r>
          </a:p>
          <a:p>
            <a:pPr lvl="1"/>
            <a:r>
              <a:t>padding-bottom</a:t>
            </a:r>
          </a:p>
          <a:p>
            <a:pPr lvl="1"/>
            <a:r>
              <a:t>padding-left</a:t>
            </a:r>
          </a:p>
        </p:txBody>
      </p:sp>
      <p:sp>
        <p:nvSpPr>
          <p:cNvPr id="205" name="Padding"/>
          <p:cNvSpPr txBox="1"/>
          <p:nvPr>
            <p:ph type="body" idx="21"/>
          </p:nvPr>
        </p:nvSpPr>
        <p:spPr>
          <a:xfrm>
            <a:off x="-2115384" y="2123519"/>
            <a:ext cx="9652001" cy="1016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Padding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E798D1B4CD917488CADE29FEA7B6AC5" ma:contentTypeVersion="4" ma:contentTypeDescription="Crear nuevo documento." ma:contentTypeScope="" ma:versionID="b7b001997506b4e8c0fdffa8ce7f9609">
  <xsd:schema xmlns:xsd="http://www.w3.org/2001/XMLSchema" xmlns:xs="http://www.w3.org/2001/XMLSchema" xmlns:p="http://schemas.microsoft.com/office/2006/metadata/properties" xmlns:ns2="5697c39a-a467-41d7-9847-d4989b5af079" targetNamespace="http://schemas.microsoft.com/office/2006/metadata/properties" ma:root="true" ma:fieldsID="a1e56a135f68dbdbf818f52fadd0c395" ns2:_="">
    <xsd:import namespace="5697c39a-a467-41d7-9847-d4989b5af07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7c39a-a467-41d7-9847-d4989b5af0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3F7770C-4E6E-4342-B8AE-2A37D2316AAA}"/>
</file>

<file path=customXml/itemProps2.xml><?xml version="1.0" encoding="utf-8"?>
<ds:datastoreItem xmlns:ds="http://schemas.openxmlformats.org/officeDocument/2006/customXml" ds:itemID="{1341802B-D9A0-4886-BD15-5232DCAE32FA}"/>
</file>

<file path=customXml/itemProps3.xml><?xml version="1.0" encoding="utf-8"?>
<ds:datastoreItem xmlns:ds="http://schemas.openxmlformats.org/officeDocument/2006/customXml" ds:itemID="{CB19D7EC-7FC5-406E-B5F5-E6D2FA187A97}"/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0x0101009E798D1B4CD917488CADE29FEA7B6AC5</vt:lpwstr>
  </property>
</Properties>
</file>