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ustomXml" Target="../customXml/item3.xml"/><Relationship Id="rId8" Type="http://schemas.openxmlformats.org/officeDocument/2006/relationships/slide" Target="slides/slid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Ejemplo de mudanza"/>
          <p:cNvSpPr txBox="1"/>
          <p:nvPr>
            <p:ph type="title" idx="4294967295"/>
          </p:nvPr>
        </p:nvSpPr>
        <p:spPr>
          <a:xfrm>
            <a:off x="-5599097" y="7449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 de mudanza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Ejemplo de mudanza"/>
          <p:cNvSpPr txBox="1"/>
          <p:nvPr>
            <p:ph type="title" idx="4294967295"/>
          </p:nvPr>
        </p:nvSpPr>
        <p:spPr>
          <a:xfrm>
            <a:off x="-5599097" y="7449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 de mudanza</a:t>
            </a:r>
          </a:p>
        </p:txBody>
      </p:sp>
      <p:sp>
        <p:nvSpPr>
          <p:cNvPr id="220" name="Ropa"/>
          <p:cNvSpPr txBox="1"/>
          <p:nvPr/>
        </p:nvSpPr>
        <p:spPr>
          <a:xfrm>
            <a:off x="3055377" y="10061170"/>
            <a:ext cx="3084046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Ropa</a:t>
            </a:r>
          </a:p>
        </p:txBody>
      </p:sp>
      <p:sp>
        <p:nvSpPr>
          <p:cNvPr id="221" name="Libros"/>
          <p:cNvSpPr txBox="1"/>
          <p:nvPr/>
        </p:nvSpPr>
        <p:spPr>
          <a:xfrm>
            <a:off x="10268977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Libros</a:t>
            </a:r>
          </a:p>
        </p:txBody>
      </p:sp>
      <p:sp>
        <p:nvSpPr>
          <p:cNvPr id="222" name="Platos"/>
          <p:cNvSpPr txBox="1"/>
          <p:nvPr/>
        </p:nvSpPr>
        <p:spPr>
          <a:xfrm>
            <a:off x="17939776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Platos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0" y="5981700"/>
            <a:ext cx="79502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jemplo de mudanza"/>
          <p:cNvSpPr txBox="1"/>
          <p:nvPr>
            <p:ph type="title" idx="4294967295"/>
          </p:nvPr>
        </p:nvSpPr>
        <p:spPr>
          <a:xfrm>
            <a:off x="-5599097" y="7449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 de mudanza</a:t>
            </a:r>
          </a:p>
        </p:txBody>
      </p:sp>
      <p:sp>
        <p:nvSpPr>
          <p:cNvPr id="228" name="Ropa"/>
          <p:cNvSpPr txBox="1"/>
          <p:nvPr/>
        </p:nvSpPr>
        <p:spPr>
          <a:xfrm>
            <a:off x="3055377" y="10061170"/>
            <a:ext cx="3084046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Ropa</a:t>
            </a:r>
          </a:p>
        </p:txBody>
      </p:sp>
      <p:sp>
        <p:nvSpPr>
          <p:cNvPr id="229" name="Libros"/>
          <p:cNvSpPr txBox="1"/>
          <p:nvPr/>
        </p:nvSpPr>
        <p:spPr>
          <a:xfrm>
            <a:off x="10268977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Libros</a:t>
            </a:r>
          </a:p>
        </p:txBody>
      </p:sp>
      <p:sp>
        <p:nvSpPr>
          <p:cNvPr id="230" name="Platos"/>
          <p:cNvSpPr txBox="1"/>
          <p:nvPr/>
        </p:nvSpPr>
        <p:spPr>
          <a:xfrm>
            <a:off x="17939776" y="10061170"/>
            <a:ext cx="3243590" cy="141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Platos</a:t>
            </a:r>
          </a:p>
        </p:txBody>
      </p:sp>
      <p:pic>
        <p:nvPicPr>
          <p:cNvPr id="231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685" y="2585392"/>
            <a:ext cx="5508436" cy="3669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14192" y="2585392"/>
            <a:ext cx="5476653" cy="3669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26215" y="3004268"/>
            <a:ext cx="4699405" cy="322508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Flecha 7"/>
          <p:cNvSpPr/>
          <p:nvPr/>
        </p:nvSpPr>
        <p:spPr>
          <a:xfrm flipH="1" rot="9272715">
            <a:off x="10105660" y="4668148"/>
            <a:ext cx="2319614" cy="2968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5" name="Flecha 7"/>
          <p:cNvSpPr/>
          <p:nvPr/>
        </p:nvSpPr>
        <p:spPr>
          <a:xfrm flipH="1" rot="9527625">
            <a:off x="2472394" y="4836631"/>
            <a:ext cx="2319613" cy="2968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6" name="Flecha 7"/>
          <p:cNvSpPr/>
          <p:nvPr/>
        </p:nvSpPr>
        <p:spPr>
          <a:xfrm flipH="1" rot="9527625">
            <a:off x="17712983" y="4836631"/>
            <a:ext cx="2319614" cy="2968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39" name="¿Cómo declaramos una variable en C++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declaramos una variable en C++?</a:t>
            </a:r>
          </a:p>
          <a:p>
            <a:pPr lvl="1"/>
            <a:r>
              <a:rPr>
                <a:solidFill>
                  <a:schemeClr val="accent6"/>
                </a:solidFill>
              </a:rPr>
              <a:t>tipo_de_dato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nombre_de_variable</a:t>
            </a:r>
            <a:r>
              <a:t>;</a:t>
            </a:r>
          </a:p>
          <a:p>
            <a:pPr lvl="1"/>
          </a:p>
          <a:p>
            <a:pPr lvl="1"/>
            <a:r>
              <a:t>Ejemplo:</a:t>
            </a:r>
          </a:p>
          <a:p>
            <a:pPr lvl="2"/>
            <a:r>
              <a:rPr>
                <a:solidFill>
                  <a:schemeClr val="accent6"/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numero_entero</a:t>
            </a:r>
            <a:r>
              <a:t>;</a:t>
            </a:r>
            <a:endParaRPr>
              <a:solidFill>
                <a:srgbClr val="6AA84F"/>
              </a:solidFill>
            </a:endParaRPr>
          </a:p>
          <a:p>
            <a:pPr lvl="2"/>
            <a:r>
              <a:rPr>
                <a:solidFill>
                  <a:schemeClr val="accent6"/>
                </a:solidFill>
              </a:rPr>
              <a:t>float</a:t>
            </a:r>
            <a:r>
              <a:t>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numero_real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42" name="int: Números enteros -&gt; -3, -2, -1, 0, 1, 2, 3, 4, 5, etc.…"/>
          <p:cNvSpPr txBox="1"/>
          <p:nvPr>
            <p:ph type="body" idx="1"/>
          </p:nvPr>
        </p:nvSpPr>
        <p:spPr>
          <a:xfrm>
            <a:off x="1152093" y="4264470"/>
            <a:ext cx="22079814" cy="8432801"/>
          </a:xfrm>
          <a:prstGeom prst="rect">
            <a:avLst/>
          </a:prstGeom>
        </p:spPr>
        <p:txBody>
          <a:bodyPr/>
          <a:lstStyle/>
          <a:p>
            <a:pPr lvl="1"/>
            <a:r>
              <a:rPr>
                <a:solidFill>
                  <a:schemeClr val="accent6"/>
                </a:solidFill>
              </a:rPr>
              <a:t>int</a:t>
            </a:r>
            <a:r>
              <a:t>: </a:t>
            </a:r>
            <a:r>
              <a:rPr b="1"/>
              <a:t>Números enteros -&gt; </a:t>
            </a:r>
            <a:r>
              <a:t>-3, -2, -1, 0, 1, 2, 3, 4, 5, etc.</a:t>
            </a:r>
          </a:p>
          <a:p>
            <a:pPr lvl="1"/>
            <a:r>
              <a:rPr>
                <a:solidFill>
                  <a:schemeClr val="accent6"/>
                </a:solidFill>
              </a:rPr>
              <a:t>float</a:t>
            </a:r>
            <a:r>
              <a:t>: </a:t>
            </a:r>
            <a:r>
              <a:rPr b="1"/>
              <a:t>Números reales / flotantes -&gt; </a:t>
            </a:r>
            <a:r>
              <a:t>1.1, 2.5, 3.7, 4.4, 5.9, etc.</a:t>
            </a:r>
          </a:p>
          <a:p>
            <a:pPr lvl="1"/>
            <a:r>
              <a:rPr>
                <a:solidFill>
                  <a:schemeClr val="accent6"/>
                </a:solidFill>
              </a:rPr>
              <a:t>char</a:t>
            </a:r>
            <a:r>
              <a:t>: </a:t>
            </a:r>
            <a:r>
              <a:rPr b="1"/>
              <a:t>Letras -&gt; </a:t>
            </a:r>
            <a:r>
              <a:t>´a´, ´b´, ´c´, ´d´, etc.</a:t>
            </a:r>
          </a:p>
          <a:p>
            <a:pPr lvl="1"/>
            <a:r>
              <a:rPr>
                <a:solidFill>
                  <a:schemeClr val="accent6"/>
                </a:solidFill>
              </a:rPr>
              <a:t>bool</a:t>
            </a:r>
            <a:r>
              <a:t>: </a:t>
            </a:r>
            <a:r>
              <a:rPr b="1"/>
              <a:t>Binario -&gt; </a:t>
            </a:r>
            <a:r>
              <a:t>true (1), false (0)</a:t>
            </a:r>
          </a:p>
        </p:txBody>
      </p:sp>
      <p:sp>
        <p:nvSpPr>
          <p:cNvPr id="243" name="Tipos de datos"/>
          <p:cNvSpPr txBox="1"/>
          <p:nvPr/>
        </p:nvSpPr>
        <p:spPr>
          <a:xfrm>
            <a:off x="-1346200" y="2123519"/>
            <a:ext cx="96520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Tipos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46" name="Solo puede tener letras o números.…"/>
          <p:cNvSpPr txBox="1"/>
          <p:nvPr>
            <p:ph type="body" idx="1"/>
          </p:nvPr>
        </p:nvSpPr>
        <p:spPr>
          <a:xfrm>
            <a:off x="1152093" y="4264470"/>
            <a:ext cx="22079814" cy="8432801"/>
          </a:xfrm>
          <a:prstGeom prst="rect">
            <a:avLst/>
          </a:prstGeom>
        </p:spPr>
        <p:txBody>
          <a:bodyPr/>
          <a:lstStyle/>
          <a:p>
            <a:pPr lvl="1"/>
            <a:r>
              <a:t>Solo puede tener letras o números.</a:t>
            </a:r>
          </a:p>
          <a:p>
            <a:pPr lvl="1"/>
            <a:r>
              <a:t>No puede comenzar con número.</a:t>
            </a:r>
          </a:p>
          <a:p>
            <a:pPr lvl="1"/>
            <a:r>
              <a:t>No pueden comenzar con letra Mayúscula.</a:t>
            </a:r>
          </a:p>
          <a:p>
            <a:pPr lvl="1"/>
            <a:r>
              <a:t>No se puede utilizar la letra ´ñ´.</a:t>
            </a:r>
          </a:p>
          <a:p>
            <a:pPr lvl="1"/>
            <a:r>
              <a:t>No puede llevar tildes.</a:t>
            </a:r>
          </a:p>
          <a:p>
            <a:pPr lvl="1"/>
            <a:r>
              <a:t>Utilizamos snake_case.</a:t>
            </a:r>
          </a:p>
        </p:txBody>
      </p:sp>
      <p:sp>
        <p:nvSpPr>
          <p:cNvPr id="247" name="Reglas con los nombres"/>
          <p:cNvSpPr txBox="1"/>
          <p:nvPr/>
        </p:nvSpPr>
        <p:spPr>
          <a:xfrm>
            <a:off x="203200" y="2123519"/>
            <a:ext cx="96520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Reglas con los nombres</a:t>
            </a:r>
          </a:p>
        </p:txBody>
      </p:sp>
      <p:pic>
        <p:nvPicPr>
          <p:cNvPr id="24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4169" y="8479206"/>
            <a:ext cx="7620001" cy="438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jemplo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51" name="Si nosotros tenemos el número pi, el cual es: 3.14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Si nosotros tenemos el número pi, el cual es: 3.14</a:t>
            </a:r>
          </a:p>
          <a:p>
            <a:pPr/>
            <a:r>
              <a:t>¿A que tipo de variable se lo debemos asignar?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i nosotros tenemos el número pi, el cual es: 3.14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Si nosotros tenemos el número pi, el cual es: 3.14</a:t>
            </a:r>
          </a:p>
          <a:p>
            <a:pPr/>
            <a:r>
              <a:t>¿A que tipo de variable se lo debemos asignar?</a:t>
            </a:r>
          </a:p>
        </p:txBody>
      </p:sp>
      <p:sp>
        <p:nvSpPr>
          <p:cNvPr id="254" name="FLOAT"/>
          <p:cNvSpPr txBox="1"/>
          <p:nvPr/>
        </p:nvSpPr>
        <p:spPr>
          <a:xfrm>
            <a:off x="10238105" y="6623974"/>
            <a:ext cx="390779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chemeClr val="accent6"/>
                </a:solidFill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255" name="Ejemplo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58" name="¿Cómo le asignamos un valor a una variable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le asignamos un valor a una variable?</a:t>
            </a:r>
          </a:p>
          <a:p>
            <a:pPr lvl="1"/>
            <a:r>
              <a:t>Podemos darle el valor nosotros desde el código de la siguiente forma:</a:t>
            </a:r>
          </a:p>
        </p:txBody>
      </p:sp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3953" y="6505736"/>
            <a:ext cx="6956095" cy="5522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.png" descr="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9874" y="859309"/>
            <a:ext cx="3658953" cy="1199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pic>
        <p:nvPicPr>
          <p:cNvPr id="26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487" y="3399703"/>
            <a:ext cx="13238377" cy="5522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9487" y="10093845"/>
            <a:ext cx="13238377" cy="135975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Flecha 11"/>
          <p:cNvSpPr/>
          <p:nvPr/>
        </p:nvSpPr>
        <p:spPr>
          <a:xfrm rot="10800000">
            <a:off x="15636202" y="632313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pa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Repaso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7922" y="6893691"/>
            <a:ext cx="13188156" cy="543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69" name="¿Cómo le asignamos un valor a una variable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le asignamos un valor a una variable?</a:t>
            </a:r>
          </a:p>
          <a:p>
            <a:pPr lvl="1"/>
            <a:r>
              <a:t>O bien podemos hacer que el usuario ingrese el valor que desee por terminal utilizando el comando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cin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temp.png" descr="te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7110" y="1333062"/>
            <a:ext cx="3599235" cy="11049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522" y="4141185"/>
            <a:ext cx="13188156" cy="543363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74" name="Flecha 11"/>
          <p:cNvSpPr/>
          <p:nvPr/>
        </p:nvSpPr>
        <p:spPr>
          <a:xfrm flipH="1">
            <a:off x="15661602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080" y="6965512"/>
            <a:ext cx="9943840" cy="5289989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78" name="¿Cómo le asignamos un valor a una variable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le asignamos un valor a una variable?</a:t>
            </a:r>
          </a:p>
          <a:p>
            <a:pPr lvl="1"/>
            <a:r>
              <a:t>También podemos pasar el valor de una variable a otra: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variables.png" descr="variabl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3622" y="375016"/>
            <a:ext cx="3391456" cy="12965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20" y="3327919"/>
            <a:ext cx="13271315" cy="706016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83" name="Flecha 11"/>
          <p:cNvSpPr/>
          <p:nvPr/>
        </p:nvSpPr>
        <p:spPr>
          <a:xfrm flipH="1">
            <a:off x="15661602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peradores: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Operadores:</a:t>
            </a:r>
          </a:p>
          <a:p>
            <a:pPr lvl="1"/>
            <a:r>
              <a:t>Suma: </a:t>
            </a:r>
            <a:r>
              <a:rPr>
                <a:solidFill>
                  <a:schemeClr val="accent6"/>
                </a:solidFill>
              </a:rPr>
              <a:t>+</a:t>
            </a:r>
          </a:p>
          <a:p>
            <a:pPr lvl="1"/>
            <a:r>
              <a:t>Resta: </a:t>
            </a:r>
            <a:r>
              <a:rPr>
                <a:solidFill>
                  <a:schemeClr val="accent6"/>
                </a:solidFill>
              </a:rPr>
              <a:t>-</a:t>
            </a:r>
            <a:endParaRPr>
              <a:solidFill>
                <a:schemeClr val="accent6"/>
              </a:solidFill>
            </a:endParaRPr>
          </a:p>
          <a:p>
            <a:pPr lvl="1"/>
            <a:r>
              <a:t>Division: </a:t>
            </a:r>
            <a:r>
              <a:rPr>
                <a:solidFill>
                  <a:schemeClr val="accent6"/>
                </a:solidFill>
              </a:rPr>
              <a:t>/</a:t>
            </a:r>
          </a:p>
          <a:p>
            <a:pPr lvl="1"/>
            <a:r>
              <a:t>Multiplicación: </a:t>
            </a:r>
            <a:r>
              <a:rPr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86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operaciones.png" descr="operacion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96100" y="90133"/>
            <a:ext cx="2730138" cy="13535734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pic>
        <p:nvPicPr>
          <p:cNvPr id="29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345" y="3922110"/>
            <a:ext cx="14909713" cy="587178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Flecha 11"/>
          <p:cNvSpPr/>
          <p:nvPr/>
        </p:nvSpPr>
        <p:spPr>
          <a:xfrm flipH="1">
            <a:off x="17050683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é es un lenguaje de programación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¿Qué es un lenguaje de programación?</a:t>
            </a:r>
          </a:p>
        </p:txBody>
      </p:sp>
      <p:sp>
        <p:nvSpPr>
          <p:cNvPr id="188" name="Es el lenguaje que usamos para comunicarnos con la computadora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Es el lenguaje que usamos para comunicarnos con la computadora.</a:t>
            </a:r>
          </a:p>
          <a:p>
            <a:pPr/>
            <a:r>
              <a:t>Sirve como medio para escribir nuestros algoritmos de una forma que la computadora los pueda ejecutar.</a:t>
            </a:r>
          </a:p>
        </p:txBody>
      </p:sp>
      <p:pic>
        <p:nvPicPr>
          <p:cNvPr id="18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0321" y="7239706"/>
            <a:ext cx="3563358" cy="374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9502" y="5076321"/>
            <a:ext cx="3563359" cy="356335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Visual Studio Code"/>
          <p:cNvSpPr txBox="1"/>
          <p:nvPr/>
        </p:nvSpPr>
        <p:spPr>
          <a:xfrm>
            <a:off x="8039828" y="5830316"/>
            <a:ext cx="12764670" cy="2055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90000"/>
              </a:lnSpc>
              <a:spcBef>
                <a:spcPts val="0"/>
              </a:spcBef>
              <a:defRPr spc="-348" sz="11600">
                <a:gradFill flip="none" rotWithShape="1">
                  <a:gsLst>
                    <a:gs pos="0">
                      <a:srgbClr val="60A9EC"/>
                    </a:gs>
                    <a:gs pos="100000">
                      <a:srgbClr val="3D82CA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Visual Studio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074" y="3832355"/>
            <a:ext cx="15159658" cy="701646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¿Cómo creamos un programa en C++?"/>
          <p:cNvSpPr txBox="1"/>
          <p:nvPr>
            <p:ph type="title" idx="4294967295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¿Cómo creamos un programa en C++?</a:t>
            </a:r>
          </a:p>
        </p:txBody>
      </p:sp>
      <p:pic>
        <p:nvPicPr>
          <p:cNvPr id="196" name="hola_mundo.png" descr="hola_mun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6413" y="3832355"/>
            <a:ext cx="3230950" cy="701646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Flecha 11"/>
          <p:cNvSpPr/>
          <p:nvPr/>
        </p:nvSpPr>
        <p:spPr>
          <a:xfrm flipH="1">
            <a:off x="1748067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¿Cómo compilamos un programa de C++?"/>
          <p:cNvSpPr txBox="1"/>
          <p:nvPr>
            <p:ph type="title"/>
          </p:nvPr>
        </p:nvSpPr>
        <p:spPr>
          <a:xfrm>
            <a:off x="-1230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compilamos un programa de C++?</a:t>
            </a:r>
          </a:p>
        </p:txBody>
      </p:sp>
      <p:sp>
        <p:nvSpPr>
          <p:cNvPr id="200" name="Abrimos la terminal de VsCode, en la misma carpeta que se encuentra nuestro archivo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Abrimos la terminal de VsCode, en la misma carpeta que se encuentra nuestro archivo.</a:t>
            </a:r>
          </a:p>
          <a:p>
            <a:pPr/>
            <a:r>
              <a:t>Escribir en la consola: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g++ nombre_del_archivo.cpp</a:t>
            </a:r>
          </a:p>
          <a:p>
            <a:pPr/>
            <a:r>
              <a:t>Ejecutamos el archivo ejecutable llamado a.exe, con el comando: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 ./a.out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9274" y="1538012"/>
            <a:ext cx="18585452" cy="860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9274" y="10813770"/>
            <a:ext cx="18585452" cy="2101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Variables"/>
          <p:cNvSpPr txBox="1"/>
          <p:nvPr>
            <p:ph type="title"/>
          </p:nvPr>
        </p:nvSpPr>
        <p:spPr>
          <a:xfrm>
            <a:off x="-89772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206" name="Son “cajas” donde podemos guardar información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Son “cajas” donde podemos guardar información.</a:t>
            </a:r>
          </a:p>
        </p:txBody>
      </p:sp>
      <p:pic>
        <p:nvPicPr>
          <p:cNvPr id="207" name="Google Shape;176;p30" descr="Google Shape;176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4848" y="4670778"/>
            <a:ext cx="10647904" cy="7620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jemplo de mudanz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mudanza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5BAB92-42C8-4A4B-8C26-234ED2689C34}"/>
</file>

<file path=customXml/itemProps2.xml><?xml version="1.0" encoding="utf-8"?>
<ds:datastoreItem xmlns:ds="http://schemas.openxmlformats.org/officeDocument/2006/customXml" ds:itemID="{1074E02A-BBA0-4741-8943-F6440F89338F}"/>
</file>

<file path=customXml/itemProps3.xml><?xml version="1.0" encoding="utf-8"?>
<ds:datastoreItem xmlns:ds="http://schemas.openxmlformats.org/officeDocument/2006/customXml" ds:itemID="{19466108-8617-43A4-97E3-C47E08EF24E8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