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customXml" Target="../customXml/item1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customXml" Target="../customXml/item3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customXml" Target="../customXml/item2.xml"/><Relationship Id="rId8" Type="http://schemas.openxmlformats.org/officeDocument/2006/relationships/slide" Target="slides/slide1.xml"/><Relationship Id="rId3" Type="http://schemas.openxmlformats.org/officeDocument/2006/relationships/commentAuthors" Target="commentAuthors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presProps" Target="presProps.xml"/><Relationship Id="rId6" Type="http://schemas.openxmlformats.org/officeDocument/2006/relationships/theme" Target="theme/theme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structuras de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Estructuras de control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edad.png" descr="ed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0569" y="589571"/>
            <a:ext cx="6790798" cy="1253685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Diagramas de flujo"/>
          <p:cNvSpPr txBox="1"/>
          <p:nvPr>
            <p:ph type="title"/>
          </p:nvPr>
        </p:nvSpPr>
        <p:spPr>
          <a:xfrm>
            <a:off x="-648176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Diagramas de flujo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edad.png" descr="ed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0569" y="589571"/>
            <a:ext cx="6790798" cy="12536858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Diagramas de flujo"/>
          <p:cNvSpPr txBox="1"/>
          <p:nvPr>
            <p:ph type="title"/>
          </p:nvPr>
        </p:nvSpPr>
        <p:spPr>
          <a:xfrm>
            <a:off x="-648176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Diagramas de flujo</a:t>
            </a:r>
          </a:p>
        </p:txBody>
      </p:sp>
      <p:sp>
        <p:nvSpPr>
          <p:cNvPr id="226" name="Rectángulo"/>
          <p:cNvSpPr/>
          <p:nvPr/>
        </p:nvSpPr>
        <p:spPr>
          <a:xfrm>
            <a:off x="16036756" y="8319379"/>
            <a:ext cx="2804999" cy="2970203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¿Como lo harían en códig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¿Como lo harían en código?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409" y="3208262"/>
            <a:ext cx="18967182" cy="9101702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ódigo"/>
          <p:cNvSpPr txBox="1"/>
          <p:nvPr>
            <p:ph type="title"/>
          </p:nvPr>
        </p:nvSpPr>
        <p:spPr>
          <a:xfrm>
            <a:off x="-897606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Código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409" y="3208262"/>
            <a:ext cx="18967182" cy="910170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Rectángulo"/>
          <p:cNvSpPr/>
          <p:nvPr/>
        </p:nvSpPr>
        <p:spPr>
          <a:xfrm>
            <a:off x="5009720" y="10078719"/>
            <a:ext cx="16404046" cy="84903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5" name="Código"/>
          <p:cNvSpPr txBox="1"/>
          <p:nvPr>
            <p:ph type="title"/>
          </p:nvPr>
        </p:nvSpPr>
        <p:spPr>
          <a:xfrm>
            <a:off x="-897606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Código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roblema"/>
          <p:cNvSpPr txBox="1"/>
          <p:nvPr>
            <p:ph type="title"/>
          </p:nvPr>
        </p:nvSpPr>
        <p:spPr>
          <a:xfrm>
            <a:off x="-884906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  <p:sp>
        <p:nvSpPr>
          <p:cNvPr id="240" name="Supongamos que tenemos un aire acondicionado que sirve únicamente para dejar la temperatura de la sala a 24ºC. Asumiendo que la temperatura actual de la sala es un valor ingresado por el usuario, realizar un programa que muestra por pantalla si el aire d"/>
          <p:cNvSpPr txBox="1"/>
          <p:nvPr>
            <p:ph type="body" idx="1"/>
          </p:nvPr>
        </p:nvSpPr>
        <p:spPr>
          <a:xfrm>
            <a:off x="1099542" y="3245774"/>
            <a:ext cx="22184916" cy="9233695"/>
          </a:xfrm>
          <a:prstGeom prst="rect">
            <a:avLst/>
          </a:prstGeom>
        </p:spPr>
        <p:txBody>
          <a:bodyPr/>
          <a:lstStyle/>
          <a:p>
            <a:pPr/>
            <a:r>
              <a:t>Supongamos que tenemos un aire acondicionado que sirve únicamente para dejar la temperatura de la sala a 24ºC. Asumiendo que la temperatura actual de la sala es un valor ingresado por el usuario, realizar un programa que muestra por pantalla si el aire debería estar tirando aire frío o caliente.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temperatura-2.png" descr="temperatura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76724" y="192756"/>
            <a:ext cx="7125254" cy="1333048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olución en diagramas de flujo"/>
          <p:cNvSpPr txBox="1"/>
          <p:nvPr>
            <p:ph type="title"/>
          </p:nvPr>
        </p:nvSpPr>
        <p:spPr>
          <a:xfrm>
            <a:off x="-3940246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diagramas de flujo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7577" y="2718640"/>
            <a:ext cx="10988847" cy="10435034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olución en código"/>
          <p:cNvSpPr txBox="1"/>
          <p:nvPr>
            <p:ph type="title"/>
          </p:nvPr>
        </p:nvSpPr>
        <p:spPr>
          <a:xfrm>
            <a:off x="-6690064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código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¿Como haríamos si queremos que el aire se apague cuando la temperatura es exactamente 24°C?"/>
          <p:cNvSpPr txBox="1"/>
          <p:nvPr>
            <p:ph type="title"/>
          </p:nvPr>
        </p:nvSpPr>
        <p:spPr>
          <a:xfrm>
            <a:off x="1692885" y="4921250"/>
            <a:ext cx="20998230" cy="3873500"/>
          </a:xfrm>
          <a:prstGeom prst="rect">
            <a:avLst/>
          </a:prstGeom>
        </p:spPr>
        <p:txBody>
          <a:bodyPr/>
          <a:lstStyle>
            <a:lvl1pPr defTabSz="561340">
              <a:defRPr spc="-236" sz="7887"/>
            </a:lvl1pPr>
          </a:lstStyle>
          <a:p>
            <a:pPr/>
            <a:r>
              <a:t>¿Como haríamos si queremos que el aire se apague cuando la temperatura es exactamente 24°C?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structura IF / EL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 IF / ELSE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temp-2.png" descr="temp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1796" y="192756"/>
            <a:ext cx="9040407" cy="13330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¿Como lo harían en códig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¿Como lo harían en código?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6353" y="745338"/>
            <a:ext cx="12951294" cy="12225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¿Existe otra forma de hacerl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¿Existe otra forma de hacerlo?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ELSE I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ELSE IF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1060450"/>
            <a:ext cx="9321800" cy="52578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If"/>
          <p:cNvSpPr txBox="1"/>
          <p:nvPr/>
        </p:nvSpPr>
        <p:spPr>
          <a:xfrm>
            <a:off x="8240724" y="2854197"/>
            <a:ext cx="49408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262" name="else"/>
          <p:cNvSpPr txBox="1"/>
          <p:nvPr/>
        </p:nvSpPr>
        <p:spPr>
          <a:xfrm>
            <a:off x="2855925" y="2854197"/>
            <a:ext cx="125547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else</a:t>
            </a:r>
          </a:p>
        </p:txBody>
      </p:sp>
      <p:pic>
        <p:nvPicPr>
          <p:cNvPr id="263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8645" y="6961775"/>
            <a:ext cx="7571510" cy="5693775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else if"/>
          <p:cNvSpPr txBox="1"/>
          <p:nvPr/>
        </p:nvSpPr>
        <p:spPr>
          <a:xfrm>
            <a:off x="7596073" y="11388597"/>
            <a:ext cx="1783386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else if</a:t>
            </a:r>
          </a:p>
        </p:txBody>
      </p:sp>
      <p:pic>
        <p:nvPicPr>
          <p:cNvPr id="265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67840" y="1006433"/>
            <a:ext cx="10760599" cy="11703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Estructura WH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 WHILE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438" y="5897490"/>
            <a:ext cx="9559883" cy="673942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Estructura WHILE"/>
          <p:cNvSpPr txBox="1"/>
          <p:nvPr>
            <p:ph type="title"/>
          </p:nvPr>
        </p:nvSpPr>
        <p:spPr>
          <a:xfrm>
            <a:off x="-666466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Estructura WHILE</a:t>
            </a:r>
          </a:p>
        </p:txBody>
      </p:sp>
      <p:sp>
        <p:nvSpPr>
          <p:cNvPr id="271" name="Usamos esta estructura cuando queremos que un cierto conjunto de instrucciones se lleven a cabo mientras que se cumple alguna condición."/>
          <p:cNvSpPr txBox="1"/>
          <p:nvPr>
            <p:ph type="body" idx="1"/>
          </p:nvPr>
        </p:nvSpPr>
        <p:spPr>
          <a:xfrm>
            <a:off x="756944" y="3271174"/>
            <a:ext cx="22870112" cy="8432801"/>
          </a:xfrm>
          <a:prstGeom prst="rect">
            <a:avLst/>
          </a:prstGeom>
        </p:spPr>
        <p:txBody>
          <a:bodyPr/>
          <a:lstStyle/>
          <a:p>
            <a:pPr/>
            <a:r>
              <a:t>Usamos esta estructura cuando queremos que un cierto conjunto de instrucciones se lleven a cabo </a:t>
            </a:r>
            <a:r>
              <a:rPr b="1"/>
              <a:t>mientras que</a:t>
            </a:r>
            <a:r>
              <a:t> se cumple alguna condición.</a:t>
            </a:r>
          </a:p>
        </p:txBody>
      </p:sp>
      <p:pic>
        <p:nvPicPr>
          <p:cNvPr id="27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34980" y="5831677"/>
            <a:ext cx="8245255" cy="6871046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Flecha 11"/>
          <p:cNvSpPr/>
          <p:nvPr/>
        </p:nvSpPr>
        <p:spPr>
          <a:xfrm flipH="1">
            <a:off x="11481605" y="8367618"/>
            <a:ext cx="1420790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roblema"/>
          <p:cNvSpPr txBox="1"/>
          <p:nvPr>
            <p:ph type="title"/>
          </p:nvPr>
        </p:nvSpPr>
        <p:spPr>
          <a:xfrm>
            <a:off x="-884906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  <p:sp>
        <p:nvSpPr>
          <p:cNvPr id="278" name="Volviendo al problema original del aire acondicionado (24ºC), queremos hacer ahora una versión más realista del programa. Para esto vamos a querer que el aire esté constantemente verificando si la temperatura actual es la deseada y si no que actúe como s"/>
          <p:cNvSpPr txBox="1"/>
          <p:nvPr>
            <p:ph type="body" idx="1"/>
          </p:nvPr>
        </p:nvSpPr>
        <p:spPr>
          <a:xfrm>
            <a:off x="1099542" y="3245774"/>
            <a:ext cx="22184916" cy="9233695"/>
          </a:xfrm>
          <a:prstGeom prst="rect">
            <a:avLst/>
          </a:prstGeom>
        </p:spPr>
        <p:txBody>
          <a:bodyPr/>
          <a:lstStyle/>
          <a:p>
            <a:pPr/>
            <a:r>
              <a:t>Volviendo al problema original del aire acondicionado (24ºC), queremos hacer ahora una versión más realista del programa. Para esto vamos a querer que el aire esté constantemente verificando si la temperatura actual es la deseada y si no que actúe como se espera.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353" y="5897490"/>
            <a:ext cx="9535860" cy="673942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Estructura IF / ELSE"/>
          <p:cNvSpPr txBox="1"/>
          <p:nvPr>
            <p:ph type="title"/>
          </p:nvPr>
        </p:nvSpPr>
        <p:spPr>
          <a:xfrm>
            <a:off x="-666466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Estructura IF / ELSE</a:t>
            </a:r>
          </a:p>
        </p:txBody>
      </p:sp>
      <p:sp>
        <p:nvSpPr>
          <p:cNvPr id="189" name="Usamos esta estructura cuando queremos ver si se cumple o no una condición y en base a esto obtener distintos comportamientos del programa."/>
          <p:cNvSpPr txBox="1"/>
          <p:nvPr>
            <p:ph type="body" idx="1"/>
          </p:nvPr>
        </p:nvSpPr>
        <p:spPr>
          <a:xfrm>
            <a:off x="756944" y="3271174"/>
            <a:ext cx="22870112" cy="8432801"/>
          </a:xfrm>
          <a:prstGeom prst="rect">
            <a:avLst/>
          </a:prstGeom>
        </p:spPr>
        <p:txBody>
          <a:bodyPr/>
          <a:lstStyle/>
          <a:p>
            <a:pPr/>
            <a:r>
              <a:t>Usamos esta estructura cuando queremos ver si se cumple o no una condición y en base a esto obtener distintos comportamientos del programa.</a:t>
            </a:r>
          </a:p>
        </p:txBody>
      </p:sp>
      <p:pic>
        <p:nvPicPr>
          <p:cNvPr id="190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87326" y="6469714"/>
            <a:ext cx="12507869" cy="559497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Flecha 11"/>
          <p:cNvSpPr/>
          <p:nvPr/>
        </p:nvSpPr>
        <p:spPr>
          <a:xfrm flipH="1">
            <a:off x="11074298" y="8367618"/>
            <a:ext cx="1420790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temp.png" descr="te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1800" y="2557715"/>
            <a:ext cx="8560401" cy="10727365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olución en diagramas de flujo"/>
          <p:cNvSpPr txBox="1"/>
          <p:nvPr>
            <p:ph type="title"/>
          </p:nvPr>
        </p:nvSpPr>
        <p:spPr>
          <a:xfrm>
            <a:off x="-3940246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diagramas de flujo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9681" y="2862406"/>
            <a:ext cx="10584638" cy="10054144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olución en código"/>
          <p:cNvSpPr txBox="1"/>
          <p:nvPr>
            <p:ph type="title"/>
          </p:nvPr>
        </p:nvSpPr>
        <p:spPr>
          <a:xfrm>
            <a:off x="-6690064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código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9681" y="2862406"/>
            <a:ext cx="10584638" cy="10054144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olución en código"/>
          <p:cNvSpPr txBox="1"/>
          <p:nvPr>
            <p:ph type="title"/>
          </p:nvPr>
        </p:nvSpPr>
        <p:spPr>
          <a:xfrm>
            <a:off x="-6690064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código</a:t>
            </a:r>
          </a:p>
        </p:txBody>
      </p:sp>
      <p:sp>
        <p:nvSpPr>
          <p:cNvPr id="288" name="Rectángulo"/>
          <p:cNvSpPr/>
          <p:nvPr/>
        </p:nvSpPr>
        <p:spPr>
          <a:xfrm>
            <a:off x="9190502" y="6024642"/>
            <a:ext cx="1480750" cy="766863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¿Cómo haríamos para que el aire deje de regularse una vez que se alcanzó la temperatura deseada (24ºC)?"/>
          <p:cNvSpPr txBox="1"/>
          <p:nvPr>
            <p:ph type="title"/>
          </p:nvPr>
        </p:nvSpPr>
        <p:spPr>
          <a:xfrm>
            <a:off x="1270000" y="2772776"/>
            <a:ext cx="21844000" cy="6322914"/>
          </a:xfrm>
          <a:prstGeom prst="rect">
            <a:avLst/>
          </a:prstGeom>
        </p:spPr>
        <p:txBody>
          <a:bodyPr/>
          <a:lstStyle>
            <a:lvl1pPr defTabSz="709930">
              <a:defRPr spc="-299" sz="9976"/>
            </a:lvl1pPr>
          </a:lstStyle>
          <a:p>
            <a:pPr/>
            <a:r>
              <a:t>¿Cómo haríamos para que el aire deje de regularse una vez que se alcanzó la temperatura deseada (24ºC)?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temp-2.png" descr="temp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79849" y="166776"/>
            <a:ext cx="8101662" cy="13382448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olución en diagramas de flujo"/>
          <p:cNvSpPr txBox="1"/>
          <p:nvPr>
            <p:ph type="title"/>
          </p:nvPr>
        </p:nvSpPr>
        <p:spPr>
          <a:xfrm>
            <a:off x="-3940246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diagramas de flujo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2153" y="2438908"/>
            <a:ext cx="11159694" cy="10600378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olución en código"/>
          <p:cNvSpPr txBox="1"/>
          <p:nvPr>
            <p:ph type="title"/>
          </p:nvPr>
        </p:nvSpPr>
        <p:spPr>
          <a:xfrm>
            <a:off x="-6690064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código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2153" y="2438908"/>
            <a:ext cx="11159694" cy="10600378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olución en código"/>
          <p:cNvSpPr txBox="1"/>
          <p:nvPr>
            <p:ph type="title"/>
          </p:nvPr>
        </p:nvSpPr>
        <p:spPr>
          <a:xfrm>
            <a:off x="-6690064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código</a:t>
            </a:r>
          </a:p>
        </p:txBody>
      </p:sp>
      <p:sp>
        <p:nvSpPr>
          <p:cNvPr id="300" name="Rectángulo"/>
          <p:cNvSpPr/>
          <p:nvPr/>
        </p:nvSpPr>
        <p:spPr>
          <a:xfrm>
            <a:off x="8997156" y="5831295"/>
            <a:ext cx="6389688" cy="766863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¿Estamos seguros que el programa se ejecuta correctamente?"/>
          <p:cNvSpPr txBox="1"/>
          <p:nvPr>
            <p:ph type="title"/>
          </p:nvPr>
        </p:nvSpPr>
        <p:spPr>
          <a:xfrm>
            <a:off x="1270000" y="3696543"/>
            <a:ext cx="21844000" cy="6322914"/>
          </a:xfrm>
          <a:prstGeom prst="rect">
            <a:avLst/>
          </a:prstGeom>
        </p:spPr>
        <p:txBody>
          <a:bodyPr/>
          <a:lstStyle/>
          <a:p>
            <a:pPr/>
            <a:r>
              <a:t>¿Estamos seguros que el programa se ejecuta correctamente?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7359" y="1315787"/>
            <a:ext cx="11669282" cy="11084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7359" y="1315787"/>
            <a:ext cx="11669282" cy="11084426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Rectángulo"/>
          <p:cNvSpPr/>
          <p:nvPr/>
        </p:nvSpPr>
        <p:spPr>
          <a:xfrm>
            <a:off x="7418577" y="3695959"/>
            <a:ext cx="7187627" cy="82800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structura IF / ELSE"/>
          <p:cNvSpPr txBox="1"/>
          <p:nvPr>
            <p:ph type="title"/>
          </p:nvPr>
        </p:nvSpPr>
        <p:spPr>
          <a:xfrm>
            <a:off x="-609762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Estructura IF / ELSE</a:t>
            </a:r>
          </a:p>
        </p:txBody>
      </p:sp>
      <p:sp>
        <p:nvSpPr>
          <p:cNvPr id="194" name="Las condiciones con las que vamos a trabajar en esta materia van a ser siempre comparaciones entre dos o más valores.…"/>
          <p:cNvSpPr txBox="1"/>
          <p:nvPr>
            <p:ph type="body" idx="1"/>
          </p:nvPr>
        </p:nvSpPr>
        <p:spPr>
          <a:xfrm>
            <a:off x="1201340" y="2915574"/>
            <a:ext cx="21981320" cy="9233695"/>
          </a:xfrm>
          <a:prstGeom prst="rect">
            <a:avLst/>
          </a:prstGeom>
        </p:spPr>
        <p:txBody>
          <a:bodyPr/>
          <a:lstStyle/>
          <a:p>
            <a:pPr marL="542036" indent="-542036" defTabSz="2365248">
              <a:spcBef>
                <a:spcPts val="2300"/>
              </a:spcBef>
              <a:defRPr sz="4656"/>
            </a:pPr>
            <a:r>
              <a:t>Las condiciones con las que vamos a trabajar en esta materia van a ser siempre </a:t>
            </a:r>
            <a:r>
              <a:rPr b="1"/>
              <a:t>comparaciones</a:t>
            </a:r>
            <a:r>
              <a:t> entre dos o más valores.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t>Operadores de comparación: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Distinto: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valor_1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!=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valor_2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Igual: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valor_1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==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valor_2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Menor: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valor_1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valor_2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Menor o igual: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valor_1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&lt;=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valor_2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Mayor: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valor_1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&gt;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valor_2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Mayor o igual: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valor_1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&gt;=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jemp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02188" y="2647538"/>
            <a:ext cx="5682136" cy="842092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Niño jugando"/>
          <p:cNvSpPr/>
          <p:nvPr/>
        </p:nvSpPr>
        <p:spPr>
          <a:xfrm>
            <a:off x="3263207" y="4570084"/>
            <a:ext cx="4092096" cy="5552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0" name="Timmy"/>
          <p:cNvSpPr txBox="1"/>
          <p:nvPr/>
        </p:nvSpPr>
        <p:spPr>
          <a:xfrm>
            <a:off x="4295032" y="10467784"/>
            <a:ext cx="2028445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Timmy</a:t>
            </a:r>
          </a:p>
        </p:txBody>
      </p:sp>
      <p:sp>
        <p:nvSpPr>
          <p:cNvPr id="201" name="15 años"/>
          <p:cNvSpPr txBox="1"/>
          <p:nvPr/>
        </p:nvSpPr>
        <p:spPr>
          <a:xfrm>
            <a:off x="4193534" y="11525521"/>
            <a:ext cx="223144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15 años</a:t>
            </a:r>
          </a:p>
        </p:txBody>
      </p:sp>
      <p:sp>
        <p:nvSpPr>
          <p:cNvPr id="202" name="+18 años"/>
          <p:cNvSpPr txBox="1"/>
          <p:nvPr/>
        </p:nvSpPr>
        <p:spPr>
          <a:xfrm>
            <a:off x="18763248" y="11525521"/>
            <a:ext cx="2560016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+18 años</a:t>
            </a:r>
          </a:p>
        </p:txBody>
      </p:sp>
      <p:sp>
        <p:nvSpPr>
          <p:cNvPr id="203" name="Cámara de cine"/>
          <p:cNvSpPr/>
          <p:nvPr/>
        </p:nvSpPr>
        <p:spPr>
          <a:xfrm>
            <a:off x="12801681" y="5046984"/>
            <a:ext cx="3319818" cy="59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91" y="0"/>
                </a:moveTo>
                <a:cubicBezTo>
                  <a:pt x="2011" y="0"/>
                  <a:pt x="0" y="1120"/>
                  <a:pt x="0" y="2501"/>
                </a:cubicBezTo>
                <a:cubicBezTo>
                  <a:pt x="0" y="3422"/>
                  <a:pt x="896" y="4224"/>
                  <a:pt x="2227" y="4658"/>
                </a:cubicBezTo>
                <a:cubicBezTo>
                  <a:pt x="1928" y="4864"/>
                  <a:pt x="1748" y="5126"/>
                  <a:pt x="1748" y="5410"/>
                </a:cubicBezTo>
                <a:lnTo>
                  <a:pt x="1748" y="9410"/>
                </a:lnTo>
                <a:cubicBezTo>
                  <a:pt x="1748" y="10070"/>
                  <a:pt x="2719" y="10613"/>
                  <a:pt x="3906" y="10613"/>
                </a:cubicBezTo>
                <a:lnTo>
                  <a:pt x="8012" y="10613"/>
                </a:lnTo>
                <a:lnTo>
                  <a:pt x="312" y="21546"/>
                </a:lnTo>
                <a:lnTo>
                  <a:pt x="1848" y="21546"/>
                </a:lnTo>
                <a:lnTo>
                  <a:pt x="8918" y="11618"/>
                </a:lnTo>
                <a:lnTo>
                  <a:pt x="8933" y="21600"/>
                </a:lnTo>
                <a:lnTo>
                  <a:pt x="10445" y="21600"/>
                </a:lnTo>
                <a:lnTo>
                  <a:pt x="10430" y="11699"/>
                </a:lnTo>
                <a:lnTo>
                  <a:pt x="17433" y="21546"/>
                </a:lnTo>
                <a:lnTo>
                  <a:pt x="19061" y="21546"/>
                </a:lnTo>
                <a:lnTo>
                  <a:pt x="11285" y="10613"/>
                </a:lnTo>
                <a:lnTo>
                  <a:pt x="15297" y="10613"/>
                </a:lnTo>
                <a:cubicBezTo>
                  <a:pt x="16484" y="10613"/>
                  <a:pt x="17455" y="10072"/>
                  <a:pt x="17455" y="9411"/>
                </a:cubicBezTo>
                <a:lnTo>
                  <a:pt x="17455" y="8659"/>
                </a:lnTo>
                <a:lnTo>
                  <a:pt x="17588" y="8701"/>
                </a:lnTo>
                <a:lnTo>
                  <a:pt x="21600" y="9990"/>
                </a:lnTo>
                <a:lnTo>
                  <a:pt x="21600" y="7410"/>
                </a:lnTo>
                <a:lnTo>
                  <a:pt x="21600" y="4830"/>
                </a:lnTo>
                <a:lnTo>
                  <a:pt x="17588" y="6121"/>
                </a:lnTo>
                <a:lnTo>
                  <a:pt x="17455" y="6163"/>
                </a:lnTo>
                <a:lnTo>
                  <a:pt x="17455" y="5410"/>
                </a:lnTo>
                <a:cubicBezTo>
                  <a:pt x="17455" y="5075"/>
                  <a:pt x="17202" y="4771"/>
                  <a:pt x="16800" y="4553"/>
                </a:cubicBezTo>
                <a:cubicBezTo>
                  <a:pt x="17965" y="4101"/>
                  <a:pt x="18730" y="3351"/>
                  <a:pt x="18730" y="2501"/>
                </a:cubicBezTo>
                <a:cubicBezTo>
                  <a:pt x="18730" y="1120"/>
                  <a:pt x="16719" y="0"/>
                  <a:pt x="14239" y="0"/>
                </a:cubicBezTo>
                <a:cubicBezTo>
                  <a:pt x="11760" y="0"/>
                  <a:pt x="9748" y="1120"/>
                  <a:pt x="9748" y="2501"/>
                </a:cubicBezTo>
                <a:cubicBezTo>
                  <a:pt x="9748" y="3162"/>
                  <a:pt x="10213" y="3761"/>
                  <a:pt x="10967" y="4209"/>
                </a:cubicBezTo>
                <a:lnTo>
                  <a:pt x="7764" y="4209"/>
                </a:lnTo>
                <a:cubicBezTo>
                  <a:pt x="8517" y="3761"/>
                  <a:pt x="8979" y="3162"/>
                  <a:pt x="8979" y="2501"/>
                </a:cubicBezTo>
                <a:cubicBezTo>
                  <a:pt x="8979" y="1120"/>
                  <a:pt x="6971" y="0"/>
                  <a:pt x="449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9247" y="1043392"/>
            <a:ext cx="16984082" cy="1084983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Niño jugando"/>
          <p:cNvSpPr/>
          <p:nvPr/>
        </p:nvSpPr>
        <p:spPr>
          <a:xfrm>
            <a:off x="2094129" y="5989678"/>
            <a:ext cx="4092096" cy="5552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7" name="Timmy"/>
          <p:cNvSpPr txBox="1"/>
          <p:nvPr/>
        </p:nvSpPr>
        <p:spPr>
          <a:xfrm>
            <a:off x="3125955" y="11663988"/>
            <a:ext cx="2028445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Timmy</a:t>
            </a:r>
          </a:p>
        </p:txBody>
      </p:sp>
      <p:sp>
        <p:nvSpPr>
          <p:cNvPr id="208" name="Boleto"/>
          <p:cNvSpPr/>
          <p:nvPr/>
        </p:nvSpPr>
        <p:spPr>
          <a:xfrm rot="21345648">
            <a:off x="5700544" y="7671255"/>
            <a:ext cx="1058860" cy="545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3" y="0"/>
                </a:moveTo>
                <a:cubicBezTo>
                  <a:pt x="1323" y="1425"/>
                  <a:pt x="729" y="2568"/>
                  <a:pt x="0" y="2568"/>
                </a:cubicBezTo>
                <a:lnTo>
                  <a:pt x="0" y="3531"/>
                </a:lnTo>
                <a:cubicBezTo>
                  <a:pt x="184" y="3531"/>
                  <a:pt x="329" y="3813"/>
                  <a:pt x="329" y="4169"/>
                </a:cubicBezTo>
                <a:cubicBezTo>
                  <a:pt x="329" y="4526"/>
                  <a:pt x="184" y="4808"/>
                  <a:pt x="0" y="4808"/>
                </a:cubicBezTo>
                <a:lnTo>
                  <a:pt x="0" y="5741"/>
                </a:lnTo>
                <a:cubicBezTo>
                  <a:pt x="184" y="5741"/>
                  <a:pt x="329" y="6024"/>
                  <a:pt x="329" y="6380"/>
                </a:cubicBezTo>
                <a:cubicBezTo>
                  <a:pt x="329" y="6736"/>
                  <a:pt x="184" y="7022"/>
                  <a:pt x="0" y="7022"/>
                </a:cubicBezTo>
                <a:lnTo>
                  <a:pt x="0" y="7952"/>
                </a:lnTo>
                <a:cubicBezTo>
                  <a:pt x="184" y="7952"/>
                  <a:pt x="329" y="8238"/>
                  <a:pt x="329" y="8594"/>
                </a:cubicBezTo>
                <a:cubicBezTo>
                  <a:pt x="329" y="8950"/>
                  <a:pt x="184" y="9233"/>
                  <a:pt x="0" y="9233"/>
                </a:cubicBezTo>
                <a:lnTo>
                  <a:pt x="0" y="10206"/>
                </a:lnTo>
                <a:cubicBezTo>
                  <a:pt x="184" y="10206"/>
                  <a:pt x="329" y="10491"/>
                  <a:pt x="329" y="10847"/>
                </a:cubicBezTo>
                <a:cubicBezTo>
                  <a:pt x="329" y="11204"/>
                  <a:pt x="184" y="11486"/>
                  <a:pt x="0" y="11486"/>
                </a:cubicBezTo>
                <a:lnTo>
                  <a:pt x="0" y="12420"/>
                </a:lnTo>
                <a:cubicBezTo>
                  <a:pt x="184" y="12420"/>
                  <a:pt x="329" y="12702"/>
                  <a:pt x="329" y="13058"/>
                </a:cubicBezTo>
                <a:cubicBezTo>
                  <a:pt x="329" y="13415"/>
                  <a:pt x="184" y="13697"/>
                  <a:pt x="0" y="13697"/>
                </a:cubicBezTo>
                <a:lnTo>
                  <a:pt x="0" y="14630"/>
                </a:lnTo>
                <a:cubicBezTo>
                  <a:pt x="184" y="14630"/>
                  <a:pt x="329" y="14913"/>
                  <a:pt x="329" y="15269"/>
                </a:cubicBezTo>
                <a:cubicBezTo>
                  <a:pt x="329" y="15625"/>
                  <a:pt x="184" y="15908"/>
                  <a:pt x="0" y="15908"/>
                </a:cubicBezTo>
                <a:lnTo>
                  <a:pt x="0" y="16841"/>
                </a:lnTo>
                <a:cubicBezTo>
                  <a:pt x="184" y="16841"/>
                  <a:pt x="329" y="17123"/>
                  <a:pt x="329" y="17480"/>
                </a:cubicBezTo>
                <a:cubicBezTo>
                  <a:pt x="329" y="17836"/>
                  <a:pt x="184" y="18118"/>
                  <a:pt x="0" y="18118"/>
                </a:cubicBezTo>
                <a:lnTo>
                  <a:pt x="0" y="19085"/>
                </a:lnTo>
                <a:cubicBezTo>
                  <a:pt x="724" y="19085"/>
                  <a:pt x="1307" y="20206"/>
                  <a:pt x="1323" y="21600"/>
                </a:cubicBezTo>
                <a:lnTo>
                  <a:pt x="20277" y="21600"/>
                </a:lnTo>
                <a:cubicBezTo>
                  <a:pt x="20277" y="20175"/>
                  <a:pt x="20871" y="19032"/>
                  <a:pt x="21600" y="19032"/>
                </a:cubicBezTo>
                <a:lnTo>
                  <a:pt x="21600" y="18066"/>
                </a:lnTo>
                <a:cubicBezTo>
                  <a:pt x="21416" y="18066"/>
                  <a:pt x="21271" y="17784"/>
                  <a:pt x="21271" y="17427"/>
                </a:cubicBezTo>
                <a:cubicBezTo>
                  <a:pt x="21271" y="17071"/>
                  <a:pt x="21416" y="16789"/>
                  <a:pt x="21600" y="16789"/>
                </a:cubicBezTo>
                <a:lnTo>
                  <a:pt x="21600" y="15855"/>
                </a:lnTo>
                <a:cubicBezTo>
                  <a:pt x="21416" y="15855"/>
                  <a:pt x="21271" y="15573"/>
                  <a:pt x="21271" y="15217"/>
                </a:cubicBezTo>
                <a:cubicBezTo>
                  <a:pt x="21271" y="14860"/>
                  <a:pt x="21416" y="14578"/>
                  <a:pt x="21600" y="14578"/>
                </a:cubicBezTo>
                <a:lnTo>
                  <a:pt x="21600" y="13645"/>
                </a:lnTo>
                <a:cubicBezTo>
                  <a:pt x="21416" y="13645"/>
                  <a:pt x="21271" y="13362"/>
                  <a:pt x="21271" y="13006"/>
                </a:cubicBezTo>
                <a:cubicBezTo>
                  <a:pt x="21271" y="12650"/>
                  <a:pt x="21416" y="12367"/>
                  <a:pt x="21600" y="12367"/>
                </a:cubicBezTo>
                <a:lnTo>
                  <a:pt x="21600" y="11391"/>
                </a:lnTo>
                <a:cubicBezTo>
                  <a:pt x="21416" y="11391"/>
                  <a:pt x="21271" y="11109"/>
                  <a:pt x="21271" y="10753"/>
                </a:cubicBezTo>
                <a:cubicBezTo>
                  <a:pt x="21271" y="10396"/>
                  <a:pt x="21416" y="10114"/>
                  <a:pt x="21600" y="10114"/>
                </a:cubicBezTo>
                <a:lnTo>
                  <a:pt x="21600" y="9180"/>
                </a:lnTo>
                <a:cubicBezTo>
                  <a:pt x="21416" y="9180"/>
                  <a:pt x="21271" y="8898"/>
                  <a:pt x="21271" y="8542"/>
                </a:cubicBezTo>
                <a:cubicBezTo>
                  <a:pt x="21271" y="8185"/>
                  <a:pt x="21416" y="7900"/>
                  <a:pt x="21600" y="7900"/>
                </a:cubicBezTo>
                <a:lnTo>
                  <a:pt x="21600" y="6970"/>
                </a:lnTo>
                <a:cubicBezTo>
                  <a:pt x="21416" y="6970"/>
                  <a:pt x="21271" y="6684"/>
                  <a:pt x="21271" y="6328"/>
                </a:cubicBezTo>
                <a:cubicBezTo>
                  <a:pt x="21271" y="5971"/>
                  <a:pt x="21416" y="5689"/>
                  <a:pt x="21600" y="5689"/>
                </a:cubicBezTo>
                <a:lnTo>
                  <a:pt x="21600" y="4756"/>
                </a:lnTo>
                <a:cubicBezTo>
                  <a:pt x="21416" y="4756"/>
                  <a:pt x="21271" y="4473"/>
                  <a:pt x="21271" y="4117"/>
                </a:cubicBezTo>
                <a:cubicBezTo>
                  <a:pt x="21271" y="3771"/>
                  <a:pt x="21422" y="3478"/>
                  <a:pt x="21600" y="3478"/>
                </a:cubicBezTo>
                <a:lnTo>
                  <a:pt x="21600" y="2515"/>
                </a:lnTo>
                <a:cubicBezTo>
                  <a:pt x="20876" y="2515"/>
                  <a:pt x="20293" y="1394"/>
                  <a:pt x="20277" y="0"/>
                </a:cubicBezTo>
                <a:lnTo>
                  <a:pt x="1323" y="0"/>
                </a:lnTo>
                <a:close/>
                <a:moveTo>
                  <a:pt x="3111" y="2869"/>
                </a:moveTo>
                <a:lnTo>
                  <a:pt x="18494" y="2869"/>
                </a:lnTo>
                <a:cubicBezTo>
                  <a:pt x="19083" y="2869"/>
                  <a:pt x="19563" y="3803"/>
                  <a:pt x="19563" y="4946"/>
                </a:cubicBezTo>
                <a:lnTo>
                  <a:pt x="19563" y="16651"/>
                </a:lnTo>
                <a:lnTo>
                  <a:pt x="19558" y="16651"/>
                </a:lnTo>
                <a:cubicBezTo>
                  <a:pt x="19558" y="17794"/>
                  <a:pt x="19078" y="18728"/>
                  <a:pt x="18489" y="18728"/>
                </a:cubicBezTo>
                <a:lnTo>
                  <a:pt x="3111" y="18728"/>
                </a:lnTo>
                <a:cubicBezTo>
                  <a:pt x="2522" y="18728"/>
                  <a:pt x="2042" y="17794"/>
                  <a:pt x="2042" y="16651"/>
                </a:cubicBezTo>
                <a:lnTo>
                  <a:pt x="2042" y="4946"/>
                </a:lnTo>
                <a:cubicBezTo>
                  <a:pt x="2042" y="3803"/>
                  <a:pt x="2522" y="2869"/>
                  <a:pt x="3111" y="2869"/>
                </a:cubicBezTo>
                <a:close/>
                <a:moveTo>
                  <a:pt x="3111" y="3521"/>
                </a:moveTo>
                <a:cubicBezTo>
                  <a:pt x="2706" y="3521"/>
                  <a:pt x="2377" y="4160"/>
                  <a:pt x="2377" y="4946"/>
                </a:cubicBezTo>
                <a:lnTo>
                  <a:pt x="2377" y="16641"/>
                </a:lnTo>
                <a:cubicBezTo>
                  <a:pt x="2377" y="17427"/>
                  <a:pt x="2706" y="18066"/>
                  <a:pt x="3111" y="18066"/>
                </a:cubicBezTo>
                <a:lnTo>
                  <a:pt x="4959" y="18066"/>
                </a:lnTo>
                <a:lnTo>
                  <a:pt x="4959" y="3521"/>
                </a:lnTo>
                <a:lnTo>
                  <a:pt x="3111" y="3521"/>
                </a:lnTo>
                <a:close/>
                <a:moveTo>
                  <a:pt x="5288" y="3521"/>
                </a:moveTo>
                <a:lnTo>
                  <a:pt x="5288" y="18066"/>
                </a:lnTo>
                <a:lnTo>
                  <a:pt x="16312" y="18066"/>
                </a:lnTo>
                <a:lnTo>
                  <a:pt x="16312" y="3521"/>
                </a:lnTo>
                <a:lnTo>
                  <a:pt x="5288" y="3521"/>
                </a:lnTo>
                <a:close/>
                <a:moveTo>
                  <a:pt x="16641" y="3521"/>
                </a:moveTo>
                <a:lnTo>
                  <a:pt x="16641" y="18066"/>
                </a:lnTo>
                <a:lnTo>
                  <a:pt x="18489" y="18066"/>
                </a:lnTo>
                <a:cubicBezTo>
                  <a:pt x="18894" y="18066"/>
                  <a:pt x="19223" y="17427"/>
                  <a:pt x="19223" y="16641"/>
                </a:cubicBezTo>
                <a:lnTo>
                  <a:pt x="19223" y="4946"/>
                </a:lnTo>
                <a:cubicBezTo>
                  <a:pt x="19223" y="4160"/>
                  <a:pt x="18894" y="3521"/>
                  <a:pt x="18489" y="3521"/>
                </a:cubicBezTo>
                <a:lnTo>
                  <a:pt x="16641" y="352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9" name="Hombre"/>
          <p:cNvSpPr/>
          <p:nvPr/>
        </p:nvSpPr>
        <p:spPr>
          <a:xfrm>
            <a:off x="11032388" y="2647631"/>
            <a:ext cx="3575179" cy="922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0000"/>
          </a:solidFill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0" name="15 años"/>
          <p:cNvSpPr txBox="1"/>
          <p:nvPr/>
        </p:nvSpPr>
        <p:spPr>
          <a:xfrm>
            <a:off x="3024456" y="12694598"/>
            <a:ext cx="223144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15 años</a:t>
            </a:r>
          </a:p>
        </p:txBody>
      </p:sp>
      <p:sp>
        <p:nvSpPr>
          <p:cNvPr id="211" name="¿Tenes más de 18 años?"/>
          <p:cNvSpPr/>
          <p:nvPr/>
        </p:nvSpPr>
        <p:spPr>
          <a:xfrm>
            <a:off x="13735781" y="1810905"/>
            <a:ext cx="4572795" cy="2842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80" y="0"/>
                </a:moveTo>
                <a:cubicBezTo>
                  <a:pt x="3007" y="0"/>
                  <a:pt x="2703" y="488"/>
                  <a:pt x="2703" y="1089"/>
                </a:cubicBezTo>
                <a:lnTo>
                  <a:pt x="2703" y="8697"/>
                </a:lnTo>
                <a:lnTo>
                  <a:pt x="0" y="10871"/>
                </a:lnTo>
                <a:lnTo>
                  <a:pt x="2703" y="13045"/>
                </a:lnTo>
                <a:lnTo>
                  <a:pt x="2703" y="20514"/>
                </a:lnTo>
                <a:cubicBezTo>
                  <a:pt x="2703" y="21115"/>
                  <a:pt x="3007" y="21600"/>
                  <a:pt x="3380" y="21600"/>
                </a:cubicBezTo>
                <a:lnTo>
                  <a:pt x="20925" y="21600"/>
                </a:lnTo>
                <a:cubicBezTo>
                  <a:pt x="21298" y="21600"/>
                  <a:pt x="21600" y="21115"/>
                  <a:pt x="21600" y="20514"/>
                </a:cubicBezTo>
                <a:lnTo>
                  <a:pt x="21600" y="1089"/>
                </a:lnTo>
                <a:cubicBezTo>
                  <a:pt x="21600" y="488"/>
                  <a:pt x="21298" y="0"/>
                  <a:pt x="20925" y="0"/>
                </a:cubicBezTo>
                <a:lnTo>
                  <a:pt x="3380" y="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¿Tenes más de 18 años?</a:t>
            </a:r>
          </a:p>
        </p:txBody>
      </p:sp>
      <p:sp>
        <p:nvSpPr>
          <p:cNvPr id="212" name="No"/>
          <p:cNvSpPr/>
          <p:nvPr/>
        </p:nvSpPr>
        <p:spPr>
          <a:xfrm>
            <a:off x="5216752" y="5578513"/>
            <a:ext cx="2026445" cy="177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44" y="0"/>
                </a:moveTo>
                <a:cubicBezTo>
                  <a:pt x="4309" y="0"/>
                  <a:pt x="3875" y="494"/>
                  <a:pt x="3875" y="1103"/>
                </a:cubicBezTo>
                <a:lnTo>
                  <a:pt x="3875" y="8507"/>
                </a:lnTo>
                <a:lnTo>
                  <a:pt x="0" y="10713"/>
                </a:lnTo>
                <a:lnTo>
                  <a:pt x="3875" y="12920"/>
                </a:lnTo>
                <a:lnTo>
                  <a:pt x="3875" y="20497"/>
                </a:lnTo>
                <a:cubicBezTo>
                  <a:pt x="3875" y="21106"/>
                  <a:pt x="4309" y="21600"/>
                  <a:pt x="4844" y="21600"/>
                </a:cubicBezTo>
                <a:lnTo>
                  <a:pt x="20631" y="21600"/>
                </a:lnTo>
                <a:cubicBezTo>
                  <a:pt x="21166" y="21600"/>
                  <a:pt x="21600" y="21106"/>
                  <a:pt x="21600" y="20497"/>
                </a:cubicBezTo>
                <a:lnTo>
                  <a:pt x="21600" y="1103"/>
                </a:lnTo>
                <a:cubicBezTo>
                  <a:pt x="21600" y="494"/>
                  <a:pt x="21166" y="0"/>
                  <a:pt x="20631" y="0"/>
                </a:cubicBezTo>
                <a:lnTo>
                  <a:pt x="4844" y="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2500" r="0" b="1250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15" name="Niño jugando"/>
          <p:cNvSpPr/>
          <p:nvPr/>
        </p:nvSpPr>
        <p:spPr>
          <a:xfrm>
            <a:off x="9648887" y="9269429"/>
            <a:ext cx="6126205" cy="8311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6" name="Rectángulo"/>
          <p:cNvSpPr/>
          <p:nvPr/>
        </p:nvSpPr>
        <p:spPr>
          <a:xfrm>
            <a:off x="13744835" y="10337500"/>
            <a:ext cx="166149" cy="58785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7" name="No me dejaron entrar por ser menor de edad…"/>
          <p:cNvSpPr/>
          <p:nvPr/>
        </p:nvSpPr>
        <p:spPr>
          <a:xfrm>
            <a:off x="14689365" y="8097181"/>
            <a:ext cx="7113192" cy="3528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736" y="0"/>
                </a:moveTo>
                <a:cubicBezTo>
                  <a:pt x="2434" y="0"/>
                  <a:pt x="2189" y="494"/>
                  <a:pt x="2189" y="1103"/>
                </a:cubicBezTo>
                <a:lnTo>
                  <a:pt x="2189" y="8506"/>
                </a:lnTo>
                <a:lnTo>
                  <a:pt x="0" y="10713"/>
                </a:lnTo>
                <a:lnTo>
                  <a:pt x="2189" y="12919"/>
                </a:lnTo>
                <a:lnTo>
                  <a:pt x="2189" y="20497"/>
                </a:lnTo>
                <a:cubicBezTo>
                  <a:pt x="2189" y="21106"/>
                  <a:pt x="2434" y="21600"/>
                  <a:pt x="2736" y="21600"/>
                </a:cubicBezTo>
                <a:lnTo>
                  <a:pt x="21053" y="21600"/>
                </a:lnTo>
                <a:cubicBezTo>
                  <a:pt x="21355" y="21600"/>
                  <a:pt x="21600" y="21106"/>
                  <a:pt x="21600" y="20497"/>
                </a:cubicBezTo>
                <a:lnTo>
                  <a:pt x="21600" y="1103"/>
                </a:lnTo>
                <a:cubicBezTo>
                  <a:pt x="21600" y="494"/>
                  <a:pt x="21355" y="0"/>
                  <a:pt x="21053" y="0"/>
                </a:cubicBezTo>
                <a:lnTo>
                  <a:pt x="2736" y="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No me dejaron entrar por ser menor de edad</a:t>
            </a:r>
          </a:p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*llora*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¿Como lo harían con diagramas de flujo?"/>
          <p:cNvSpPr txBox="1"/>
          <p:nvPr>
            <p:ph type="title"/>
          </p:nvPr>
        </p:nvSpPr>
        <p:spPr>
          <a:xfrm>
            <a:off x="1787128" y="4921250"/>
            <a:ext cx="20809744" cy="3873500"/>
          </a:xfrm>
          <a:prstGeom prst="rect">
            <a:avLst/>
          </a:prstGeom>
        </p:spPr>
        <p:txBody>
          <a:bodyPr/>
          <a:lstStyle/>
          <a:p>
            <a:pPr/>
            <a:r>
              <a:t>¿Como lo harían con diagramas de flujo?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46DDAB-2996-41CC-AC10-35320862AF2E}"/>
</file>

<file path=customXml/itemProps2.xml><?xml version="1.0" encoding="utf-8"?>
<ds:datastoreItem xmlns:ds="http://schemas.openxmlformats.org/officeDocument/2006/customXml" ds:itemID="{D1CDB3F8-66F2-4701-9478-8E5682D57BAF}"/>
</file>

<file path=customXml/itemProps3.xml><?xml version="1.0" encoding="utf-8"?>
<ds:datastoreItem xmlns:ds="http://schemas.openxmlformats.org/officeDocument/2006/customXml" ds:itemID="{92BC5D8D-2C26-442B-8B68-B89E95D6F6C9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