
<file path=[Content_Types].xml><?xml version="1.0" encoding="utf-8"?>
<Types xmlns="http://schemas.openxmlformats.org/package/2006/content-types">
  <Default Extension="bmp" ContentType="image/bmp"/>
  <Default Extension="gif" ContentType="image/gif"/>
  <Default Extension="jpeg" ContentType="image/jpg"/>
  <Default Extension="mov" ContentType="application/movie"/>
  <Default Extension="pdf" ContentType="application/pdf"/>
  <Default Extension="png" ContentType="image/png"/>
  <Default Extension="rels" ContentType="application/vnd.openxmlformats-package.relationships+xml"/>
  <Default Extension="tif" ContentType="image/tif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tableStyles.xml" ContentType="application/vnd.openxmlformats-officedocument.presentationml.tableStyl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1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customXml" Target="../customXml/item1.xml"/><Relationship Id="rId7" Type="http://schemas.openxmlformats.org/officeDocument/2006/relationships/notesMaster" Target="notesMasters/notesMaster1.xml"/><Relationship Id="rId2" Type="http://schemas.openxmlformats.org/officeDocument/2006/relationships/viewProps" Target="viewProps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customXml" Target="../customXml/item3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8" Type="http://schemas.openxmlformats.org/officeDocument/2006/relationships/slide" Target="slides/slide1.xml"/><Relationship Id="rId51" Type="http://schemas.openxmlformats.org/officeDocument/2006/relationships/customXml" Target="../customXml/item2.xml"/><Relationship Id="rId3" Type="http://schemas.openxmlformats.org/officeDocument/2006/relationships/commentAuthors" Target="commentAuthors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1" Type="http://schemas.openxmlformats.org/officeDocument/2006/relationships/presProps" Target="presProps.xml"/><Relationship Id="rId6" Type="http://schemas.openxmlformats.org/officeDocument/2006/relationships/theme" Target="theme/theme1.xml"/>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Shape 17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12" name="Autor y fecha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13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ítulo de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100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10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ítulo de agenda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Título de agenda</a:t>
            </a:r>
          </a:p>
        </p:txBody>
      </p:sp>
      <p:sp>
        <p:nvSpPr>
          <p:cNvPr id="109" name="Subtítulo de agend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agenda</a:t>
            </a:r>
          </a:p>
        </p:txBody>
      </p:sp>
      <p:sp>
        <p:nvSpPr>
          <p:cNvPr id="110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Temas de 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Nivel de texto 1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Declaración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at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Nivel de texto 1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Información del dato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Información del dato</a:t>
            </a:r>
          </a:p>
        </p:txBody>
      </p:sp>
      <p:sp>
        <p:nvSpPr>
          <p:cNvPr id="12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ribució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Atribución</a:t>
            </a:r>
          </a:p>
        </p:txBody>
      </p:sp>
      <p:sp>
        <p:nvSpPr>
          <p:cNvPr id="136" name="Nivel de texto 1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“Frase celebre”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Dos medusas contra un fondo rosa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Dos medusas contra un fondo azul obscuro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Dos medusas contra un fondo azul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Dos medusas contra un fondo azul obscuro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170" name="Autor y fecha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171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7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s medusas contra un fondo azul obscuro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or y fecha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23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24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os medusas contra un fondo azul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ítulo de diapositiva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34" name="Nivel de texto 1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e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4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44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ivel de texto 1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Dos medusas contra un fondo rosa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6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ubtítulo de diapositiva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6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, y video en vivo (pequeñ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7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7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, y video en viv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8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8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ítulo de secció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sección</a:t>
            </a:r>
          </a:p>
        </p:txBody>
      </p:sp>
      <p:sp>
        <p:nvSpPr>
          <p:cNvPr id="9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e diapositiva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Título de diapositiva</a:t>
            </a:r>
          </a:p>
        </p:txBody>
      </p:sp>
      <p:sp>
        <p:nvSpPr>
          <p:cNvPr id="3" name="Nivel de texto 1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825500">
              <a:spcBef>
                <a:spcPts val="0"/>
              </a:spcBef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tif"/><Relationship Id="rId3" Type="http://schemas.openxmlformats.org/officeDocument/2006/relationships/image" Target="../media/image3.tif"/><Relationship Id="rId4" Type="http://schemas.openxmlformats.org/officeDocument/2006/relationships/hyperlink" Target="https://arstechnica.com/information-technology/2014/12/gangnam-style-overflows-int_max-forces-youtube-to-go-64-bit/" TargetMode="Externa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tif"/><Relationship Id="rId3" Type="http://schemas.openxmlformats.org/officeDocument/2006/relationships/image" Target="../media/image5.tif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6.tif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ipos y tamaños de dat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Tipos y tamaños de datos</a:t>
            </a:r>
          </a:p>
        </p:txBody>
      </p:sp>
      <p:sp>
        <p:nvSpPr>
          <p:cNvPr id="182" name="Franco Callipo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Franco Callipo</a:t>
            </a:r>
          </a:p>
        </p:txBody>
      </p:sp>
      <p:sp>
        <p:nvSpPr>
          <p:cNvPr id="183" name="2 CSTC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 CSTC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INT"/>
          <p:cNvSpPr txBox="1"/>
          <p:nvPr/>
        </p:nvSpPr>
        <p:spPr>
          <a:xfrm>
            <a:off x="-10105502" y="821134"/>
            <a:ext cx="24384001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pc="-252" sz="8400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INT</a:t>
            </a:r>
          </a:p>
        </p:txBody>
      </p:sp>
      <p:sp>
        <p:nvSpPr>
          <p:cNvPr id="210" name="¿Qué sucede si le asignamos un número con parte decimal a una variable de tipo int?"/>
          <p:cNvSpPr txBox="1"/>
          <p:nvPr>
            <p:ph type="body" idx="1"/>
          </p:nvPr>
        </p:nvSpPr>
        <p:spPr>
          <a:xfrm>
            <a:off x="1152093" y="3296574"/>
            <a:ext cx="22079814" cy="8432801"/>
          </a:xfrm>
          <a:prstGeom prst="rect">
            <a:avLst/>
          </a:prstGeom>
        </p:spPr>
        <p:txBody>
          <a:bodyPr/>
          <a:lstStyle/>
          <a:p>
            <a:pPr/>
            <a:r>
              <a:t>¿Qué sucede si le asignamos un número con parte decimal a una variable de tipo </a:t>
            </a:r>
            <a:r>
              <a:rPr>
                <a:solidFill>
                  <a:schemeClr val="accent6"/>
                </a:solidFill>
              </a:rPr>
              <a:t>int</a:t>
            </a:r>
            <a:r>
              <a:t>?</a:t>
            </a:r>
          </a:p>
        </p:txBody>
      </p:sp>
      <p:pic>
        <p:nvPicPr>
          <p:cNvPr id="211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77047" y="6446716"/>
            <a:ext cx="19829906" cy="56409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INT"/>
          <p:cNvSpPr txBox="1"/>
          <p:nvPr/>
        </p:nvSpPr>
        <p:spPr>
          <a:xfrm>
            <a:off x="-10105502" y="821134"/>
            <a:ext cx="24384001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pc="-252" sz="8400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INT</a:t>
            </a:r>
          </a:p>
        </p:txBody>
      </p:sp>
      <p:sp>
        <p:nvSpPr>
          <p:cNvPr id="214" name="¿Podemos guardar cualquier número entero en una variable de tipo int?"/>
          <p:cNvSpPr txBox="1"/>
          <p:nvPr>
            <p:ph type="body" idx="1"/>
          </p:nvPr>
        </p:nvSpPr>
        <p:spPr>
          <a:xfrm>
            <a:off x="1152093" y="3296574"/>
            <a:ext cx="22079814" cy="8432801"/>
          </a:xfrm>
          <a:prstGeom prst="rect">
            <a:avLst/>
          </a:prstGeom>
        </p:spPr>
        <p:txBody>
          <a:bodyPr/>
          <a:lstStyle/>
          <a:p>
            <a:pPr/>
            <a:r>
              <a:t>¿Podemos guardar cualquier número entero en una variable de tipo </a:t>
            </a:r>
            <a:r>
              <a:rPr>
                <a:solidFill>
                  <a:schemeClr val="accent6"/>
                </a:solidFill>
              </a:rPr>
              <a:t>int</a:t>
            </a:r>
            <a:r>
              <a:t>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INT"/>
          <p:cNvSpPr txBox="1"/>
          <p:nvPr/>
        </p:nvSpPr>
        <p:spPr>
          <a:xfrm>
            <a:off x="-10105502" y="821134"/>
            <a:ext cx="24384001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pc="-252" sz="8400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INT</a:t>
            </a:r>
          </a:p>
        </p:txBody>
      </p:sp>
      <p:sp>
        <p:nvSpPr>
          <p:cNvPr id="217" name="¿Podemos guardar cualquier número entero en una variable de tipo int?"/>
          <p:cNvSpPr txBox="1"/>
          <p:nvPr>
            <p:ph type="body" idx="1"/>
          </p:nvPr>
        </p:nvSpPr>
        <p:spPr>
          <a:xfrm>
            <a:off x="1152093" y="3296574"/>
            <a:ext cx="22079814" cy="8432801"/>
          </a:xfrm>
          <a:prstGeom prst="rect">
            <a:avLst/>
          </a:prstGeom>
        </p:spPr>
        <p:txBody>
          <a:bodyPr/>
          <a:lstStyle/>
          <a:p>
            <a:pPr/>
            <a:r>
              <a:t>¿Podemos guardar cualquier número entero en una variable de tipo </a:t>
            </a:r>
            <a:r>
              <a:rPr>
                <a:solidFill>
                  <a:schemeClr val="accent6"/>
                </a:solidFill>
              </a:rPr>
              <a:t>int</a:t>
            </a:r>
            <a:r>
              <a:t>?</a:t>
            </a:r>
          </a:p>
        </p:txBody>
      </p:sp>
      <p:sp>
        <p:nvSpPr>
          <p:cNvPr id="218" name="No"/>
          <p:cNvSpPr txBox="1"/>
          <p:nvPr/>
        </p:nvSpPr>
        <p:spPr>
          <a:xfrm>
            <a:off x="11122914" y="6460144"/>
            <a:ext cx="2138173" cy="2105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0"/>
            </a:lvl1pPr>
          </a:lstStyle>
          <a:p>
            <a:pPr/>
            <a:r>
              <a:t>No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INT"/>
          <p:cNvSpPr txBox="1"/>
          <p:nvPr/>
        </p:nvSpPr>
        <p:spPr>
          <a:xfrm>
            <a:off x="-10105502" y="821134"/>
            <a:ext cx="24384001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pc="-252" sz="8400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INT</a:t>
            </a:r>
          </a:p>
        </p:txBody>
      </p:sp>
      <p:sp>
        <p:nvSpPr>
          <p:cNvPr id="221" name="¿Podemos guardar cualquier número entero en una variable de tipo int?"/>
          <p:cNvSpPr txBox="1"/>
          <p:nvPr>
            <p:ph type="body" idx="1"/>
          </p:nvPr>
        </p:nvSpPr>
        <p:spPr>
          <a:xfrm>
            <a:off x="1152093" y="3296574"/>
            <a:ext cx="22079814" cy="8432801"/>
          </a:xfrm>
          <a:prstGeom prst="rect">
            <a:avLst/>
          </a:prstGeom>
        </p:spPr>
        <p:txBody>
          <a:bodyPr/>
          <a:lstStyle/>
          <a:p>
            <a:pPr/>
            <a:r>
              <a:t>¿Podemos guardar cualquier número entero en una variable de tipo </a:t>
            </a:r>
            <a:r>
              <a:rPr>
                <a:solidFill>
                  <a:schemeClr val="accent6"/>
                </a:solidFill>
              </a:rPr>
              <a:t>int</a:t>
            </a:r>
            <a:r>
              <a:t>?</a:t>
            </a:r>
          </a:p>
        </p:txBody>
      </p:sp>
      <p:pic>
        <p:nvPicPr>
          <p:cNvPr id="222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93649" y="4940768"/>
            <a:ext cx="15196702" cy="38344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93649" y="9397724"/>
            <a:ext cx="15196702" cy="37531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10234" y="2869951"/>
            <a:ext cx="7976097" cy="79760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Imagen" descr="Imagen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487142" y="4889895"/>
            <a:ext cx="5686624" cy="3936210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Flecha 11"/>
          <p:cNvSpPr/>
          <p:nvPr/>
        </p:nvSpPr>
        <p:spPr>
          <a:xfrm>
            <a:off x="11687347" y="5874370"/>
            <a:ext cx="2612882" cy="19672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28" name="https://arstechnica.com/information-technology/2014/12/gangnam-style-overflows-int_max-forces-youtube-to-go-64-bit/"/>
          <p:cNvSpPr txBox="1"/>
          <p:nvPr/>
        </p:nvSpPr>
        <p:spPr>
          <a:xfrm>
            <a:off x="3631024" y="11597767"/>
            <a:ext cx="17121952" cy="1493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200" u="sng">
                <a:hlinkClick r:id="rId4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4" invalidUrl="" action="" tgtFrame="" tooltip="" history="1" highlightClick="0" endSnd="0"/>
              </a:rPr>
              <a:t>https://arstechnica.com/information-technology/2014/12/gangnam-style-overflows-int_max-forces-youtube-to-go-64-bit/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FLOAT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FLOAT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FLOAT"/>
          <p:cNvSpPr txBox="1"/>
          <p:nvPr/>
        </p:nvSpPr>
        <p:spPr>
          <a:xfrm>
            <a:off x="-9470502" y="821134"/>
            <a:ext cx="24384001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pc="-252" sz="8400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FLOAT</a:t>
            </a:r>
          </a:p>
        </p:txBody>
      </p:sp>
      <p:sp>
        <p:nvSpPr>
          <p:cNvPr id="233" name="Una variable de tipo float (floating point) se usa para almacenar valores reales.…"/>
          <p:cNvSpPr txBox="1"/>
          <p:nvPr>
            <p:ph type="body" idx="1"/>
          </p:nvPr>
        </p:nvSpPr>
        <p:spPr>
          <a:xfrm>
            <a:off x="1152093" y="3296574"/>
            <a:ext cx="22079814" cy="8432801"/>
          </a:xfrm>
          <a:prstGeom prst="rect">
            <a:avLst/>
          </a:prstGeom>
        </p:spPr>
        <p:txBody>
          <a:bodyPr/>
          <a:lstStyle/>
          <a:p>
            <a:pPr/>
            <a:r>
              <a:t>Una variable de tipo </a:t>
            </a:r>
            <a:r>
              <a:rPr>
                <a:solidFill>
                  <a:schemeClr val="accent6"/>
                </a:solidFill>
              </a:rPr>
              <a:t>float</a:t>
            </a:r>
            <a:r>
              <a:t> (</a:t>
            </a:r>
            <a:r>
              <a:rPr i="1">
                <a:latin typeface="Arial"/>
                <a:ea typeface="Arial"/>
                <a:cs typeface="Arial"/>
                <a:sym typeface="Arial"/>
              </a:rPr>
              <a:t>floating point</a:t>
            </a:r>
            <a:r>
              <a:t>) se usa para almacenar valores </a:t>
            </a:r>
            <a:r>
              <a:rPr b="1"/>
              <a:t>reales</a:t>
            </a:r>
            <a:r>
              <a:t>.</a:t>
            </a:r>
          </a:p>
          <a:p>
            <a:pPr/>
            <a:r>
              <a:t>Recordemos que un número racional posee una cantidad limitada de números después de la coma.</a:t>
            </a:r>
          </a:p>
          <a:p>
            <a:pPr/>
            <a:r>
              <a:t>Tiene un tamaño determinado de 4 </a:t>
            </a:r>
            <a:r>
              <a:rPr>
                <a:solidFill>
                  <a:schemeClr val="accent1">
                    <a:lumOff val="13575"/>
                  </a:schemeClr>
                </a:solidFill>
              </a:rPr>
              <a:t>bytes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¿Se puede comparar una variable de tipo int con una variable de tipo float?"/>
          <p:cNvSpPr txBox="1"/>
          <p:nvPr>
            <p:ph type="body" idx="1"/>
          </p:nvPr>
        </p:nvSpPr>
        <p:spPr>
          <a:xfrm>
            <a:off x="1152093" y="3296574"/>
            <a:ext cx="22079814" cy="8432801"/>
          </a:xfrm>
          <a:prstGeom prst="rect">
            <a:avLst/>
          </a:prstGeom>
        </p:spPr>
        <p:txBody>
          <a:bodyPr/>
          <a:lstStyle/>
          <a:p>
            <a:pPr/>
            <a:r>
              <a:t>¿Se puede comparar una variable de tipo </a:t>
            </a:r>
            <a:r>
              <a:rPr>
                <a:solidFill>
                  <a:schemeClr val="accent6"/>
                </a:solidFill>
              </a:rPr>
              <a:t>int</a:t>
            </a:r>
            <a:r>
              <a:t> con una variable de tipo </a:t>
            </a:r>
            <a:r>
              <a:rPr>
                <a:solidFill>
                  <a:schemeClr val="accent6"/>
                </a:solidFill>
              </a:rPr>
              <a:t>float</a:t>
            </a:r>
            <a:r>
              <a:t>?</a:t>
            </a:r>
          </a:p>
        </p:txBody>
      </p:sp>
      <p:sp>
        <p:nvSpPr>
          <p:cNvPr id="236" name="FLOAT"/>
          <p:cNvSpPr txBox="1"/>
          <p:nvPr/>
        </p:nvSpPr>
        <p:spPr>
          <a:xfrm>
            <a:off x="-9470502" y="821134"/>
            <a:ext cx="24384001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pc="-252" sz="8400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FLOAT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¿Se puede comparar una variable de tipo int con una variable de tipo float?"/>
          <p:cNvSpPr txBox="1"/>
          <p:nvPr>
            <p:ph type="body" idx="1"/>
          </p:nvPr>
        </p:nvSpPr>
        <p:spPr>
          <a:xfrm>
            <a:off x="1152093" y="3296574"/>
            <a:ext cx="22079814" cy="8432801"/>
          </a:xfrm>
          <a:prstGeom prst="rect">
            <a:avLst/>
          </a:prstGeom>
        </p:spPr>
        <p:txBody>
          <a:bodyPr/>
          <a:lstStyle/>
          <a:p>
            <a:pPr/>
            <a:r>
              <a:t>¿Se puede comparar una variable de tipo </a:t>
            </a:r>
            <a:r>
              <a:rPr>
                <a:solidFill>
                  <a:schemeClr val="accent6"/>
                </a:solidFill>
              </a:rPr>
              <a:t>int</a:t>
            </a:r>
            <a:r>
              <a:t> con una variable de tipo </a:t>
            </a:r>
            <a:r>
              <a:rPr>
                <a:solidFill>
                  <a:schemeClr val="accent6"/>
                </a:solidFill>
              </a:rPr>
              <a:t>float</a:t>
            </a:r>
            <a:r>
              <a:t>?</a:t>
            </a:r>
          </a:p>
        </p:txBody>
      </p:sp>
      <p:sp>
        <p:nvSpPr>
          <p:cNvPr id="239" name="FLOAT"/>
          <p:cNvSpPr txBox="1"/>
          <p:nvPr/>
        </p:nvSpPr>
        <p:spPr>
          <a:xfrm>
            <a:off x="-9470502" y="821134"/>
            <a:ext cx="24384001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pc="-252" sz="8400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FLOAT</a:t>
            </a:r>
          </a:p>
        </p:txBody>
      </p:sp>
      <p:sp>
        <p:nvSpPr>
          <p:cNvPr id="240" name="Sí"/>
          <p:cNvSpPr txBox="1"/>
          <p:nvPr/>
        </p:nvSpPr>
        <p:spPr>
          <a:xfrm>
            <a:off x="11462766" y="6460144"/>
            <a:ext cx="1458469" cy="2105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0"/>
            </a:lvl1pPr>
          </a:lstStyle>
          <a:p>
            <a:pPr/>
            <a:r>
              <a:t>Sí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FLOAT"/>
          <p:cNvSpPr txBox="1"/>
          <p:nvPr/>
        </p:nvSpPr>
        <p:spPr>
          <a:xfrm>
            <a:off x="-9470502" y="821134"/>
            <a:ext cx="24384001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pc="-252" sz="8400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FLOAT</a:t>
            </a:r>
          </a:p>
        </p:txBody>
      </p:sp>
      <p:pic>
        <p:nvPicPr>
          <p:cNvPr id="243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16242" y="4669800"/>
            <a:ext cx="11751516" cy="8432801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¿Estas variables son iguales?"/>
          <p:cNvSpPr txBox="1"/>
          <p:nvPr>
            <p:ph type="body" idx="1"/>
          </p:nvPr>
        </p:nvSpPr>
        <p:spPr>
          <a:xfrm>
            <a:off x="1152093" y="2641600"/>
            <a:ext cx="22079814" cy="8432800"/>
          </a:xfrm>
          <a:prstGeom prst="rect">
            <a:avLst/>
          </a:prstGeom>
        </p:spPr>
        <p:txBody>
          <a:bodyPr/>
          <a:lstStyle/>
          <a:p>
            <a:pPr/>
            <a:r>
              <a:t>¿Estas variables son iguales?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amaños de dat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Tamaños de datos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FLOAT"/>
          <p:cNvSpPr txBox="1"/>
          <p:nvPr/>
        </p:nvSpPr>
        <p:spPr>
          <a:xfrm>
            <a:off x="-9470502" y="821134"/>
            <a:ext cx="24384001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pc="-252" sz="8400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FLOAT</a:t>
            </a:r>
          </a:p>
        </p:txBody>
      </p:sp>
      <p:pic>
        <p:nvPicPr>
          <p:cNvPr id="247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16242" y="4669800"/>
            <a:ext cx="11751516" cy="8432801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Rectángulo"/>
          <p:cNvSpPr/>
          <p:nvPr/>
        </p:nvSpPr>
        <p:spPr>
          <a:xfrm>
            <a:off x="8306593" y="9468035"/>
            <a:ext cx="6835131" cy="545803"/>
          </a:xfrm>
          <a:prstGeom prst="rect">
            <a:avLst/>
          </a:prstGeom>
          <a:ln w="889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49" name="¿Estas variables son iguales?"/>
          <p:cNvSpPr txBox="1"/>
          <p:nvPr>
            <p:ph type="body" idx="1"/>
          </p:nvPr>
        </p:nvSpPr>
        <p:spPr>
          <a:xfrm>
            <a:off x="1152093" y="2641600"/>
            <a:ext cx="22079814" cy="8432800"/>
          </a:xfrm>
          <a:prstGeom prst="rect">
            <a:avLst/>
          </a:prstGeom>
        </p:spPr>
        <p:txBody>
          <a:bodyPr/>
          <a:lstStyle/>
          <a:p>
            <a:pPr/>
            <a:r>
              <a:t>¿Estas variables son iguales?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¿Y estas otras variables?"/>
          <p:cNvSpPr txBox="1"/>
          <p:nvPr>
            <p:ph type="body" idx="1"/>
          </p:nvPr>
        </p:nvSpPr>
        <p:spPr>
          <a:xfrm>
            <a:off x="1152093" y="2641600"/>
            <a:ext cx="22079814" cy="8432800"/>
          </a:xfrm>
          <a:prstGeom prst="rect">
            <a:avLst/>
          </a:prstGeom>
        </p:spPr>
        <p:txBody>
          <a:bodyPr/>
          <a:lstStyle/>
          <a:p>
            <a:pPr/>
            <a:r>
              <a:t>¿Y estas otras variables?</a:t>
            </a:r>
          </a:p>
        </p:txBody>
      </p:sp>
      <p:sp>
        <p:nvSpPr>
          <p:cNvPr id="252" name="FLOAT"/>
          <p:cNvSpPr txBox="1"/>
          <p:nvPr/>
        </p:nvSpPr>
        <p:spPr>
          <a:xfrm>
            <a:off x="-9470502" y="821134"/>
            <a:ext cx="24384001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pc="-252" sz="8400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FLOAT</a:t>
            </a:r>
          </a:p>
        </p:txBody>
      </p:sp>
      <p:pic>
        <p:nvPicPr>
          <p:cNvPr id="253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24346" y="4851236"/>
            <a:ext cx="9535308" cy="81207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FLOAT"/>
          <p:cNvSpPr txBox="1"/>
          <p:nvPr/>
        </p:nvSpPr>
        <p:spPr>
          <a:xfrm>
            <a:off x="-9470502" y="821134"/>
            <a:ext cx="24384001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pc="-252" sz="8400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FLOAT</a:t>
            </a:r>
          </a:p>
        </p:txBody>
      </p:sp>
      <p:pic>
        <p:nvPicPr>
          <p:cNvPr id="256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24346" y="4851236"/>
            <a:ext cx="9535308" cy="8120729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Rectángulo"/>
          <p:cNvSpPr/>
          <p:nvPr/>
        </p:nvSpPr>
        <p:spPr>
          <a:xfrm>
            <a:off x="9236068" y="11131236"/>
            <a:ext cx="7393276" cy="545803"/>
          </a:xfrm>
          <a:prstGeom prst="rect">
            <a:avLst/>
          </a:prstGeom>
          <a:ln w="889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58" name="¿Y estas otras variables?"/>
          <p:cNvSpPr txBox="1"/>
          <p:nvPr>
            <p:ph type="body" idx="1"/>
          </p:nvPr>
        </p:nvSpPr>
        <p:spPr>
          <a:xfrm>
            <a:off x="1152093" y="2641600"/>
            <a:ext cx="22079814" cy="8432800"/>
          </a:xfrm>
          <a:prstGeom prst="rect">
            <a:avLst/>
          </a:prstGeom>
        </p:spPr>
        <p:txBody>
          <a:bodyPr/>
          <a:lstStyle/>
          <a:p>
            <a:pPr/>
            <a:r>
              <a:t>¿Y estas otras variables?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¿Por qué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¿Por qué?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BOOL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32309" y="7893669"/>
            <a:ext cx="11919382" cy="5005515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BOOL"/>
          <p:cNvSpPr txBox="1"/>
          <p:nvPr/>
        </p:nvSpPr>
        <p:spPr>
          <a:xfrm>
            <a:off x="-9648302" y="821134"/>
            <a:ext cx="24384001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pc="-252" sz="8400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BOOL</a:t>
            </a:r>
          </a:p>
        </p:txBody>
      </p:sp>
      <p:sp>
        <p:nvSpPr>
          <p:cNvPr id="266" name="El tipo de dato bool nos permite almacenar números binarios, es decir 0 y 1 únicamente.…"/>
          <p:cNvSpPr txBox="1"/>
          <p:nvPr>
            <p:ph type="body" idx="1"/>
          </p:nvPr>
        </p:nvSpPr>
        <p:spPr>
          <a:xfrm>
            <a:off x="1152093" y="3296574"/>
            <a:ext cx="22079814" cy="8432801"/>
          </a:xfrm>
          <a:prstGeom prst="rect">
            <a:avLst/>
          </a:prstGeom>
        </p:spPr>
        <p:txBody>
          <a:bodyPr/>
          <a:lstStyle/>
          <a:p>
            <a:pPr/>
            <a:r>
              <a:t>El tipo de dato </a:t>
            </a:r>
            <a:r>
              <a:rPr>
                <a:solidFill>
                  <a:schemeClr val="accent6"/>
                </a:solidFill>
              </a:rPr>
              <a:t>bool</a:t>
            </a:r>
            <a:r>
              <a:t> nos permite almacenar números binarios, es decir </a:t>
            </a:r>
            <a:r>
              <a:rPr>
                <a:solidFill>
                  <a:schemeClr val="accent4">
                    <a:hueOff val="-613784"/>
                    <a:lumOff val="1275"/>
                  </a:schemeClr>
                </a:solidFill>
              </a:rPr>
              <a:t>0</a:t>
            </a:r>
            <a:r>
              <a:t> y </a:t>
            </a:r>
            <a:r>
              <a:rPr>
                <a:solidFill>
                  <a:schemeClr val="accent4">
                    <a:hueOff val="-613784"/>
                    <a:lumOff val="1275"/>
                  </a:schemeClr>
                </a:solidFill>
              </a:rPr>
              <a:t>1</a:t>
            </a:r>
            <a:r>
              <a:t> únicamente.</a:t>
            </a:r>
          </a:p>
          <a:p>
            <a:pPr/>
            <a:r>
              <a:t>Estos valores los podemos interpretar como </a:t>
            </a:r>
            <a:r>
              <a:rPr>
                <a:solidFill>
                  <a:schemeClr val="accent4">
                    <a:hueOff val="-613784"/>
                    <a:lumOff val="1275"/>
                  </a:schemeClr>
                </a:solidFill>
              </a:rPr>
              <a:t>false</a:t>
            </a:r>
            <a:r>
              <a:t> y </a:t>
            </a:r>
            <a:r>
              <a:rPr>
                <a:solidFill>
                  <a:schemeClr val="accent4">
                    <a:hueOff val="-613784"/>
                    <a:lumOff val="1275"/>
                  </a:schemeClr>
                </a:solidFill>
              </a:rPr>
              <a:t>true</a:t>
            </a:r>
            <a:r>
              <a:t>, respectivamente.</a:t>
            </a:r>
          </a:p>
          <a:p>
            <a:pPr/>
            <a:r>
              <a:t>Tiene un tamaño determinado de 1 </a:t>
            </a:r>
            <a:r>
              <a:rPr>
                <a:solidFill>
                  <a:schemeClr val="accent1">
                    <a:lumOff val="13575"/>
                  </a:schemeClr>
                </a:solidFill>
              </a:rPr>
              <a:t>byte </a:t>
            </a:r>
            <a:r>
              <a:t>(8 </a:t>
            </a:r>
            <a:r>
              <a:rPr>
                <a:solidFill>
                  <a:schemeClr val="accent1">
                    <a:lumOff val="13575"/>
                  </a:schemeClr>
                </a:solidFill>
              </a:rPr>
              <a:t>bits</a:t>
            </a:r>
            <a:r>
              <a:t>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32309" y="6659271"/>
            <a:ext cx="11919382" cy="6384259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BOOL"/>
          <p:cNvSpPr txBox="1"/>
          <p:nvPr/>
        </p:nvSpPr>
        <p:spPr>
          <a:xfrm>
            <a:off x="-9648302" y="821134"/>
            <a:ext cx="24384001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pc="-252" sz="8400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BOOL</a:t>
            </a:r>
          </a:p>
        </p:txBody>
      </p:sp>
      <p:sp>
        <p:nvSpPr>
          <p:cNvPr id="270" name="Las condiciones también se reducen a valores booleanos, es decir la computadora evalúa los valores de la condición y se fija si esta es verdadera o falsa."/>
          <p:cNvSpPr txBox="1"/>
          <p:nvPr>
            <p:ph type="body" idx="1"/>
          </p:nvPr>
        </p:nvSpPr>
        <p:spPr>
          <a:xfrm>
            <a:off x="1152093" y="3296574"/>
            <a:ext cx="22079814" cy="8432801"/>
          </a:xfrm>
          <a:prstGeom prst="rect">
            <a:avLst/>
          </a:prstGeom>
        </p:spPr>
        <p:txBody>
          <a:bodyPr/>
          <a:lstStyle/>
          <a:p>
            <a:pPr/>
            <a:r>
              <a:t>Las condiciones también se reducen a valores booleanos, es decir la computadora evalúa los valores de la condición y se fija si esta es verdadera o falsa.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Ejemplo de Timmy"/>
          <p:cNvSpPr txBox="1"/>
          <p:nvPr/>
        </p:nvSpPr>
        <p:spPr>
          <a:xfrm>
            <a:off x="-6422502" y="821134"/>
            <a:ext cx="24384001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pc="-252" sz="8400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Ejemplo de Timmy</a:t>
            </a:r>
          </a:p>
        </p:txBody>
      </p:sp>
      <p:pic>
        <p:nvPicPr>
          <p:cNvPr id="273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8409" y="3044304"/>
            <a:ext cx="18967182" cy="9166414"/>
          </a:xfrm>
          <a:prstGeom prst="rect">
            <a:avLst/>
          </a:prstGeom>
          <a:ln w="12700">
            <a:miter lim="400000"/>
          </a:ln>
        </p:spPr>
      </p:pic>
      <p:pic>
        <p:nvPicPr>
          <p:cNvPr id="274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08409" y="3076659"/>
            <a:ext cx="18967182" cy="91017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8409" y="3044304"/>
            <a:ext cx="18967182" cy="9166414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08409" y="3076659"/>
            <a:ext cx="18967182" cy="9101703"/>
          </a:xfrm>
          <a:prstGeom prst="rect">
            <a:avLst/>
          </a:prstGeom>
          <a:ln w="12700">
            <a:miter lim="400000"/>
          </a:ln>
        </p:spPr>
      </p:pic>
      <p:sp>
        <p:nvSpPr>
          <p:cNvPr id="278" name="Rectángulo"/>
          <p:cNvSpPr/>
          <p:nvPr/>
        </p:nvSpPr>
        <p:spPr>
          <a:xfrm>
            <a:off x="4826044" y="9987873"/>
            <a:ext cx="16805225" cy="830047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79" name="Ejemplo de Timmy"/>
          <p:cNvSpPr txBox="1"/>
          <p:nvPr/>
        </p:nvSpPr>
        <p:spPr>
          <a:xfrm>
            <a:off x="-6422502" y="821134"/>
            <a:ext cx="24384001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pc="-252" sz="8400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Ejemplo de Timmy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76603" y="3165000"/>
            <a:ext cx="19230794" cy="9228201"/>
          </a:xfrm>
          <a:prstGeom prst="rect">
            <a:avLst/>
          </a:prstGeom>
          <a:ln w="12700">
            <a:miter lim="400000"/>
          </a:ln>
        </p:spPr>
      </p:pic>
      <p:sp>
        <p:nvSpPr>
          <p:cNvPr id="282" name="Ejemplo de Timmy"/>
          <p:cNvSpPr txBox="1"/>
          <p:nvPr/>
        </p:nvSpPr>
        <p:spPr>
          <a:xfrm>
            <a:off x="-6422502" y="821134"/>
            <a:ext cx="24384001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pc="-252" sz="8400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Ejemplo de Timmy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Una variable es el nombre que le damos en el código a una porción de memoria.…"/>
          <p:cNvSpPr txBox="1"/>
          <p:nvPr>
            <p:ph type="body" idx="1"/>
          </p:nvPr>
        </p:nvSpPr>
        <p:spPr>
          <a:xfrm>
            <a:off x="1152093" y="3296574"/>
            <a:ext cx="22079814" cy="8432801"/>
          </a:xfrm>
          <a:prstGeom prst="rect">
            <a:avLst/>
          </a:prstGeom>
        </p:spPr>
        <p:txBody>
          <a:bodyPr/>
          <a:lstStyle/>
          <a:p>
            <a:pPr/>
            <a:r>
              <a:t>Una variable es el nombre que le damos en el código a una </a:t>
            </a:r>
            <a:r>
              <a:rPr b="1"/>
              <a:t>porción</a:t>
            </a:r>
            <a:r>
              <a:t> de memoria.</a:t>
            </a:r>
          </a:p>
          <a:p>
            <a:pPr/>
            <a:r>
              <a:t>El </a:t>
            </a:r>
            <a:r>
              <a:rPr>
                <a:solidFill>
                  <a:schemeClr val="accent6"/>
                </a:solidFill>
              </a:rPr>
              <a:t>tipo de dato</a:t>
            </a:r>
            <a:r>
              <a:t> de una variable define </a:t>
            </a:r>
            <a:r>
              <a:rPr b="1"/>
              <a:t>cuánto</a:t>
            </a:r>
            <a:r>
              <a:t> espacio en memoria se va a reservar para la misma.</a:t>
            </a:r>
          </a:p>
        </p:txBody>
      </p:sp>
      <p:sp>
        <p:nvSpPr>
          <p:cNvPr id="188" name="Tamaños de datos"/>
          <p:cNvSpPr txBox="1"/>
          <p:nvPr/>
        </p:nvSpPr>
        <p:spPr>
          <a:xfrm>
            <a:off x="-6574902" y="821134"/>
            <a:ext cx="24384001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pc="-252" sz="8400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Tamaños de datos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76603" y="3165000"/>
            <a:ext cx="19230794" cy="9228201"/>
          </a:xfrm>
          <a:prstGeom prst="rect">
            <a:avLst/>
          </a:prstGeom>
          <a:ln w="12700">
            <a:miter lim="400000"/>
          </a:ln>
        </p:spPr>
      </p:pic>
      <p:sp>
        <p:nvSpPr>
          <p:cNvPr id="285" name="Rectángulo"/>
          <p:cNvSpPr/>
          <p:nvPr/>
        </p:nvSpPr>
        <p:spPr>
          <a:xfrm>
            <a:off x="4826044" y="10130470"/>
            <a:ext cx="16805225" cy="830047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86" name="Ejemplo de Timmy"/>
          <p:cNvSpPr txBox="1"/>
          <p:nvPr/>
        </p:nvSpPr>
        <p:spPr>
          <a:xfrm>
            <a:off x="-6422502" y="821134"/>
            <a:ext cx="24384001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pc="-252" sz="8400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Ejemplo de Timmy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BOOL"/>
          <p:cNvSpPr txBox="1"/>
          <p:nvPr/>
        </p:nvSpPr>
        <p:spPr>
          <a:xfrm>
            <a:off x="-9648302" y="821134"/>
            <a:ext cx="24384001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pc="-252" sz="8400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BOOL</a:t>
            </a:r>
          </a:p>
        </p:txBody>
      </p:sp>
      <p:sp>
        <p:nvSpPr>
          <p:cNvPr id="289" name="Las condiciones se pueden combinar para formar una nueva condición usando los operadores and (&amp;&amp;) y or (||)."/>
          <p:cNvSpPr txBox="1"/>
          <p:nvPr>
            <p:ph type="body" idx="1"/>
          </p:nvPr>
        </p:nvSpPr>
        <p:spPr>
          <a:xfrm>
            <a:off x="1152093" y="3296574"/>
            <a:ext cx="22079814" cy="8432801"/>
          </a:xfrm>
          <a:prstGeom prst="rect">
            <a:avLst/>
          </a:prstGeom>
        </p:spPr>
        <p:txBody>
          <a:bodyPr/>
          <a:lstStyle/>
          <a:p>
            <a:pPr/>
            <a:r>
              <a:t>Las condiciones se pueden combinar para formar una nueva condición usando los operadores </a:t>
            </a:r>
            <a:r>
              <a:rPr>
                <a:solidFill>
                  <a:schemeClr val="accent6"/>
                </a:solidFill>
              </a:rPr>
              <a:t>and</a:t>
            </a:r>
            <a:r>
              <a:t> (&amp;&amp;) y </a:t>
            </a:r>
            <a:r>
              <a:rPr>
                <a:solidFill>
                  <a:schemeClr val="accent6"/>
                </a:solidFill>
              </a:rPr>
              <a:t>or</a:t>
            </a:r>
            <a:r>
              <a:t> (||).</a:t>
            </a:r>
          </a:p>
        </p:txBody>
      </p:sp>
      <p:pic>
        <p:nvPicPr>
          <p:cNvPr id="290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40228" y="5974193"/>
            <a:ext cx="12303544" cy="65860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BOOL"/>
          <p:cNvSpPr txBox="1"/>
          <p:nvPr/>
        </p:nvSpPr>
        <p:spPr>
          <a:xfrm>
            <a:off x="-9648302" y="821134"/>
            <a:ext cx="24384001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pc="-252" sz="8400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BOOL</a:t>
            </a:r>
          </a:p>
        </p:txBody>
      </p:sp>
      <p:pic>
        <p:nvPicPr>
          <p:cNvPr id="293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65395" y="3904122"/>
            <a:ext cx="6177698" cy="7736556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and"/>
          <p:cNvSpPr txBox="1"/>
          <p:nvPr/>
        </p:nvSpPr>
        <p:spPr>
          <a:xfrm>
            <a:off x="6556512" y="2449940"/>
            <a:ext cx="1795463" cy="1374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500">
                <a:solidFill>
                  <a:schemeClr val="accent6"/>
                </a:solidFill>
              </a:defRPr>
            </a:lvl1pPr>
          </a:lstStyle>
          <a:p>
            <a:pPr/>
            <a:r>
              <a:t>and</a:t>
            </a:r>
          </a:p>
        </p:txBody>
      </p:sp>
      <p:pic>
        <p:nvPicPr>
          <p:cNvPr id="295" name="Imagen" descr="Imagen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705487" y="3859430"/>
            <a:ext cx="6313118" cy="7825940"/>
          </a:xfrm>
          <a:prstGeom prst="rect">
            <a:avLst/>
          </a:prstGeom>
          <a:ln w="12700">
            <a:miter lim="400000"/>
          </a:ln>
        </p:spPr>
      </p:pic>
      <p:sp>
        <p:nvSpPr>
          <p:cNvPr id="296" name="or"/>
          <p:cNvSpPr txBox="1"/>
          <p:nvPr/>
        </p:nvSpPr>
        <p:spPr>
          <a:xfrm>
            <a:off x="16338171" y="2449941"/>
            <a:ext cx="1047751" cy="1374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500">
                <a:solidFill>
                  <a:schemeClr val="accent6"/>
                </a:solidFill>
              </a:defRPr>
            </a:lvl1pPr>
          </a:lstStyle>
          <a:p>
            <a:pPr/>
            <a:r>
              <a:t>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42680" y="2660665"/>
            <a:ext cx="13498640" cy="10274270"/>
          </a:xfrm>
          <a:prstGeom prst="rect">
            <a:avLst/>
          </a:prstGeom>
          <a:ln w="12700">
            <a:miter lim="400000"/>
          </a:ln>
        </p:spPr>
      </p:pic>
      <p:sp>
        <p:nvSpPr>
          <p:cNvPr id="299" name="BOOL"/>
          <p:cNvSpPr txBox="1"/>
          <p:nvPr/>
        </p:nvSpPr>
        <p:spPr>
          <a:xfrm>
            <a:off x="-9648302" y="821134"/>
            <a:ext cx="24384001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pc="-252" sz="8400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BOOL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42680" y="2660665"/>
            <a:ext cx="13498640" cy="10274270"/>
          </a:xfrm>
          <a:prstGeom prst="rect">
            <a:avLst/>
          </a:prstGeom>
          <a:ln w="12700">
            <a:miter lim="400000"/>
          </a:ln>
        </p:spPr>
      </p:pic>
      <p:sp>
        <p:nvSpPr>
          <p:cNvPr id="302" name="BOOL"/>
          <p:cNvSpPr txBox="1"/>
          <p:nvPr/>
        </p:nvSpPr>
        <p:spPr>
          <a:xfrm>
            <a:off x="-9648302" y="821134"/>
            <a:ext cx="24384001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pc="-252" sz="8400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BOOL</a:t>
            </a:r>
          </a:p>
        </p:txBody>
      </p:sp>
      <p:sp>
        <p:nvSpPr>
          <p:cNvPr id="303" name="Rectángulo"/>
          <p:cNvSpPr/>
          <p:nvPr/>
        </p:nvSpPr>
        <p:spPr>
          <a:xfrm>
            <a:off x="7354192" y="10994032"/>
            <a:ext cx="9525101" cy="545804"/>
          </a:xfrm>
          <a:prstGeom prst="rect">
            <a:avLst/>
          </a:prstGeom>
          <a:ln w="889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HAR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HAR"/>
          <p:cNvSpPr txBox="1"/>
          <p:nvPr/>
        </p:nvSpPr>
        <p:spPr>
          <a:xfrm>
            <a:off x="-9648302" y="821134"/>
            <a:ext cx="24384001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pc="-252" sz="8400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CHAR</a:t>
            </a:r>
          </a:p>
        </p:txBody>
      </p:sp>
      <p:sp>
        <p:nvSpPr>
          <p:cNvPr id="308" name="Una variable de tipo char (character) se usa para almacenar caracteres.…"/>
          <p:cNvSpPr txBox="1"/>
          <p:nvPr>
            <p:ph type="body" idx="1"/>
          </p:nvPr>
        </p:nvSpPr>
        <p:spPr>
          <a:xfrm>
            <a:off x="1152093" y="3296574"/>
            <a:ext cx="22079814" cy="8432801"/>
          </a:xfrm>
          <a:prstGeom prst="rect">
            <a:avLst/>
          </a:prstGeom>
        </p:spPr>
        <p:txBody>
          <a:bodyPr/>
          <a:lstStyle/>
          <a:p>
            <a:pPr/>
            <a:r>
              <a:t>Una variable de tipo </a:t>
            </a:r>
            <a:r>
              <a:rPr>
                <a:solidFill>
                  <a:schemeClr val="accent6"/>
                </a:solidFill>
              </a:rPr>
              <a:t>char</a:t>
            </a:r>
            <a:r>
              <a:t> (</a:t>
            </a:r>
            <a:r>
              <a:rPr i="1">
                <a:latin typeface="Arial"/>
                <a:ea typeface="Arial"/>
                <a:cs typeface="Arial"/>
                <a:sym typeface="Arial"/>
              </a:rPr>
              <a:t>character</a:t>
            </a:r>
            <a:r>
              <a:t>) se usa para almacenar caracteres.</a:t>
            </a:r>
          </a:p>
          <a:p>
            <a:pPr/>
            <a:r>
              <a:t>A todo carácter le corresponde un número que lo identifica.</a:t>
            </a:r>
          </a:p>
          <a:p>
            <a:pPr/>
            <a:r>
              <a:t>Tiene un tamaño determinado de 1 </a:t>
            </a:r>
            <a:r>
              <a:rPr>
                <a:solidFill>
                  <a:schemeClr val="accent1">
                    <a:lumOff val="13575"/>
                  </a:schemeClr>
                </a:solidFill>
              </a:rPr>
              <a:t>byte </a:t>
            </a:r>
            <a:r>
              <a:t>(8 </a:t>
            </a:r>
            <a:r>
              <a:rPr>
                <a:solidFill>
                  <a:schemeClr val="accent1">
                    <a:lumOff val="13575"/>
                  </a:schemeClr>
                </a:solidFill>
              </a:rPr>
              <a:t>bits</a:t>
            </a:r>
            <a:r>
              <a:t>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HAR"/>
          <p:cNvSpPr txBox="1"/>
          <p:nvPr/>
        </p:nvSpPr>
        <p:spPr>
          <a:xfrm>
            <a:off x="-9648302" y="821134"/>
            <a:ext cx="24384001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pc="-252" sz="8400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CHAR</a:t>
            </a:r>
          </a:p>
        </p:txBody>
      </p:sp>
      <p:sp>
        <p:nvSpPr>
          <p:cNvPr id="311" name="Una variable de tipo char (character) se usa para almacenar caracteres.…"/>
          <p:cNvSpPr txBox="1"/>
          <p:nvPr>
            <p:ph type="body" idx="1"/>
          </p:nvPr>
        </p:nvSpPr>
        <p:spPr>
          <a:xfrm>
            <a:off x="1152093" y="3296574"/>
            <a:ext cx="22079814" cy="8432801"/>
          </a:xfrm>
          <a:prstGeom prst="rect">
            <a:avLst/>
          </a:prstGeom>
        </p:spPr>
        <p:txBody>
          <a:bodyPr/>
          <a:lstStyle/>
          <a:p>
            <a:pPr/>
            <a:r>
              <a:t>Una variable de tipo </a:t>
            </a:r>
            <a:r>
              <a:rPr>
                <a:solidFill>
                  <a:schemeClr val="accent6"/>
                </a:solidFill>
              </a:rPr>
              <a:t>char</a:t>
            </a:r>
            <a:r>
              <a:t> (</a:t>
            </a:r>
            <a:r>
              <a:rPr i="1">
                <a:latin typeface="Arial"/>
                <a:ea typeface="Arial"/>
                <a:cs typeface="Arial"/>
                <a:sym typeface="Arial"/>
              </a:rPr>
              <a:t>character</a:t>
            </a:r>
            <a:r>
              <a:t>) se usa para almacenar caracteres.</a:t>
            </a:r>
          </a:p>
          <a:p>
            <a:pPr/>
            <a:r>
              <a:t>A todo carácter le corresponde un número que lo identifica.</a:t>
            </a:r>
          </a:p>
          <a:p>
            <a:pPr/>
            <a:r>
              <a:t>Tiene un tamaño determinado de 1 </a:t>
            </a:r>
            <a:r>
              <a:rPr>
                <a:solidFill>
                  <a:schemeClr val="accent1">
                    <a:lumOff val="13575"/>
                  </a:schemeClr>
                </a:solidFill>
              </a:rPr>
              <a:t>byte </a:t>
            </a:r>
            <a:r>
              <a:t>(8 </a:t>
            </a:r>
            <a:r>
              <a:rPr>
                <a:solidFill>
                  <a:schemeClr val="accent1">
                    <a:lumOff val="13575"/>
                  </a:schemeClr>
                </a:solidFill>
              </a:rPr>
              <a:t>bits</a:t>
            </a:r>
            <a:r>
              <a:t>).</a:t>
            </a:r>
          </a:p>
          <a:p>
            <a:pPr lvl="1"/>
            <a:r>
              <a:t>¿Les suena la tabla ASCII?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Dos medusas contra un fondo azul obscuro" descr="Dos medusas contra un fondo azul obscuro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0" y="55290"/>
            <a:ext cx="24384000" cy="1360541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¿Se puede comparar una variable de tipo int o float con una variable de tipo char?"/>
          <p:cNvSpPr txBox="1"/>
          <p:nvPr>
            <p:ph type="body" idx="1"/>
          </p:nvPr>
        </p:nvSpPr>
        <p:spPr>
          <a:xfrm>
            <a:off x="1152093" y="3296574"/>
            <a:ext cx="22079814" cy="8432801"/>
          </a:xfrm>
          <a:prstGeom prst="rect">
            <a:avLst/>
          </a:prstGeom>
        </p:spPr>
        <p:txBody>
          <a:bodyPr/>
          <a:lstStyle/>
          <a:p>
            <a:pPr/>
            <a:r>
              <a:t>¿Se puede comparar una variable de tipo </a:t>
            </a:r>
            <a:r>
              <a:rPr>
                <a:solidFill>
                  <a:schemeClr val="accent6"/>
                </a:solidFill>
              </a:rPr>
              <a:t>int</a:t>
            </a:r>
            <a:r>
              <a:t> o </a:t>
            </a:r>
            <a:r>
              <a:rPr>
                <a:solidFill>
                  <a:schemeClr val="accent6"/>
                </a:solidFill>
              </a:rPr>
              <a:t>float</a:t>
            </a:r>
            <a:r>
              <a:t> con una variable de tipo </a:t>
            </a:r>
            <a:r>
              <a:rPr>
                <a:solidFill>
                  <a:schemeClr val="accent6"/>
                </a:solidFill>
              </a:rPr>
              <a:t>char</a:t>
            </a:r>
            <a:r>
              <a:t>?</a:t>
            </a:r>
          </a:p>
        </p:txBody>
      </p:sp>
      <p:sp>
        <p:nvSpPr>
          <p:cNvPr id="316" name="CHAR"/>
          <p:cNvSpPr txBox="1"/>
          <p:nvPr/>
        </p:nvSpPr>
        <p:spPr>
          <a:xfrm>
            <a:off x="-9648302" y="821134"/>
            <a:ext cx="24384001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pc="-252" sz="8400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CHAR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4546" y="2839049"/>
            <a:ext cx="16431910" cy="9242950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1 bit = 0 o 1"/>
          <p:cNvSpPr txBox="1"/>
          <p:nvPr/>
        </p:nvSpPr>
        <p:spPr>
          <a:xfrm>
            <a:off x="18413365" y="3490718"/>
            <a:ext cx="4673982" cy="1273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000"/>
            </a:pPr>
            <a:r>
              <a:t>1 </a:t>
            </a:r>
            <a:r>
              <a:rPr>
                <a:solidFill>
                  <a:schemeClr val="accent5"/>
                </a:solidFill>
              </a:rPr>
              <a:t>bit</a:t>
            </a:r>
            <a:r>
              <a:t> = 0 o 1</a:t>
            </a:r>
          </a:p>
        </p:txBody>
      </p:sp>
      <p:sp>
        <p:nvSpPr>
          <p:cNvPr id="192" name="1 byte = 8 bits"/>
          <p:cNvSpPr txBox="1"/>
          <p:nvPr/>
        </p:nvSpPr>
        <p:spPr>
          <a:xfrm>
            <a:off x="18433588" y="4941050"/>
            <a:ext cx="5755895" cy="1273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000"/>
            </a:pPr>
            <a:r>
              <a:t>1 </a:t>
            </a:r>
            <a:r>
              <a:rPr>
                <a:solidFill>
                  <a:schemeClr val="accent1">
                    <a:lumOff val="13575"/>
                  </a:schemeClr>
                </a:solidFill>
              </a:rPr>
              <a:t>byte</a:t>
            </a:r>
            <a:r>
              <a:t> = 8 </a:t>
            </a:r>
            <a:r>
              <a:rPr>
                <a:solidFill>
                  <a:schemeClr val="accent5"/>
                </a:solidFill>
              </a:rPr>
              <a:t>bits</a:t>
            </a:r>
          </a:p>
        </p:txBody>
      </p:sp>
      <p:sp>
        <p:nvSpPr>
          <p:cNvPr id="193" name="Tamaños de datos"/>
          <p:cNvSpPr txBox="1"/>
          <p:nvPr/>
        </p:nvSpPr>
        <p:spPr>
          <a:xfrm>
            <a:off x="-6574902" y="821134"/>
            <a:ext cx="24384001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pc="-252" sz="8400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Tamaños de datos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¿Se puede comparar una variable de tipo int o float con una variable de tipo char?"/>
          <p:cNvSpPr txBox="1"/>
          <p:nvPr>
            <p:ph type="body" idx="1"/>
          </p:nvPr>
        </p:nvSpPr>
        <p:spPr>
          <a:xfrm>
            <a:off x="1152093" y="3296574"/>
            <a:ext cx="22079814" cy="8432801"/>
          </a:xfrm>
          <a:prstGeom prst="rect">
            <a:avLst/>
          </a:prstGeom>
        </p:spPr>
        <p:txBody>
          <a:bodyPr/>
          <a:lstStyle/>
          <a:p>
            <a:pPr/>
            <a:r>
              <a:t>¿Se puede comparar una variable de tipo </a:t>
            </a:r>
            <a:r>
              <a:rPr>
                <a:solidFill>
                  <a:schemeClr val="accent6"/>
                </a:solidFill>
              </a:rPr>
              <a:t>int</a:t>
            </a:r>
            <a:r>
              <a:t> o </a:t>
            </a:r>
            <a:r>
              <a:rPr>
                <a:solidFill>
                  <a:schemeClr val="accent6"/>
                </a:solidFill>
              </a:rPr>
              <a:t>float</a:t>
            </a:r>
            <a:r>
              <a:t> con una variable de tipo </a:t>
            </a:r>
            <a:r>
              <a:rPr>
                <a:solidFill>
                  <a:schemeClr val="accent6"/>
                </a:solidFill>
              </a:rPr>
              <a:t>char</a:t>
            </a:r>
            <a:r>
              <a:t>?</a:t>
            </a:r>
          </a:p>
        </p:txBody>
      </p:sp>
      <p:sp>
        <p:nvSpPr>
          <p:cNvPr id="319" name="CHAR"/>
          <p:cNvSpPr txBox="1"/>
          <p:nvPr/>
        </p:nvSpPr>
        <p:spPr>
          <a:xfrm>
            <a:off x="-9648302" y="821134"/>
            <a:ext cx="24384001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pc="-252" sz="8400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CHAR</a:t>
            </a:r>
          </a:p>
        </p:txBody>
      </p:sp>
      <p:sp>
        <p:nvSpPr>
          <p:cNvPr id="320" name="Sí"/>
          <p:cNvSpPr txBox="1"/>
          <p:nvPr/>
        </p:nvSpPr>
        <p:spPr>
          <a:xfrm>
            <a:off x="11462766" y="6460144"/>
            <a:ext cx="1458469" cy="2105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0"/>
            </a:lvl1pPr>
          </a:lstStyle>
          <a:p>
            <a:pPr/>
            <a:r>
              <a:t>Sí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HAR"/>
          <p:cNvSpPr txBox="1"/>
          <p:nvPr/>
        </p:nvSpPr>
        <p:spPr>
          <a:xfrm>
            <a:off x="-9648302" y="821134"/>
            <a:ext cx="24384001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pc="-252" sz="8400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CHAR</a:t>
            </a:r>
          </a:p>
        </p:txBody>
      </p:sp>
      <p:sp>
        <p:nvSpPr>
          <p:cNvPr id="323" name="Veamos cómo declarar una variable de tipo char y obtener su número ASCII asociado:"/>
          <p:cNvSpPr txBox="1"/>
          <p:nvPr>
            <p:ph type="body" idx="1"/>
          </p:nvPr>
        </p:nvSpPr>
        <p:spPr>
          <a:xfrm>
            <a:off x="1152093" y="3296574"/>
            <a:ext cx="22079814" cy="8432801"/>
          </a:xfrm>
          <a:prstGeom prst="rect">
            <a:avLst/>
          </a:prstGeom>
        </p:spPr>
        <p:txBody>
          <a:bodyPr/>
          <a:lstStyle/>
          <a:p>
            <a:pPr/>
            <a:r>
              <a:t>Veamos cómo declarar una variable de tipo char y obtener su número ASCII asociado:</a:t>
            </a:r>
          </a:p>
        </p:txBody>
      </p:sp>
      <p:pic>
        <p:nvPicPr>
          <p:cNvPr id="324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4952" y="6292046"/>
            <a:ext cx="18525696" cy="4377649"/>
          </a:xfrm>
          <a:prstGeom prst="rect">
            <a:avLst/>
          </a:prstGeom>
          <a:ln w="12700">
            <a:miter lim="400000"/>
          </a:ln>
        </p:spPr>
      </p:pic>
      <p:pic>
        <p:nvPicPr>
          <p:cNvPr id="325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773900" y="6292046"/>
            <a:ext cx="4003677" cy="43776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4952" y="6366986"/>
            <a:ext cx="18525696" cy="4227769"/>
          </a:xfrm>
          <a:prstGeom prst="rect">
            <a:avLst/>
          </a:prstGeom>
          <a:ln w="12700">
            <a:miter lim="400000"/>
          </a:ln>
        </p:spPr>
      </p:pic>
      <p:pic>
        <p:nvPicPr>
          <p:cNvPr id="328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773900" y="6292046"/>
            <a:ext cx="4003677" cy="4377649"/>
          </a:xfrm>
          <a:prstGeom prst="rect">
            <a:avLst/>
          </a:prstGeom>
          <a:ln w="12700">
            <a:miter lim="400000"/>
          </a:ln>
        </p:spPr>
      </p:pic>
      <p:sp>
        <p:nvSpPr>
          <p:cNvPr id="329" name="CHAR"/>
          <p:cNvSpPr txBox="1"/>
          <p:nvPr/>
        </p:nvSpPr>
        <p:spPr>
          <a:xfrm>
            <a:off x="-9648302" y="821134"/>
            <a:ext cx="24384001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pc="-252" sz="8400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CHAR</a:t>
            </a:r>
          </a:p>
        </p:txBody>
      </p:sp>
      <p:sp>
        <p:nvSpPr>
          <p:cNvPr id="330" name="Veamos cómo declarar una variable de tipo char y obtener su número ASCII asociado:"/>
          <p:cNvSpPr txBox="1"/>
          <p:nvPr>
            <p:ph type="body" idx="1"/>
          </p:nvPr>
        </p:nvSpPr>
        <p:spPr>
          <a:xfrm>
            <a:off x="1152093" y="3296574"/>
            <a:ext cx="22079814" cy="8432801"/>
          </a:xfrm>
          <a:prstGeom prst="rect">
            <a:avLst/>
          </a:prstGeom>
        </p:spPr>
        <p:txBody>
          <a:bodyPr/>
          <a:lstStyle/>
          <a:p>
            <a:pPr/>
            <a:r>
              <a:t>Veamos cómo declarar una variable de tipo char y obtener su número ASCII asociado: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pos de dat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Tipos de datos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INT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INT"/>
          <p:cNvSpPr txBox="1"/>
          <p:nvPr/>
        </p:nvSpPr>
        <p:spPr>
          <a:xfrm>
            <a:off x="-10105502" y="821134"/>
            <a:ext cx="24384001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pc="-252" sz="8400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INT</a:t>
            </a:r>
          </a:p>
        </p:txBody>
      </p:sp>
      <p:sp>
        <p:nvSpPr>
          <p:cNvPr id="200" name="Una variable de tipo int (integer) se usa para almacenar valores enteros.…"/>
          <p:cNvSpPr txBox="1"/>
          <p:nvPr>
            <p:ph type="body" idx="1"/>
          </p:nvPr>
        </p:nvSpPr>
        <p:spPr>
          <a:xfrm>
            <a:off x="1152093" y="3296574"/>
            <a:ext cx="22079814" cy="8432801"/>
          </a:xfrm>
          <a:prstGeom prst="rect">
            <a:avLst/>
          </a:prstGeom>
        </p:spPr>
        <p:txBody>
          <a:bodyPr/>
          <a:lstStyle/>
          <a:p>
            <a:pPr/>
            <a:r>
              <a:t>Una variable de tipo </a:t>
            </a:r>
            <a:r>
              <a:rPr>
                <a:solidFill>
                  <a:schemeClr val="accent6"/>
                </a:solidFill>
              </a:rPr>
              <a:t>int</a:t>
            </a:r>
            <a:r>
              <a:t> (</a:t>
            </a:r>
            <a:r>
              <a:rPr i="1">
                <a:latin typeface="Arial"/>
                <a:ea typeface="Arial"/>
                <a:cs typeface="Arial"/>
                <a:sym typeface="Arial"/>
              </a:rPr>
              <a:t>integer</a:t>
            </a:r>
            <a:r>
              <a:t>) se usa para almacenar valores </a:t>
            </a:r>
            <a:r>
              <a:rPr b="1"/>
              <a:t>enteros</a:t>
            </a:r>
            <a:r>
              <a:t>.</a:t>
            </a:r>
          </a:p>
          <a:p>
            <a:pPr/>
            <a:r>
              <a:t>Recordemos que un número entero no posee parte decimal.</a:t>
            </a:r>
            <a:endParaRPr sz="2400"/>
          </a:p>
          <a:p>
            <a:pPr lvl="1">
              <a:defRPr>
                <a:solidFill>
                  <a:srgbClr val="929292"/>
                </a:solidFill>
              </a:defRPr>
            </a:pPr>
            <a:r>
              <a:t>Ej: 5, 13, 0, -7, etc.</a:t>
            </a:r>
          </a:p>
          <a:p>
            <a:pPr/>
            <a:r>
              <a:t>Tiene un tamaño determinado de 2 </a:t>
            </a:r>
            <a:r>
              <a:rPr>
                <a:solidFill>
                  <a:schemeClr val="accent1">
                    <a:lumOff val="13575"/>
                  </a:schemeClr>
                </a:solidFill>
              </a:rPr>
              <a:t>bytes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5400" y="6222840"/>
            <a:ext cx="14853200" cy="6088720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La división entre dos números enteros siempre da como resultado un número entero."/>
          <p:cNvSpPr txBox="1"/>
          <p:nvPr>
            <p:ph type="body" idx="1"/>
          </p:nvPr>
        </p:nvSpPr>
        <p:spPr>
          <a:xfrm>
            <a:off x="1152093" y="3296574"/>
            <a:ext cx="22079814" cy="8432801"/>
          </a:xfrm>
          <a:prstGeom prst="rect">
            <a:avLst/>
          </a:prstGeom>
        </p:spPr>
        <p:txBody>
          <a:bodyPr/>
          <a:lstStyle/>
          <a:p>
            <a:pPr/>
            <a:r>
              <a:t>La división entre dos números enteros </a:t>
            </a:r>
            <a:r>
              <a:rPr b="1"/>
              <a:t>siempre</a:t>
            </a:r>
            <a:r>
              <a:t> da como resultado un número entero.</a:t>
            </a:r>
          </a:p>
        </p:txBody>
      </p:sp>
      <p:sp>
        <p:nvSpPr>
          <p:cNvPr id="204" name="INT"/>
          <p:cNvSpPr txBox="1"/>
          <p:nvPr/>
        </p:nvSpPr>
        <p:spPr>
          <a:xfrm>
            <a:off x="-10105502" y="821134"/>
            <a:ext cx="24384001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pc="-252" sz="8400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INT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INT"/>
          <p:cNvSpPr txBox="1"/>
          <p:nvPr/>
        </p:nvSpPr>
        <p:spPr>
          <a:xfrm>
            <a:off x="-10105502" y="821134"/>
            <a:ext cx="24384001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pc="-252" sz="8400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INT</a:t>
            </a:r>
          </a:p>
        </p:txBody>
      </p:sp>
      <p:sp>
        <p:nvSpPr>
          <p:cNvPr id="207" name="¿Qué sucede si le asignamos un número con parte decimal a una variable de tipo int?"/>
          <p:cNvSpPr txBox="1"/>
          <p:nvPr>
            <p:ph type="body" idx="1"/>
          </p:nvPr>
        </p:nvSpPr>
        <p:spPr>
          <a:xfrm>
            <a:off x="1152093" y="3296574"/>
            <a:ext cx="22079814" cy="8432801"/>
          </a:xfrm>
          <a:prstGeom prst="rect">
            <a:avLst/>
          </a:prstGeom>
        </p:spPr>
        <p:txBody>
          <a:bodyPr/>
          <a:lstStyle/>
          <a:p>
            <a:pPr/>
            <a:r>
              <a:t>¿Qué sucede si le asignamos un número con parte decimal a una variable de tipo </a:t>
            </a:r>
            <a:r>
              <a:rPr>
                <a:solidFill>
                  <a:schemeClr val="accent6"/>
                </a:solidFill>
              </a:rPr>
              <a:t>int</a:t>
            </a:r>
            <a:r>
              <a:t>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E798D1B4CD917488CADE29FEA7B6AC5" ma:contentTypeVersion="4" ma:contentTypeDescription="Crear nuevo documento." ma:contentTypeScope="" ma:versionID="b7b001997506b4e8c0fdffa8ce7f9609">
  <xsd:schema xmlns:xsd="http://www.w3.org/2001/XMLSchema" xmlns:xs="http://www.w3.org/2001/XMLSchema" xmlns:p="http://schemas.microsoft.com/office/2006/metadata/properties" xmlns:ns2="5697c39a-a467-41d7-9847-d4989b5af079" targetNamespace="http://schemas.microsoft.com/office/2006/metadata/properties" ma:root="true" ma:fieldsID="a1e56a135f68dbdbf818f52fadd0c395" ns2:_="">
    <xsd:import namespace="5697c39a-a467-41d7-9847-d4989b5af07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7c39a-a467-41d7-9847-d4989b5af0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D1CE44C-160B-4C1D-8760-D20638B8ADE6}"/>
</file>

<file path=customXml/itemProps2.xml><?xml version="1.0" encoding="utf-8"?>
<ds:datastoreItem xmlns:ds="http://schemas.openxmlformats.org/officeDocument/2006/customXml" ds:itemID="{611F4076-02D2-4F00-8EFA-C40483891E3A}"/>
</file>

<file path=customXml/itemProps3.xml><?xml version="1.0" encoding="utf-8"?>
<ds:datastoreItem xmlns:ds="http://schemas.openxmlformats.org/officeDocument/2006/customXml" ds:itemID="{23DC1B70-4DCB-4AC6-9053-2B70476B611B}"/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0x0101009E798D1B4CD917488CADE29FEA7B6AC5</vt:lpwstr>
  </property>
</Properties>
</file>