
<file path=[Content_Types].xml><?xml version="1.0" encoding="utf-8"?>
<Types xmlns="http://schemas.openxmlformats.org/package/2006/content-types">
  <Default Extension="bmp" ContentType="image/bmp"/>
  <Default Extension="gif" ContentType="image/gif"/>
  <Default Extension="jpeg" ContentType="image/jpg"/>
  <Default Extension="mov" ContentType="application/movie"/>
  <Default Extension="pdf" ContentType="application/pdf"/>
  <Default Extension="png" ContentType="image/png"/>
  <Default Extension="rels" ContentType="application/vnd.openxmlformats-package.relationships+xml"/>
  <Default Extension="tif" ContentType="image/tif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1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viewProps" Target="viewProps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customXml" Target="../customXml/item2.xml"/><Relationship Id="rId1" Type="http://schemas.openxmlformats.org/officeDocument/2006/relationships/presProps" Target="presProps.xml"/><Relationship Id="rId6" Type="http://schemas.openxmlformats.org/officeDocument/2006/relationships/theme" Target="theme/theme1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customXml" Target="../customXml/item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8" Type="http://schemas.openxmlformats.org/officeDocument/2006/relationships/slide" Target="slides/slide1.xml"/><Relationship Id="rId3" Type="http://schemas.openxmlformats.org/officeDocument/2006/relationships/commentAuthors" Target="commentAuthors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2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100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10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ítulo de agenda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109" name="Subtítulo de agend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agenda</a:t>
            </a:r>
          </a:p>
        </p:txBody>
      </p:sp>
      <p:sp>
        <p:nvSpPr>
          <p:cNvPr id="11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Temas de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Nivel de texto 1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t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Nivel de texto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Información del dato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Información del dato</a:t>
            </a:r>
          </a:p>
        </p:txBody>
      </p:sp>
      <p:sp>
        <p:nvSpPr>
          <p:cNvPr id="12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ribució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Atribución</a:t>
            </a:r>
          </a:p>
        </p:txBody>
      </p:sp>
      <p:sp>
        <p:nvSpPr>
          <p:cNvPr id="136" name="Nivel de texto 1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“Frase celebre”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Dos medusas contra un fondo rosa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Dos medusas contra un fondo azul obscuro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Dos medusas contra un fondo azul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70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71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or y fecha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23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os medusas contra un fondo azul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e diapositiva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4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os medusas contra un fondo rosa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6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ubtítulo de diapositiva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pequeñ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7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7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8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8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ítulo de sec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9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diapositiva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Título de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tif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0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tr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Strings</a:t>
            </a:r>
          </a:p>
        </p:txBody>
      </p:sp>
      <p:sp>
        <p:nvSpPr>
          <p:cNvPr id="182" name="Franco Callip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Franco Callipo</a:t>
            </a:r>
          </a:p>
        </p:txBody>
      </p:sp>
      <p:sp>
        <p:nvSpPr>
          <p:cNvPr id="183" name="2 CSTC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 CSTC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ada carácter posee un número llamado índice dentro del string.…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Cada carácter posee un número llamado </a:t>
            </a:r>
            <a:r>
              <a:rPr>
                <a:solidFill>
                  <a:srgbClr val="38761D"/>
                </a:solidFill>
              </a:rPr>
              <a:t>índice</a:t>
            </a:r>
            <a:r>
              <a:t> dentro del </a:t>
            </a:r>
            <a:r>
              <a:rPr>
                <a:solidFill>
                  <a:schemeClr val="accent6"/>
                </a:solidFill>
              </a:rPr>
              <a:t>string</a:t>
            </a:r>
            <a:r>
              <a:t>.</a:t>
            </a:r>
          </a:p>
          <a:p>
            <a:pPr/>
            <a:r>
              <a:t>Los </a:t>
            </a:r>
            <a:r>
              <a:rPr>
                <a:solidFill>
                  <a:srgbClr val="38761D"/>
                </a:solidFill>
              </a:rPr>
              <a:t>índices</a:t>
            </a:r>
            <a:r>
              <a:t> siempre empiezan en </a:t>
            </a:r>
            <a:r>
              <a:rPr>
                <a:solidFill>
                  <a:srgbClr val="FF0000"/>
                </a:solidFill>
              </a:rPr>
              <a:t>0</a:t>
            </a:r>
            <a:r>
              <a:t> y crecen de a 1 hasta llegar al último carácter de la palabra.</a:t>
            </a:r>
          </a:p>
        </p:txBody>
      </p:sp>
      <p:pic>
        <p:nvPicPr>
          <p:cNvPr id="213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2468" y="7333615"/>
            <a:ext cx="19159064" cy="3867170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¿Cómo accedo a una letra de la palabra?"/>
          <p:cNvSpPr txBox="1"/>
          <p:nvPr>
            <p:ph type="title"/>
          </p:nvPr>
        </p:nvSpPr>
        <p:spPr>
          <a:xfrm>
            <a:off x="676426" y="821134"/>
            <a:ext cx="20463727" cy="1549401"/>
          </a:xfrm>
          <a:prstGeom prst="rect">
            <a:avLst/>
          </a:prstGeom>
        </p:spPr>
        <p:txBody>
          <a:bodyPr/>
          <a:lstStyle/>
          <a:p>
            <a:pPr/>
            <a:r>
              <a:t>¿Cómo accedo a una letra de la palabra?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Ejemplo"/>
          <p:cNvSpPr txBox="1"/>
          <p:nvPr>
            <p:ph type="title" idx="4294967295"/>
          </p:nvPr>
        </p:nvSpPr>
        <p:spPr>
          <a:xfrm>
            <a:off x="-2219174" y="795734"/>
            <a:ext cx="11486514" cy="1549401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Ejemplo</a:t>
            </a:r>
          </a:p>
        </p:txBody>
      </p:sp>
      <p:pic>
        <p:nvPicPr>
          <p:cNvPr id="217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7186" y="3600055"/>
            <a:ext cx="20189628" cy="65158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Ejemplo"/>
          <p:cNvSpPr txBox="1"/>
          <p:nvPr>
            <p:ph type="title" idx="4294967295"/>
          </p:nvPr>
        </p:nvSpPr>
        <p:spPr>
          <a:xfrm>
            <a:off x="-2219174" y="795734"/>
            <a:ext cx="11486514" cy="1549401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Ejemplo</a:t>
            </a:r>
          </a:p>
        </p:txBody>
      </p:sp>
      <p:pic>
        <p:nvPicPr>
          <p:cNvPr id="220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7186" y="3600055"/>
            <a:ext cx="20189628" cy="65158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97186" y="10525128"/>
            <a:ext cx="20189628" cy="21273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ipo de dato STRING"/>
          <p:cNvSpPr txBox="1"/>
          <p:nvPr>
            <p:ph type="title"/>
          </p:nvPr>
        </p:nvSpPr>
        <p:spPr>
          <a:xfrm>
            <a:off x="676426" y="821134"/>
            <a:ext cx="10835907" cy="1549401"/>
          </a:xfrm>
          <a:prstGeom prst="rect">
            <a:avLst/>
          </a:prstGeom>
        </p:spPr>
        <p:txBody>
          <a:bodyPr/>
          <a:lstStyle/>
          <a:p>
            <a:pPr/>
            <a:r>
              <a:t>Tipo de dato STRING</a:t>
            </a:r>
          </a:p>
        </p:txBody>
      </p:sp>
      <p:sp>
        <p:nvSpPr>
          <p:cNvPr id="224" name="Entonces, si decimos que tenemos una variable string que contiene n caracteres, ¿cuál será la posición del último carácter?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Entonces, si decimos que tenemos una variable </a:t>
            </a:r>
            <a:r>
              <a:rPr>
                <a:solidFill>
                  <a:schemeClr val="accent6"/>
                </a:solidFill>
              </a:rPr>
              <a:t>string</a:t>
            </a:r>
            <a:r>
              <a:t> que contiene </a:t>
            </a:r>
            <a:r>
              <a:rPr>
                <a:solidFill>
                  <a:srgbClr val="FF0000"/>
                </a:solidFill>
              </a:rPr>
              <a:t>n</a:t>
            </a:r>
            <a:r>
              <a:t> caracteres, ¿cuál será la posición del último carácter?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ipo de dato STRING"/>
          <p:cNvSpPr txBox="1"/>
          <p:nvPr>
            <p:ph type="title"/>
          </p:nvPr>
        </p:nvSpPr>
        <p:spPr>
          <a:xfrm>
            <a:off x="676426" y="821134"/>
            <a:ext cx="10835907" cy="1549401"/>
          </a:xfrm>
          <a:prstGeom prst="rect">
            <a:avLst/>
          </a:prstGeom>
        </p:spPr>
        <p:txBody>
          <a:bodyPr/>
          <a:lstStyle/>
          <a:p>
            <a:pPr/>
            <a:r>
              <a:t>Tipo de dato STRING</a:t>
            </a:r>
          </a:p>
        </p:txBody>
      </p:sp>
      <p:sp>
        <p:nvSpPr>
          <p:cNvPr id="227" name="Entonces, si decimos que tenemos una variable string que contiene n caracteres, ¿cuál será la posición del último carácter?…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Entonces, si decimos que tenemos una variable </a:t>
            </a:r>
            <a:r>
              <a:rPr>
                <a:solidFill>
                  <a:schemeClr val="accent6"/>
                </a:solidFill>
              </a:rPr>
              <a:t>string</a:t>
            </a:r>
            <a:r>
              <a:t> que contiene </a:t>
            </a:r>
            <a:r>
              <a:rPr>
                <a:solidFill>
                  <a:srgbClr val="FF0000"/>
                </a:solidFill>
              </a:rPr>
              <a:t>n</a:t>
            </a:r>
            <a:r>
              <a:t> caracteres, ¿cuál será la posición del último carácter?</a:t>
            </a:r>
          </a:p>
          <a:p>
            <a:pPr lvl="1"/>
            <a:r>
              <a:rPr>
                <a:solidFill>
                  <a:schemeClr val="accent5"/>
                </a:solidFill>
              </a:rPr>
              <a:t>n</a:t>
            </a:r>
            <a:r>
              <a:t> - 1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po de dato STRING"/>
          <p:cNvSpPr txBox="1"/>
          <p:nvPr>
            <p:ph type="title"/>
          </p:nvPr>
        </p:nvSpPr>
        <p:spPr>
          <a:xfrm>
            <a:off x="676426" y="821134"/>
            <a:ext cx="10835907" cy="1549401"/>
          </a:xfrm>
          <a:prstGeom prst="rect">
            <a:avLst/>
          </a:prstGeom>
        </p:spPr>
        <p:txBody>
          <a:bodyPr/>
          <a:lstStyle/>
          <a:p>
            <a:pPr/>
            <a:r>
              <a:t>Tipo de dato STRING</a:t>
            </a:r>
          </a:p>
        </p:txBody>
      </p:sp>
      <p:sp>
        <p:nvSpPr>
          <p:cNvPr id="230" name="Entonces, si decimos que tenemos una variable string que contiene n caracteres, ¿cuál será la posición del último carácter?…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Entonces, si decimos que tenemos una variable </a:t>
            </a:r>
            <a:r>
              <a:rPr>
                <a:solidFill>
                  <a:schemeClr val="accent6"/>
                </a:solidFill>
              </a:rPr>
              <a:t>string</a:t>
            </a:r>
            <a:r>
              <a:t> que contiene </a:t>
            </a:r>
            <a:r>
              <a:rPr>
                <a:solidFill>
                  <a:srgbClr val="FF0000"/>
                </a:solidFill>
              </a:rPr>
              <a:t>n</a:t>
            </a:r>
            <a:r>
              <a:t> caracteres, ¿cuál será la posición del último carácter?</a:t>
            </a:r>
          </a:p>
          <a:p>
            <a:pPr lvl="1"/>
            <a:r>
              <a:rPr>
                <a:solidFill>
                  <a:schemeClr val="accent5"/>
                </a:solidFill>
              </a:rPr>
              <a:t>n</a:t>
            </a:r>
            <a:r>
              <a:t> - 1</a:t>
            </a:r>
          </a:p>
          <a:p>
            <a:pPr/>
            <a:r>
              <a:t>Veamos cómo podemos aprovechar esta información para recorrer </a:t>
            </a:r>
            <a:r>
              <a:rPr b="1"/>
              <a:t>todo</a:t>
            </a:r>
            <a:r>
              <a:t> el </a:t>
            </a:r>
            <a:r>
              <a:rPr>
                <a:solidFill>
                  <a:schemeClr val="accent6"/>
                </a:solidFill>
              </a:rPr>
              <a:t>string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ipo de dato STRING"/>
          <p:cNvSpPr txBox="1"/>
          <p:nvPr>
            <p:ph type="title"/>
          </p:nvPr>
        </p:nvSpPr>
        <p:spPr>
          <a:xfrm>
            <a:off x="676426" y="821134"/>
            <a:ext cx="10835907" cy="1549401"/>
          </a:xfrm>
          <a:prstGeom prst="rect">
            <a:avLst/>
          </a:prstGeom>
        </p:spPr>
        <p:txBody>
          <a:bodyPr/>
          <a:lstStyle/>
          <a:p>
            <a:pPr/>
            <a:r>
              <a:t>Tipo de dato STRING</a:t>
            </a:r>
          </a:p>
        </p:txBody>
      </p:sp>
      <p:pic>
        <p:nvPicPr>
          <p:cNvPr id="233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65446" y="2927193"/>
            <a:ext cx="11053108" cy="97920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ipo de dato STRING"/>
          <p:cNvSpPr txBox="1"/>
          <p:nvPr>
            <p:ph type="title"/>
          </p:nvPr>
        </p:nvSpPr>
        <p:spPr>
          <a:xfrm>
            <a:off x="676426" y="821134"/>
            <a:ext cx="10835907" cy="1549401"/>
          </a:xfrm>
          <a:prstGeom prst="rect">
            <a:avLst/>
          </a:prstGeom>
        </p:spPr>
        <p:txBody>
          <a:bodyPr/>
          <a:lstStyle/>
          <a:p>
            <a:pPr/>
            <a:r>
              <a:t>Tipo de dato STRING</a:t>
            </a:r>
          </a:p>
        </p:txBody>
      </p:sp>
      <p:pic>
        <p:nvPicPr>
          <p:cNvPr id="236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65446" y="2927193"/>
            <a:ext cx="11053108" cy="97920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po de dato STRING"/>
          <p:cNvSpPr txBox="1"/>
          <p:nvPr>
            <p:ph type="title"/>
          </p:nvPr>
        </p:nvSpPr>
        <p:spPr>
          <a:xfrm>
            <a:off x="676426" y="821134"/>
            <a:ext cx="10835907" cy="1549401"/>
          </a:xfrm>
          <a:prstGeom prst="rect">
            <a:avLst/>
          </a:prstGeom>
        </p:spPr>
        <p:txBody>
          <a:bodyPr/>
          <a:lstStyle/>
          <a:p>
            <a:pPr/>
            <a:r>
              <a:t>Tipo de dato STRING</a:t>
            </a:r>
          </a:p>
        </p:txBody>
      </p:sp>
      <p:pic>
        <p:nvPicPr>
          <p:cNvPr id="239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7601" y="2927193"/>
            <a:ext cx="10412636" cy="97920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¿Qué pasa si intentamos acceder a un índice no válido?"/>
          <p:cNvSpPr txBox="1"/>
          <p:nvPr>
            <p:ph type="title"/>
          </p:nvPr>
        </p:nvSpPr>
        <p:spPr>
          <a:xfrm>
            <a:off x="1270000" y="4921250"/>
            <a:ext cx="21844000" cy="3873500"/>
          </a:xfrm>
          <a:prstGeom prst="rect">
            <a:avLst/>
          </a:prstGeom>
        </p:spPr>
        <p:txBody>
          <a:bodyPr/>
          <a:lstStyle/>
          <a:p>
            <a:pPr/>
            <a:r>
              <a:t>¿Qué pasa si intentamos acceder a un índice no válido?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ipos de datos"/>
          <p:cNvSpPr txBox="1"/>
          <p:nvPr>
            <p:ph type="title"/>
          </p:nvPr>
        </p:nvSpPr>
        <p:spPr>
          <a:xfrm>
            <a:off x="-7110979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Tipos de datos</a:t>
            </a:r>
          </a:p>
        </p:txBody>
      </p:sp>
      <p:sp>
        <p:nvSpPr>
          <p:cNvPr id="186" name="INT"/>
          <p:cNvSpPr txBox="1"/>
          <p:nvPr/>
        </p:nvSpPr>
        <p:spPr>
          <a:xfrm>
            <a:off x="875704" y="2457862"/>
            <a:ext cx="6432750" cy="4488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2438338">
              <a:lnSpc>
                <a:spcPct val="80000"/>
              </a:lnSpc>
              <a:spcBef>
                <a:spcPts val="0"/>
              </a:spcBef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INT</a:t>
            </a:r>
          </a:p>
        </p:txBody>
      </p:sp>
      <p:sp>
        <p:nvSpPr>
          <p:cNvPr id="187" name="FLOAT"/>
          <p:cNvSpPr txBox="1"/>
          <p:nvPr/>
        </p:nvSpPr>
        <p:spPr>
          <a:xfrm>
            <a:off x="926504" y="6769534"/>
            <a:ext cx="10313592" cy="4488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2438338">
              <a:lnSpc>
                <a:spcPct val="80000"/>
              </a:lnSpc>
              <a:spcBef>
                <a:spcPts val="0"/>
              </a:spcBef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FLOAT</a:t>
            </a:r>
          </a:p>
        </p:txBody>
      </p:sp>
      <p:sp>
        <p:nvSpPr>
          <p:cNvPr id="188" name="BOOL"/>
          <p:cNvSpPr txBox="1"/>
          <p:nvPr/>
        </p:nvSpPr>
        <p:spPr>
          <a:xfrm>
            <a:off x="13245504" y="2457862"/>
            <a:ext cx="10313592" cy="4488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2438338">
              <a:lnSpc>
                <a:spcPct val="80000"/>
              </a:lnSpc>
              <a:spcBef>
                <a:spcPts val="0"/>
              </a:spcBef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BOOL</a:t>
            </a:r>
          </a:p>
        </p:txBody>
      </p:sp>
      <p:sp>
        <p:nvSpPr>
          <p:cNvPr id="189" name="CHAR"/>
          <p:cNvSpPr txBox="1"/>
          <p:nvPr/>
        </p:nvSpPr>
        <p:spPr>
          <a:xfrm>
            <a:off x="13577920" y="6769534"/>
            <a:ext cx="9648760" cy="4488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2438338">
              <a:lnSpc>
                <a:spcPct val="80000"/>
              </a:lnSpc>
              <a:spcBef>
                <a:spcPts val="0"/>
              </a:spcBef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CHAR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¿Qué pasa si intentamos acceder a un índice no válido?"/>
          <p:cNvSpPr txBox="1"/>
          <p:nvPr>
            <p:ph type="title"/>
          </p:nvPr>
        </p:nvSpPr>
        <p:spPr>
          <a:xfrm>
            <a:off x="358895" y="821134"/>
            <a:ext cx="23666210" cy="1549401"/>
          </a:xfrm>
          <a:prstGeom prst="rect">
            <a:avLst/>
          </a:prstGeom>
        </p:spPr>
        <p:txBody>
          <a:bodyPr/>
          <a:lstStyle>
            <a:lvl1pPr defTabSz="726440">
              <a:defRPr spc="-221" sz="7392"/>
            </a:lvl1pPr>
          </a:lstStyle>
          <a:p>
            <a:pPr/>
            <a:r>
              <a:t>¿Qué pasa si intentamos acceder a un índice no válido?</a:t>
            </a:r>
          </a:p>
        </p:txBody>
      </p:sp>
      <p:pic>
        <p:nvPicPr>
          <p:cNvPr id="244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33052" y="3351502"/>
            <a:ext cx="13317896" cy="88785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Dos medusas contra un fondo azul obscuro" descr="Dos medusas contra un fondo azul obscuro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24264" r="0" b="9558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Estamos accediendo a una posición de memoria que no corresponde a ningún carácter de nuestra variable.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Estamos accediendo a una posición de memoria que no corresponde a ningún carácter de nuestra variable.</a:t>
            </a:r>
          </a:p>
        </p:txBody>
      </p:sp>
      <p:sp>
        <p:nvSpPr>
          <p:cNvPr id="249" name="¿Qué pasa si intentamos acceder a un índice no válido?"/>
          <p:cNvSpPr txBox="1"/>
          <p:nvPr>
            <p:ph type="title"/>
          </p:nvPr>
        </p:nvSpPr>
        <p:spPr>
          <a:xfrm>
            <a:off x="358895" y="821134"/>
            <a:ext cx="23666210" cy="1549401"/>
          </a:xfrm>
          <a:prstGeom prst="rect">
            <a:avLst/>
          </a:prstGeom>
        </p:spPr>
        <p:txBody>
          <a:bodyPr/>
          <a:lstStyle>
            <a:lvl1pPr defTabSz="726440">
              <a:defRPr spc="-221" sz="7392"/>
            </a:lvl1pPr>
          </a:lstStyle>
          <a:p>
            <a:pPr/>
            <a:r>
              <a:t>¿Qué pasa si intentamos acceder a un índice no válido?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Estamos accediendo a una posición de memoria que no corresponde a ningún carácter de nuestra variable.…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Estamos accediendo a una posición de memoria que no corresponde a ningún carácter de nuestra variable.</a:t>
            </a:r>
          </a:p>
          <a:p>
            <a:pPr/>
            <a:r>
              <a:t>¿Qué podría haber en esa posición?</a:t>
            </a:r>
          </a:p>
        </p:txBody>
      </p:sp>
      <p:sp>
        <p:nvSpPr>
          <p:cNvPr id="252" name="¿Qué pasa si intentamos acceder a un índice no válido?"/>
          <p:cNvSpPr txBox="1"/>
          <p:nvPr>
            <p:ph type="title"/>
          </p:nvPr>
        </p:nvSpPr>
        <p:spPr>
          <a:xfrm>
            <a:off x="358895" y="821134"/>
            <a:ext cx="23666210" cy="1549401"/>
          </a:xfrm>
          <a:prstGeom prst="rect">
            <a:avLst/>
          </a:prstGeom>
        </p:spPr>
        <p:txBody>
          <a:bodyPr/>
          <a:lstStyle>
            <a:lvl1pPr defTabSz="726440">
              <a:defRPr spc="-221" sz="7392"/>
            </a:lvl1pPr>
          </a:lstStyle>
          <a:p>
            <a:pPr/>
            <a:r>
              <a:t>¿Qué pasa si intentamos acceder a un índice no válido?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Estamos accediendo a una posición de memoria que no corresponde a ningún carácter de nuestra variable.…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Estamos accediendo a una posición de memoria que no corresponde a ningún carácter de nuestra variable.</a:t>
            </a:r>
          </a:p>
          <a:p>
            <a:pPr/>
            <a:r>
              <a:t>¿Qué podría haber en esa posición?</a:t>
            </a:r>
          </a:p>
          <a:p>
            <a:pPr lvl="1"/>
            <a:r>
              <a:t>Nada.</a:t>
            </a:r>
          </a:p>
          <a:p>
            <a:pPr lvl="1"/>
            <a:r>
              <a:t>Valor de otra variable.</a:t>
            </a:r>
          </a:p>
          <a:p>
            <a:pPr lvl="1"/>
            <a:r>
              <a:t>Valor de otro programa!</a:t>
            </a:r>
          </a:p>
        </p:txBody>
      </p:sp>
      <p:sp>
        <p:nvSpPr>
          <p:cNvPr id="255" name="¿Qué pasa si intentamos acceder a un índice no válido?"/>
          <p:cNvSpPr txBox="1"/>
          <p:nvPr>
            <p:ph type="title"/>
          </p:nvPr>
        </p:nvSpPr>
        <p:spPr>
          <a:xfrm>
            <a:off x="358895" y="821134"/>
            <a:ext cx="23666210" cy="1549401"/>
          </a:xfrm>
          <a:prstGeom prst="rect">
            <a:avLst/>
          </a:prstGeom>
        </p:spPr>
        <p:txBody>
          <a:bodyPr/>
          <a:lstStyle>
            <a:lvl1pPr defTabSz="726440">
              <a:defRPr spc="-221" sz="7392"/>
            </a:lvl1pPr>
          </a:lstStyle>
          <a:p>
            <a:pPr/>
            <a:r>
              <a:t>¿Qué pasa si intentamos acceder a un índice no válido?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¿Cómo podemos saber la cantidad de letras de un string ingresado por consola?"/>
          <p:cNvSpPr txBox="1"/>
          <p:nvPr>
            <p:ph type="title"/>
          </p:nvPr>
        </p:nvSpPr>
        <p:spPr>
          <a:xfrm>
            <a:off x="1270000" y="4489450"/>
            <a:ext cx="21844000" cy="3873500"/>
          </a:xfrm>
          <a:prstGeom prst="rect">
            <a:avLst/>
          </a:prstGeom>
        </p:spPr>
        <p:txBody>
          <a:bodyPr/>
          <a:lstStyle>
            <a:lvl1pPr defTabSz="643889">
              <a:defRPr spc="-271" sz="9048"/>
            </a:lvl1pPr>
          </a:lstStyle>
          <a:p>
            <a:pPr/>
            <a:r>
              <a:t>¿Cómo podemos saber la cantidad de letras de un string ingresado por consola?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¿Cómo podemos saber la cantidad de letras de un string ingresado por consola?"/>
          <p:cNvSpPr txBox="1"/>
          <p:nvPr>
            <p:ph type="title"/>
          </p:nvPr>
        </p:nvSpPr>
        <p:spPr>
          <a:xfrm>
            <a:off x="912368" y="821134"/>
            <a:ext cx="22894785" cy="1549401"/>
          </a:xfrm>
          <a:prstGeom prst="rect">
            <a:avLst/>
          </a:prstGeom>
        </p:spPr>
        <p:txBody>
          <a:bodyPr/>
          <a:lstStyle>
            <a:lvl1pPr defTabSz="487044">
              <a:defRPr spc="-148" sz="4956"/>
            </a:lvl1pPr>
          </a:lstStyle>
          <a:p>
            <a:pPr/>
            <a:r>
              <a:t>¿Cómo podemos saber la cantidad de letras de un string ingresado por consola?</a:t>
            </a:r>
          </a:p>
        </p:txBody>
      </p:sp>
      <p:sp>
        <p:nvSpPr>
          <p:cNvPr id="260" name="Para esto tenemos la función .length() o .size() que nos devuelve la cantidad de caracteres del string.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Para esto tenemos la función </a:t>
            </a:r>
            <a:r>
              <a:rPr b="1"/>
              <a:t>.length()</a:t>
            </a:r>
            <a:r>
              <a:t> o .</a:t>
            </a:r>
            <a:r>
              <a:rPr b="1"/>
              <a:t>size()</a:t>
            </a:r>
            <a:r>
              <a:t> que nos devuelve la cantidad de caracteres del </a:t>
            </a:r>
            <a:r>
              <a:rPr>
                <a:solidFill>
                  <a:schemeClr val="accent6"/>
                </a:solidFill>
              </a:rPr>
              <a:t>string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¿Cómo podemos saber la cantidad de letras de un string ingresado por consola?"/>
          <p:cNvSpPr txBox="1"/>
          <p:nvPr>
            <p:ph type="title"/>
          </p:nvPr>
        </p:nvSpPr>
        <p:spPr>
          <a:xfrm>
            <a:off x="912368" y="821134"/>
            <a:ext cx="22894785" cy="1549401"/>
          </a:xfrm>
          <a:prstGeom prst="rect">
            <a:avLst/>
          </a:prstGeom>
        </p:spPr>
        <p:txBody>
          <a:bodyPr/>
          <a:lstStyle>
            <a:lvl1pPr defTabSz="487044">
              <a:defRPr spc="-148" sz="4956"/>
            </a:lvl1pPr>
          </a:lstStyle>
          <a:p>
            <a:pPr/>
            <a:r>
              <a:t>¿Cómo podemos saber la cantidad de letras de un string ingresado por consola?</a:t>
            </a:r>
          </a:p>
        </p:txBody>
      </p:sp>
      <p:sp>
        <p:nvSpPr>
          <p:cNvPr id="263" name="Para esto tenemos la función .length() o .size() que nos devuelve la cantidad de caracteres del string.…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Para esto tenemos la función </a:t>
            </a:r>
            <a:r>
              <a:rPr b="1"/>
              <a:t>.length()</a:t>
            </a:r>
            <a:r>
              <a:t> o .</a:t>
            </a:r>
            <a:r>
              <a:rPr b="1"/>
              <a:t>size()</a:t>
            </a:r>
            <a:r>
              <a:t> que nos devuelve la cantidad de caracteres del </a:t>
            </a:r>
            <a:r>
              <a:rPr>
                <a:solidFill>
                  <a:schemeClr val="accent6"/>
                </a:solidFill>
              </a:rPr>
              <a:t>string</a:t>
            </a:r>
            <a:r>
              <a:t>.</a:t>
            </a:r>
          </a:p>
          <a:p>
            <a:pPr lvl="1"/>
            <a:r>
              <a:t>No confundirse y pensar que devuelve el índice del último carácter.</a:t>
            </a:r>
          </a:p>
          <a:p>
            <a:pPr lvl="1"/>
            <a:r>
              <a:t>En tal caso nos devuelve el índice del último carácter + 1 (por lo que vimos antes).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67971" y="3014292"/>
            <a:ext cx="17448058" cy="8754216"/>
          </a:xfrm>
          <a:prstGeom prst="rect">
            <a:avLst/>
          </a:prstGeom>
          <a:ln w="12700">
            <a:miter lim="400000"/>
          </a:ln>
        </p:spPr>
      </p:pic>
      <p:sp>
        <p:nvSpPr>
          <p:cNvPr id="266" name="Ejemplo"/>
          <p:cNvSpPr txBox="1"/>
          <p:nvPr>
            <p:ph type="title" idx="4294967295"/>
          </p:nvPr>
        </p:nvSpPr>
        <p:spPr>
          <a:xfrm>
            <a:off x="-2219174" y="795734"/>
            <a:ext cx="11486514" cy="1549401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Ejemplo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Aclaración"/>
          <p:cNvSpPr txBox="1"/>
          <p:nvPr>
            <p:ph type="body" sz="half" idx="1"/>
          </p:nvPr>
        </p:nvSpPr>
        <p:spPr>
          <a:xfrm>
            <a:off x="1270000" y="3900382"/>
            <a:ext cx="21844000" cy="4488604"/>
          </a:xfrm>
          <a:prstGeom prst="rect">
            <a:avLst/>
          </a:prstGeom>
        </p:spPr>
        <p:txBody>
          <a:bodyPr/>
          <a:lstStyle/>
          <a:p>
            <a:pPr/>
            <a:r>
              <a:t>Aclaración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¿Que son los String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¿Que son los Strings?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Aclaración"/>
          <p:cNvSpPr txBox="1"/>
          <p:nvPr>
            <p:ph type="title"/>
          </p:nvPr>
        </p:nvSpPr>
        <p:spPr>
          <a:xfrm>
            <a:off x="912368" y="821134"/>
            <a:ext cx="5915679" cy="1549401"/>
          </a:xfrm>
          <a:prstGeom prst="rect">
            <a:avLst/>
          </a:prstGeom>
        </p:spPr>
        <p:txBody>
          <a:bodyPr/>
          <a:lstStyle/>
          <a:p>
            <a:pPr/>
            <a:r>
              <a:t>Aclaración</a:t>
            </a:r>
          </a:p>
        </p:txBody>
      </p:sp>
      <p:sp>
        <p:nvSpPr>
          <p:cNvPr id="271" name="Por ahora vamos a trabajar con strings que no contengan espacios, es decir únicamente palabras.…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Por ahora vamos a trabajar con </a:t>
            </a:r>
            <a:r>
              <a:rPr>
                <a:solidFill>
                  <a:schemeClr val="accent6"/>
                </a:solidFill>
              </a:rPr>
              <a:t>strings</a:t>
            </a:r>
            <a:r>
              <a:t> que no contengan espacios, es decir únicamente palabras. </a:t>
            </a:r>
          </a:p>
          <a:p>
            <a:pPr/>
            <a:r>
              <a:t>Más adelante veremos cómo hacer para que el usuario pueda ingresar una oración completa.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ipo de dato STRING"/>
          <p:cNvSpPr txBox="1"/>
          <p:nvPr>
            <p:ph type="title"/>
          </p:nvPr>
        </p:nvSpPr>
        <p:spPr>
          <a:xfrm>
            <a:off x="676426" y="821134"/>
            <a:ext cx="10835907" cy="1549401"/>
          </a:xfrm>
          <a:prstGeom prst="rect">
            <a:avLst/>
          </a:prstGeom>
        </p:spPr>
        <p:txBody>
          <a:bodyPr/>
          <a:lstStyle/>
          <a:p>
            <a:pPr/>
            <a:r>
              <a:t>Tipo de dato STRING</a:t>
            </a:r>
          </a:p>
        </p:txBody>
      </p:sp>
      <p:sp>
        <p:nvSpPr>
          <p:cNvPr id="274" name="Ya vimos cómo acceder a una letra específica de un string, veamos ahora cómo modificarla de la misma forma.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Ya vimos cómo acceder a una letra específica de un </a:t>
            </a:r>
            <a:r>
              <a:rPr>
                <a:solidFill>
                  <a:schemeClr val="accent6"/>
                </a:solidFill>
              </a:rPr>
              <a:t>string</a:t>
            </a:r>
            <a:r>
              <a:t>, veamos ahora cómo modificarla de la misma forma.</a:t>
            </a:r>
          </a:p>
        </p:txBody>
      </p:sp>
      <p:pic>
        <p:nvPicPr>
          <p:cNvPr id="275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22336" y="5326293"/>
            <a:ext cx="15139328" cy="78818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ipo de dato STRING"/>
          <p:cNvSpPr txBox="1"/>
          <p:nvPr>
            <p:ph type="title"/>
          </p:nvPr>
        </p:nvSpPr>
        <p:spPr>
          <a:xfrm>
            <a:off x="676426" y="821134"/>
            <a:ext cx="10835907" cy="1549401"/>
          </a:xfrm>
          <a:prstGeom prst="rect">
            <a:avLst/>
          </a:prstGeom>
        </p:spPr>
        <p:txBody>
          <a:bodyPr/>
          <a:lstStyle/>
          <a:p>
            <a:pPr/>
            <a:r>
              <a:t>Tipo de dato STRING</a:t>
            </a:r>
          </a:p>
        </p:txBody>
      </p:sp>
      <p:sp>
        <p:nvSpPr>
          <p:cNvPr id="278" name="Podemos sumar dos strings para dar lugar a un nuevo string.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Podemos sumar dos </a:t>
            </a:r>
            <a:r>
              <a:rPr>
                <a:solidFill>
                  <a:schemeClr val="accent6"/>
                </a:solidFill>
              </a:rPr>
              <a:t>strings</a:t>
            </a:r>
            <a:r>
              <a:t> para dar lugar a un nuevo </a:t>
            </a:r>
            <a:r>
              <a:rPr>
                <a:solidFill>
                  <a:schemeClr val="accent6"/>
                </a:solidFill>
              </a:rPr>
              <a:t>string</a:t>
            </a:r>
            <a:r>
              <a:t>.</a:t>
            </a:r>
          </a:p>
        </p:txBody>
      </p:sp>
      <p:pic>
        <p:nvPicPr>
          <p:cNvPr id="279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74413" y="4585113"/>
            <a:ext cx="14435174" cy="77915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¿Que son los Strings?"/>
          <p:cNvSpPr txBox="1"/>
          <p:nvPr>
            <p:ph type="title"/>
          </p:nvPr>
        </p:nvSpPr>
        <p:spPr>
          <a:xfrm>
            <a:off x="676426" y="821134"/>
            <a:ext cx="11486514" cy="1549401"/>
          </a:xfrm>
          <a:prstGeom prst="rect">
            <a:avLst/>
          </a:prstGeom>
        </p:spPr>
        <p:txBody>
          <a:bodyPr/>
          <a:lstStyle/>
          <a:p>
            <a:pPr/>
            <a:r>
              <a:t>¿Que son los Strings?</a:t>
            </a:r>
          </a:p>
        </p:txBody>
      </p:sp>
      <p:sp>
        <p:nvSpPr>
          <p:cNvPr id="194" name="Las variables de tipo string nos sirven para almacenar cadenas de texto (sea una palabra, oración, etc.)…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Las variables de tipo </a:t>
            </a:r>
            <a:r>
              <a:rPr>
                <a:solidFill>
                  <a:schemeClr val="accent6"/>
                </a:solidFill>
              </a:rPr>
              <a:t>string</a:t>
            </a:r>
            <a:r>
              <a:t> nos sirven para almacenar cadenas de texto (sea una palabra, oración, etc.)</a:t>
            </a:r>
          </a:p>
          <a:p>
            <a:pPr/>
            <a:r>
              <a:t>Un </a:t>
            </a:r>
            <a:r>
              <a:rPr>
                <a:solidFill>
                  <a:schemeClr val="accent6"/>
                </a:solidFill>
              </a:rPr>
              <a:t>string</a:t>
            </a:r>
            <a:r>
              <a:t> es básicamente una secuencia de caracteres (</a:t>
            </a:r>
            <a:r>
              <a:rPr>
                <a:solidFill>
                  <a:schemeClr val="accent6"/>
                </a:solidFill>
              </a:rPr>
              <a:t>char</a:t>
            </a:r>
            <a:r>
              <a:t>) que se almacenan de manera </a:t>
            </a:r>
            <a:r>
              <a:rPr b="1"/>
              <a:t>contigua</a:t>
            </a:r>
            <a:r>
              <a:t> en la memoria.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¿Que son los Strings?"/>
          <p:cNvSpPr txBox="1"/>
          <p:nvPr>
            <p:ph type="title"/>
          </p:nvPr>
        </p:nvSpPr>
        <p:spPr>
          <a:xfrm>
            <a:off x="676426" y="821134"/>
            <a:ext cx="11486514" cy="1549401"/>
          </a:xfrm>
          <a:prstGeom prst="rect">
            <a:avLst/>
          </a:prstGeom>
        </p:spPr>
        <p:txBody>
          <a:bodyPr/>
          <a:lstStyle/>
          <a:p>
            <a:pPr/>
            <a:r>
              <a:t>¿Que son los Strings?</a:t>
            </a:r>
          </a:p>
        </p:txBody>
      </p:sp>
      <p:sp>
        <p:nvSpPr>
          <p:cNvPr id="197" name="Las variables de tipo string nos sirven para almacenar cadenas de texto (sea una palabra, oración, etc.)…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Las variables de tipo </a:t>
            </a:r>
            <a:r>
              <a:rPr>
                <a:solidFill>
                  <a:schemeClr val="accent6"/>
                </a:solidFill>
              </a:rPr>
              <a:t>string</a:t>
            </a:r>
            <a:r>
              <a:t> nos sirven para almacenar cadenas de texto (sea una palabra, oración, etc.)</a:t>
            </a:r>
          </a:p>
          <a:p>
            <a:pPr/>
            <a:r>
              <a:t>Un </a:t>
            </a:r>
            <a:r>
              <a:rPr>
                <a:solidFill>
                  <a:schemeClr val="accent6"/>
                </a:solidFill>
              </a:rPr>
              <a:t>string</a:t>
            </a:r>
            <a:r>
              <a:t> es básicamente una secuencia de caracteres (</a:t>
            </a:r>
            <a:r>
              <a:rPr>
                <a:solidFill>
                  <a:schemeClr val="accent6"/>
                </a:solidFill>
              </a:rPr>
              <a:t>char</a:t>
            </a:r>
            <a:r>
              <a:t>) que se almacenan de manera </a:t>
            </a:r>
            <a:r>
              <a:rPr b="1"/>
              <a:t>contigua</a:t>
            </a:r>
            <a:r>
              <a:t> en la memoria.</a:t>
            </a:r>
          </a:p>
        </p:txBody>
      </p:sp>
      <p:pic>
        <p:nvPicPr>
          <p:cNvPr id="198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09517" y="8524143"/>
            <a:ext cx="18764966" cy="14861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9759" y="3568671"/>
            <a:ext cx="21164482" cy="6578658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Ejemplo"/>
          <p:cNvSpPr txBox="1"/>
          <p:nvPr>
            <p:ph type="title" idx="4294967295"/>
          </p:nvPr>
        </p:nvSpPr>
        <p:spPr>
          <a:xfrm>
            <a:off x="-2219174" y="795734"/>
            <a:ext cx="11486514" cy="1549401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Ejemplo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¿Cómo accedo a una letra de la palabra?"/>
          <p:cNvSpPr txBox="1"/>
          <p:nvPr>
            <p:ph type="title"/>
          </p:nvPr>
        </p:nvSpPr>
        <p:spPr>
          <a:xfrm>
            <a:off x="1270000" y="4921250"/>
            <a:ext cx="21844000" cy="3873500"/>
          </a:xfrm>
          <a:prstGeom prst="rect">
            <a:avLst/>
          </a:prstGeom>
        </p:spPr>
        <p:txBody>
          <a:bodyPr/>
          <a:lstStyle/>
          <a:p>
            <a:pPr/>
            <a:r>
              <a:t>¿Cómo accedo a una letra de la palabra?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¿Cómo accedo a una letra de la palabra?"/>
          <p:cNvSpPr txBox="1"/>
          <p:nvPr>
            <p:ph type="title"/>
          </p:nvPr>
        </p:nvSpPr>
        <p:spPr>
          <a:xfrm>
            <a:off x="676426" y="821134"/>
            <a:ext cx="20463727" cy="1549401"/>
          </a:xfrm>
          <a:prstGeom prst="rect">
            <a:avLst/>
          </a:prstGeom>
        </p:spPr>
        <p:txBody>
          <a:bodyPr/>
          <a:lstStyle/>
          <a:p>
            <a:pPr/>
            <a:r>
              <a:t>¿Cómo accedo a una letra de la palabra?</a:t>
            </a:r>
          </a:p>
        </p:txBody>
      </p:sp>
      <p:sp>
        <p:nvSpPr>
          <p:cNvPr id="206" name="Cada carácter posee un número llamado índice dentro del string.…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Cada carácter posee un número llamado </a:t>
            </a:r>
            <a:r>
              <a:rPr>
                <a:solidFill>
                  <a:srgbClr val="38761D"/>
                </a:solidFill>
              </a:rPr>
              <a:t>índice</a:t>
            </a:r>
            <a:r>
              <a:t> dentro del </a:t>
            </a:r>
            <a:r>
              <a:rPr>
                <a:solidFill>
                  <a:schemeClr val="accent6"/>
                </a:solidFill>
              </a:rPr>
              <a:t>string</a:t>
            </a:r>
            <a:r>
              <a:t>.</a:t>
            </a:r>
          </a:p>
          <a:p>
            <a:pPr/>
            <a:r>
              <a:t>Los </a:t>
            </a:r>
            <a:r>
              <a:rPr>
                <a:solidFill>
                  <a:srgbClr val="38761D"/>
                </a:solidFill>
              </a:rPr>
              <a:t>índices</a:t>
            </a:r>
            <a:r>
              <a:t> siempre empiezan en </a:t>
            </a:r>
            <a:r>
              <a:rPr>
                <a:solidFill>
                  <a:srgbClr val="FF0000"/>
                </a:solidFill>
              </a:rPr>
              <a:t>0</a:t>
            </a:r>
            <a:r>
              <a:t> y crecen de a 1 hasta llegar al último carácter de la palabra.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¿Cómo accedo a una letra de la palabra?"/>
          <p:cNvSpPr txBox="1"/>
          <p:nvPr>
            <p:ph type="title"/>
          </p:nvPr>
        </p:nvSpPr>
        <p:spPr>
          <a:xfrm>
            <a:off x="676426" y="821134"/>
            <a:ext cx="20463727" cy="1549401"/>
          </a:xfrm>
          <a:prstGeom prst="rect">
            <a:avLst/>
          </a:prstGeom>
        </p:spPr>
        <p:txBody>
          <a:bodyPr/>
          <a:lstStyle/>
          <a:p>
            <a:pPr/>
            <a:r>
              <a:t>¿Cómo accedo a una letra de la palabra?</a:t>
            </a:r>
          </a:p>
        </p:txBody>
      </p:sp>
      <p:sp>
        <p:nvSpPr>
          <p:cNvPr id="209" name="Cada carácter posee un número llamado índice dentro del string.…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Cada carácter posee un número llamado </a:t>
            </a:r>
            <a:r>
              <a:rPr>
                <a:solidFill>
                  <a:srgbClr val="38761D"/>
                </a:solidFill>
              </a:rPr>
              <a:t>índice</a:t>
            </a:r>
            <a:r>
              <a:t> dentro del </a:t>
            </a:r>
            <a:r>
              <a:rPr>
                <a:solidFill>
                  <a:schemeClr val="accent6"/>
                </a:solidFill>
              </a:rPr>
              <a:t>string</a:t>
            </a:r>
            <a:r>
              <a:t>.</a:t>
            </a:r>
          </a:p>
          <a:p>
            <a:pPr/>
            <a:r>
              <a:t>Los </a:t>
            </a:r>
            <a:r>
              <a:rPr>
                <a:solidFill>
                  <a:srgbClr val="38761D"/>
                </a:solidFill>
              </a:rPr>
              <a:t>índices</a:t>
            </a:r>
            <a:r>
              <a:t> siempre empiezan en </a:t>
            </a:r>
            <a:r>
              <a:rPr>
                <a:solidFill>
                  <a:srgbClr val="FF0000"/>
                </a:solidFill>
              </a:rPr>
              <a:t>0</a:t>
            </a:r>
            <a:r>
              <a:t> y crecen de a 1 hasta llegar al último carácter de la palabra.</a:t>
            </a:r>
          </a:p>
        </p:txBody>
      </p:sp>
      <p:pic>
        <p:nvPicPr>
          <p:cNvPr id="210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09517" y="8524143"/>
            <a:ext cx="18764966" cy="14861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E798D1B4CD917488CADE29FEA7B6AC5" ma:contentTypeVersion="4" ma:contentTypeDescription="Crear nuevo documento." ma:contentTypeScope="" ma:versionID="b7b001997506b4e8c0fdffa8ce7f9609">
  <xsd:schema xmlns:xsd="http://www.w3.org/2001/XMLSchema" xmlns:xs="http://www.w3.org/2001/XMLSchema" xmlns:p="http://schemas.microsoft.com/office/2006/metadata/properties" xmlns:ns2="5697c39a-a467-41d7-9847-d4989b5af079" targetNamespace="http://schemas.microsoft.com/office/2006/metadata/properties" ma:root="true" ma:fieldsID="a1e56a135f68dbdbf818f52fadd0c395" ns2:_="">
    <xsd:import namespace="5697c39a-a467-41d7-9847-d4989b5af0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7c39a-a467-41d7-9847-d4989b5af0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8C4A8D-12F5-45AF-941C-BB5197B8DACE}"/>
</file>

<file path=customXml/itemProps2.xml><?xml version="1.0" encoding="utf-8"?>
<ds:datastoreItem xmlns:ds="http://schemas.openxmlformats.org/officeDocument/2006/customXml" ds:itemID="{456E128B-C28E-43E2-BD6B-A3EDF97A3566}"/>
</file>

<file path=customXml/itemProps3.xml><?xml version="1.0" encoding="utf-8"?>
<ds:datastoreItem xmlns:ds="http://schemas.openxmlformats.org/officeDocument/2006/customXml" ds:itemID="{3163C6D4-9A1E-4F30-A7CD-4DA52726BB8F}"/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0x0101009E798D1B4CD917488CADE29FEA7B6AC5</vt:lpwstr>
  </property>
</Properties>
</file>