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9" r:id="rId13"/>
    <p:sldId id="273" r:id="rId14"/>
    <p:sldId id="274" r:id="rId15"/>
    <p:sldId id="277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9016C-5774-F883-D17D-8AC59D377DA6}" v="2" dt="2022-11-30T04:32:37.182"/>
    <p1510:client id="{39BD6E4B-5DD4-48F6-9201-26C01BC5F71D}" v="15" dt="2022-11-29T22:23:35.733"/>
    <p1510:client id="{55088509-45C3-8535-2215-2B3F89D5EFDE}" v="781" dt="2022-11-29T22:48:54.045"/>
    <p1510:client id="{6B2CC216-34C2-4ACB-B25A-BBB43BAA2704}" v="60" dt="2022-10-10T03:40:21.487"/>
    <p1510:client id="{86619B43-C440-D74C-AD51-EFF781E41113}" v="614" dt="2022-12-05T04:46:15.939"/>
    <p1510:client id="{A51A7582-8619-9741-DC9D-CBA840FC8CF5}" v="157" dt="2022-10-07T21:02:12.369"/>
    <p1510:client id="{AE6A688D-A181-9DA0-F91C-99B1A676EA09}" v="1526" dt="2022-10-07T23:09:41.858"/>
    <p1510:client id="{C2813521-FDD2-197B-77E4-93A77C8EA3BA}" v="204" dt="2022-12-05T04:51:24.637"/>
    <p1510:client id="{C91C1FB0-849B-45A7-90C8-5A3E856F1478}" v="7" dt="2022-10-08T07:30:19.676"/>
    <p1510:client id="{D323B4D8-6D1F-3B66-053A-0BDFCB67DEFE}" v="499" dt="2022-10-07T23:56:31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_Python_DH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Spelunk-a-bot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/>
              <a:t>Group members:</a:t>
            </a:r>
            <a:endParaRPr lang="en-US">
              <a:cs typeface="Calibri"/>
            </a:endParaRPr>
          </a:p>
          <a:p>
            <a:pPr indent="-228600" algn="l">
              <a:lnSpc>
                <a:spcPct val="150000"/>
              </a:lnSpc>
              <a:buChar char="•"/>
            </a:pPr>
            <a:r>
              <a:rPr lang="en-US" sz="2000"/>
              <a:t>Sri Parasara Aravind Sri Ram (G01301679)</a:t>
            </a:r>
            <a:endParaRPr lang="en-US" sz="2000">
              <a:cs typeface="Calibri"/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Vaibhav Vijay Oza (G01337138)</a:t>
            </a:r>
            <a:endParaRPr lang="en-US" sz="2000">
              <a:cs typeface="Calibri"/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Pratyusha </a:t>
            </a:r>
            <a:r>
              <a:rPr lang="en-US" sz="2000" err="1"/>
              <a:t>Arvapalli</a:t>
            </a:r>
            <a:r>
              <a:rPr lang="en-US" sz="2000"/>
              <a:t> (G01328372)</a:t>
            </a:r>
            <a:endParaRPr lang="en-US" sz="2000">
              <a:cs typeface="Calibri"/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Venkata Sai Devi Priyanka Pilla (G01351608)</a:t>
            </a:r>
            <a:endParaRPr lang="en-US" sz="2000">
              <a:cs typeface="Calibri"/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Koushik Sura Bhaskar (G01327456)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C61BC-A706-78CC-D656-334D14F5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Schedule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AD4164-DA2B-36A1-2B02-5BF0BA63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75135"/>
              </p:ext>
            </p:extLst>
          </p:nvPr>
        </p:nvGraphicFramePr>
        <p:xfrm>
          <a:off x="638881" y="2081719"/>
          <a:ext cx="10909640" cy="45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50">
                  <a:extLst>
                    <a:ext uri="{9D8B030D-6E8A-4147-A177-3AD203B41FA5}">
                      <a16:colId xmlns:a16="http://schemas.microsoft.com/office/drawing/2014/main" val="635535946"/>
                    </a:ext>
                  </a:extLst>
                </a:gridCol>
                <a:gridCol w="7283832">
                  <a:extLst>
                    <a:ext uri="{9D8B030D-6E8A-4147-A177-3AD203B41FA5}">
                      <a16:colId xmlns:a16="http://schemas.microsoft.com/office/drawing/2014/main" val="3528652282"/>
                    </a:ext>
                  </a:extLst>
                </a:gridCol>
                <a:gridCol w="2049858">
                  <a:extLst>
                    <a:ext uri="{9D8B030D-6E8A-4147-A177-3AD203B41FA5}">
                      <a16:colId xmlns:a16="http://schemas.microsoft.com/office/drawing/2014/main" val="520336411"/>
                    </a:ext>
                  </a:extLst>
                </a:gridCol>
              </a:tblGrid>
              <a:tr h="475068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chemeClr val="accent2"/>
                          </a:solidFill>
                          <a:effectLst/>
                        </a:rPr>
                        <a:t>Task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30251"/>
                  </a:ext>
                </a:extLst>
              </a:tr>
              <a:tr h="97275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19-25</a:t>
                      </a:r>
                      <a:endParaRPr lang="en-US" sz="1200">
                        <a:effectLst/>
                      </a:endParaRPr>
                    </a:p>
                    <a:p>
                      <a:pPr fontAlgn="ctr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Start ordering all the required components and discuss on the number of stories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solidFill>
                            <a:schemeClr val="accent2"/>
                          </a:solidFill>
                          <a:effectLst/>
                        </a:rPr>
                        <a:t>Done</a:t>
                      </a:r>
                      <a:endParaRPr lang="en-US" sz="1200">
                        <a:solidFill>
                          <a:schemeClr val="accent2"/>
                        </a:solidFill>
                      </a:endParaRPr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715256"/>
                  </a:ext>
                </a:extLst>
              </a:tr>
              <a:tr h="97275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26 – Oct. 2 </a:t>
                      </a:r>
                      <a:endParaRPr lang="en-US" sz="1200">
                        <a:effectLst/>
                      </a:endParaRPr>
                    </a:p>
                    <a:p>
                      <a:pPr fontAlgn="ctr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Finalize, Create and assign these stories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/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538897"/>
                  </a:ext>
                </a:extLst>
              </a:tr>
              <a:tr h="576868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Oct. 3-9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Consolidate all the documents, Design models and submit them for design approval. Plan a small demo too.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/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54575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Oct. 10 -16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Start picking up stories and start the initial work.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US" sz="1200"/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>
                        <a:effectLst/>
                      </a:endParaRPr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292852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Oct. 17 – 23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Reflect on the received critique – make any required design or implementation changes.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US" sz="1200"/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>
                        <a:effectLst/>
                      </a:endParaRPr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618114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Oct. 24 – Nov. 24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Work</a:t>
                      </a:r>
                      <a:endParaRPr lang="en-US" sz="1200">
                        <a:effectLst/>
                      </a:endParaRPr>
                    </a:p>
                  </a:txBody>
                  <a:tcPr marL="83711" marR="83711" marT="83711" marB="8371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US" sz="1200"/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>
                        <a:effectLst/>
                      </a:endParaRPr>
                    </a:p>
                  </a:txBody>
                  <a:tcPr marL="83711" marR="83711" marT="83711" marB="8371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51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4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B9D-5E0F-98D0-70F0-70152424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/>
              <a:t>Schedule</a:t>
            </a:r>
            <a:endParaRPr lang="en-IN" sz="6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C46784-C347-292D-BB64-F48ED581E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43229"/>
              </p:ext>
            </p:extLst>
          </p:nvPr>
        </p:nvGraphicFramePr>
        <p:xfrm>
          <a:off x="838200" y="1825625"/>
          <a:ext cx="10515600" cy="1849975"/>
        </p:xfrm>
        <a:graphic>
          <a:graphicData uri="http://schemas.openxmlformats.org/drawingml/2006/table">
            <a:tbl>
              <a:tblPr firstRow="1" bandRow="1"/>
              <a:tblGrid>
                <a:gridCol w="1812403">
                  <a:extLst>
                    <a:ext uri="{9D8B030D-6E8A-4147-A177-3AD203B41FA5}">
                      <a16:colId xmlns:a16="http://schemas.microsoft.com/office/drawing/2014/main" val="364455979"/>
                    </a:ext>
                  </a:extLst>
                </a:gridCol>
                <a:gridCol w="6910086">
                  <a:extLst>
                    <a:ext uri="{9D8B030D-6E8A-4147-A177-3AD203B41FA5}">
                      <a16:colId xmlns:a16="http://schemas.microsoft.com/office/drawing/2014/main" val="195954723"/>
                    </a:ext>
                  </a:extLst>
                </a:gridCol>
                <a:gridCol w="1793111">
                  <a:extLst>
                    <a:ext uri="{9D8B030D-6E8A-4147-A177-3AD203B41FA5}">
                      <a16:colId xmlns:a16="http://schemas.microsoft.com/office/drawing/2014/main" val="1682452911"/>
                    </a:ext>
                  </a:extLst>
                </a:gridCol>
              </a:tblGrid>
              <a:tr h="500886"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1941" marR="3495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kern="12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en-IN" sz="1200" b="1" u="none" strike="noStrike" kern="120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5" marR="3495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5" marR="3495" marT="34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28477"/>
                  </a:ext>
                </a:extLst>
              </a:tr>
              <a:tr h="84230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Nov. 25 – Nov. 29</a:t>
                      </a:r>
                      <a:endParaRPr lang="en-US" sz="1200">
                        <a:effectLst/>
                      </a:endParaRPr>
                    </a:p>
                  </a:txBody>
                  <a:tcPr marL="3495" marR="41941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 Testing</a:t>
                      </a:r>
                    </a:p>
                  </a:txBody>
                  <a:tcPr marL="3495" marR="3495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3495" marR="3495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913006"/>
                  </a:ext>
                </a:extLst>
              </a:tr>
              <a:tr h="506782"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Nov.29 – Dec. 6</a:t>
                      </a:r>
                    </a:p>
                  </a:txBody>
                  <a:tcPr marL="3495" marR="41941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Updates and Presentation</a:t>
                      </a:r>
                    </a:p>
                  </a:txBody>
                  <a:tcPr marL="3495" marR="3495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3495" marR="3495" marT="34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155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6FFFE9-92CC-775F-6A90-5B4882FDCA34}"/>
              </a:ext>
            </a:extLst>
          </p:cNvPr>
          <p:cNvSpPr txBox="1"/>
          <p:nvPr/>
        </p:nvSpPr>
        <p:spPr>
          <a:xfrm>
            <a:off x="4082257" y="3913998"/>
            <a:ext cx="4027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Every proposed objective was achieved.</a:t>
            </a:r>
          </a:p>
        </p:txBody>
      </p:sp>
    </p:spTree>
    <p:extLst>
      <p:ext uri="{BB962C8B-B14F-4D97-AF65-F5344CB8AC3E}">
        <p14:creationId xmlns:p14="http://schemas.microsoft.com/office/powerpoint/2010/main" val="285291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3569-925B-616E-0F2F-354CC84A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Testing Approach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1FA8-4E47-87E8-9D73-473094FD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 : Sensor specific Code for each sensor</a:t>
            </a:r>
          </a:p>
          <a:p>
            <a:r>
              <a:rPr lang="en-US"/>
              <a:t>Step 2 : Run and Test each sensor individually</a:t>
            </a:r>
          </a:p>
          <a:p>
            <a:r>
              <a:rPr lang="en-US"/>
              <a:t>Step 3 : Integrate Code for all sensors</a:t>
            </a:r>
          </a:p>
          <a:p>
            <a:r>
              <a:rPr lang="en-US"/>
              <a:t>Step 4 : Run and Test for all sensors together</a:t>
            </a:r>
          </a:p>
          <a:p>
            <a:r>
              <a:rPr lang="en-US"/>
              <a:t>Step 5 : Test Limits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7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45EB-F022-5790-B11E-515546CD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Testing DHT11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B781-E534-908F-F1E0-73134A30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Initially we made sure DHT11 detects temperature of the environment correctly </a:t>
            </a:r>
          </a:p>
          <a:p>
            <a:pPr marL="457200" indent="-457200"/>
            <a:r>
              <a:rPr lang="en-US">
                <a:cs typeface="Calibri"/>
              </a:rPr>
              <a:t>We detected Room Temperature initially and then Temperature in an open environment at night(To make sure it detects lower temperatures)</a:t>
            </a:r>
          </a:p>
          <a:p>
            <a:pPr marL="457200" indent="-457200"/>
            <a:r>
              <a:rPr lang="en-US">
                <a:cs typeface="Calibri"/>
              </a:rPr>
              <a:t>Second phase was to test DHT11 to detect a higher temperature so we put a flame from a lighter next to the sensor and printed the temperature and humidity.</a:t>
            </a:r>
          </a:p>
          <a:p>
            <a:pPr marL="457200" indent="-457200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21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80B6-C711-116D-CB9E-3F828C28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Testing MQ Sensors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CFAC-8918-373C-439E-6FECB007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We detected :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Alcohol using MQ3 sensor by putting the sensor on top of a high-alcohol content Hand sanitizer.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Butane using MQ6 sensor by a cigarette lighter without starting a light.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Methane using MQ5 sensor by a LPG stove without lighting it.</a:t>
            </a:r>
          </a:p>
        </p:txBody>
      </p:sp>
    </p:spTree>
    <p:extLst>
      <p:ext uri="{BB962C8B-B14F-4D97-AF65-F5344CB8AC3E}">
        <p14:creationId xmlns:p14="http://schemas.microsoft.com/office/powerpoint/2010/main" val="255959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0FCB-EEC9-238A-F364-A3F548F0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Challenges Faced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2EFC-4AB2-9539-E66C-D3F6FAFE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Sensors may burn while prototype is tested. Have back up sensors available.</a:t>
            </a:r>
          </a:p>
          <a:p>
            <a:r>
              <a:rPr lang="en-US">
                <a:cs typeface="Calibri"/>
              </a:rPr>
              <a:t>If testing near flame, Keep Sensor away so that it does not catch fire.</a:t>
            </a:r>
          </a:p>
          <a:p>
            <a:r>
              <a:rPr lang="en-US">
                <a:cs typeface="Calibri"/>
              </a:rPr>
              <a:t>Analog input reading is difficult and maybe heavily affected by sensitivity of sensors used</a:t>
            </a:r>
          </a:p>
        </p:txBody>
      </p:sp>
    </p:spTree>
    <p:extLst>
      <p:ext uri="{BB962C8B-B14F-4D97-AF65-F5344CB8AC3E}">
        <p14:creationId xmlns:p14="http://schemas.microsoft.com/office/powerpoint/2010/main" val="237062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FC93-F882-BCB3-B843-6C02A3C7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Real World vs Prototype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C585-318C-FED3-6909-CC008070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Our testing approach is limited to household stuff. To test the potential efficiency of this bot, a testing scenario needs to take place in an actual mine. </a:t>
            </a:r>
          </a:p>
          <a:p>
            <a:r>
              <a:rPr lang="en-US">
                <a:cs typeface="Calibri"/>
              </a:rPr>
              <a:t>Gas detection works well but DHT11 needs to be replaced by a more sensitive sensor to get real-time temperature data as soon as there is a fire or sudden increase in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5732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3C8-0E21-74CD-91C6-CFAE83BC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3A25-FFD0-8F37-D99D-593F19D7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Add more Gas sensors</a:t>
            </a:r>
          </a:p>
          <a:p>
            <a:r>
              <a:rPr lang="en-US">
                <a:cs typeface="Calibri"/>
              </a:rPr>
              <a:t>Create an unmanned ATV to place this platform</a:t>
            </a:r>
          </a:p>
          <a:p>
            <a:r>
              <a:rPr lang="en-US">
                <a:cs typeface="Calibri"/>
              </a:rPr>
              <a:t>Increase sensitivity on all sensors</a:t>
            </a:r>
          </a:p>
          <a:p>
            <a:r>
              <a:rPr lang="en-US">
                <a:cs typeface="Calibri"/>
              </a:rPr>
              <a:t>Create a secure platform to place the sensors</a:t>
            </a:r>
          </a:p>
          <a:p>
            <a:r>
              <a:rPr lang="en-US">
                <a:cs typeface="Calibri"/>
              </a:rPr>
              <a:t>Test in actual mine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68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D1B5-74EC-45A4-11D7-1A62EB1F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AB5F-0A54-179E-8994-91F03D62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Adafruit_Python_DHT</a:t>
            </a:r>
            <a:r>
              <a:rPr lang="en-US">
                <a:ea typeface="+mn-lt"/>
                <a:cs typeface="+mn-lt"/>
              </a:rPr>
              <a:t>/Source/</a:t>
            </a:r>
            <a:r>
              <a:rPr lang="en-US" err="1">
                <a:ea typeface="+mn-lt"/>
                <a:cs typeface="+mn-lt"/>
              </a:rPr>
              <a:t>Beaglebone_Black</a:t>
            </a:r>
            <a:r>
              <a:rPr lang="en-US">
                <a:ea typeface="+mn-lt"/>
                <a:cs typeface="+mn-lt"/>
              </a:rPr>
              <a:t> at Master · Adafruit/Adafruit_Python_DHT.”  </a:t>
            </a:r>
            <a:r>
              <a:rPr lang="en-US" i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,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  <a:hlinkClick r:id="rId2"/>
              </a:rPr>
              <a:t>https://github.com/adafruit/Adafruit_Python_DHT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Accessed 4 Dec. 2022.</a:t>
            </a:r>
          </a:p>
        </p:txBody>
      </p:sp>
    </p:spTree>
    <p:extLst>
      <p:ext uri="{BB962C8B-B14F-4D97-AF65-F5344CB8AC3E}">
        <p14:creationId xmlns:p14="http://schemas.microsoft.com/office/powerpoint/2010/main" val="15935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EB947-57A6-9F1A-5732-42B73D9B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Scope and tools:</a:t>
            </a:r>
            <a:endParaRPr lang="en-US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91EA-B0E8-F9A5-35AA-387B0C72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>
                <a:cs typeface="Calibri"/>
              </a:rPr>
              <a:t>Problem statement: </a:t>
            </a:r>
            <a:br>
              <a:rPr lang="en-US" sz="2200">
                <a:cs typeface="Calibri"/>
              </a:rPr>
            </a:br>
            <a:r>
              <a:rPr lang="en-US" sz="2200">
                <a:ea typeface="+mn-lt"/>
                <a:cs typeface="+mn-lt"/>
              </a:rPr>
              <a:t>Is there an efficient way to survey a mine to gather precautionary data without risking human life?</a:t>
            </a:r>
            <a:endParaRPr lang="en-US" sz="22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>
                <a:cs typeface="Calibri"/>
              </a:rPr>
              <a:t>Goals:</a:t>
            </a:r>
            <a:br>
              <a:rPr lang="en-US" sz="2200">
                <a:cs typeface="Calibri"/>
              </a:rPr>
            </a:br>
            <a:r>
              <a:rPr lang="en-US" sz="2200">
                <a:ea typeface="+mn-lt"/>
                <a:cs typeface="+mn-lt"/>
              </a:rPr>
              <a:t>Build a small tool that consolidates a series of gas sensors and an alarm that alerts when it detects the below gases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1. Alcohol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2. Methane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3. Butane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2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91E18-A902-58A6-3B2B-D7FB4825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Scope and tools:</a:t>
            </a:r>
            <a:endParaRPr lang="en-US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9AE5-45EF-11A0-45BC-DC772E85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Operating system: Debian with preempt RT kernel.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Sensors: 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1. MQ-5 (Methane detection)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2. MQ-6 (Butane) 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3. MQ-3 (alcohol)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4. Humidity sensor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5. Alarm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6. LEDs</a:t>
            </a:r>
          </a:p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Controller board: </a:t>
            </a:r>
            <a:r>
              <a:rPr lang="en-US" sz="2200" err="1">
                <a:ea typeface="+mn-lt"/>
                <a:cs typeface="+mn-lt"/>
              </a:rPr>
              <a:t>Beaglebone</a:t>
            </a:r>
            <a:r>
              <a:rPr lang="en-US" sz="2200">
                <a:ea typeface="+mn-lt"/>
                <a:cs typeface="+mn-lt"/>
              </a:rPr>
              <a:t> Black.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34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E221C-0BE4-49CB-45AD-883A0DA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Process Flow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21BA0-4D17-8D8C-901A-548E7274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1166540"/>
            <a:ext cx="7372376" cy="40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E7827-EA50-59AF-4EFE-1326537E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Software Specification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CA66-159B-9DA0-731C-A74DCA77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cs typeface="Calibri"/>
              </a:rPr>
              <a:t>Languages used: C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200">
                <a:cs typeface="Calibri"/>
              </a:rPr>
              <a:t>Libraries used: </a:t>
            </a:r>
            <a:r>
              <a:rPr lang="en-US" sz="2200" err="1">
                <a:ea typeface="+mn-lt"/>
                <a:cs typeface="+mn-lt"/>
              </a:rPr>
              <a:t>stdio.h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unistd.h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signal.h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stdlib.h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stdint.h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pthread.h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72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31CA-24B2-738A-640D-C94682A8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Hardware Specification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069-64F7-73E2-588E-7976A325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cs typeface="Calibri"/>
              </a:rPr>
              <a:t>Sensors: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1. MQ </a:t>
            </a:r>
            <a:r>
              <a:rPr lang="en-US" sz="2200">
                <a:ea typeface="+mn-lt"/>
                <a:cs typeface="+mn-lt"/>
              </a:rPr>
              <a:t>– </a:t>
            </a:r>
            <a:r>
              <a:rPr lang="en-US" sz="2200">
                <a:cs typeface="Calibri"/>
              </a:rPr>
              <a:t>3: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    - Supports both Analog and Digital IO. 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    - Used to detect the presence of Alcohol.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2. MQ – 6: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    - Supports both Analog and Digital IO.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    - Used to detect the presence of LPG, Butane.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3. MQ </a:t>
            </a:r>
            <a:r>
              <a:rPr lang="en-US" sz="2200">
                <a:ea typeface="+mn-lt"/>
                <a:cs typeface="+mn-lt"/>
              </a:rPr>
              <a:t>– 5: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cs typeface="Calibri"/>
              </a:rPr>
              <a:t>     - Supports both Analog and Digital IO.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    - Used to detect natural gas and coal gas.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82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EC42-49E6-359D-9278-DC0084F4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Hardware specification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FCAF-6160-DBCF-5948-F1473F1C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cs typeface="Calibri"/>
              </a:rPr>
              <a:t>Sensors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4. Humidity Sensor DHT-11: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</a:t>
            </a:r>
            <a:r>
              <a:rPr lang="en-US" sz="2200">
                <a:ea typeface="+mn-lt"/>
                <a:cs typeface="+mn-lt"/>
              </a:rPr>
              <a:t>     - Supports both Analog and Digital IO.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cs typeface="Calibri"/>
              </a:rPr>
              <a:t>      - Used to detect the temperature and the humidity.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5. Alarm:</a:t>
            </a:r>
            <a:br>
              <a:rPr lang="en-US" sz="2200">
                <a:cs typeface="Calibri"/>
              </a:rPr>
            </a:br>
            <a:r>
              <a:rPr lang="en-US" sz="2200">
                <a:cs typeface="Calibri"/>
              </a:rPr>
              <a:t>      - Supports Digital IO.</a:t>
            </a:r>
            <a:br>
              <a:rPr lang="en-US" sz="2200">
                <a:cs typeface="Calibri"/>
              </a:rPr>
            </a:b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DCA29-37DB-349D-E61B-DAE55113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Hardware Circuit Diagram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386AA2-21A3-3538-206E-C504C07FD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" r="8449" b="-2"/>
          <a:stretch/>
        </p:blipFill>
        <p:spPr>
          <a:xfrm>
            <a:off x="4969779" y="776664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104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69FE5-E0C6-AC91-F2AF-C690D594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Schedule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672FF8-02C0-6B42-7B5F-3265488F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35854"/>
              </p:ext>
            </p:extLst>
          </p:nvPr>
        </p:nvGraphicFramePr>
        <p:xfrm>
          <a:off x="638881" y="2109491"/>
          <a:ext cx="10909639" cy="41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09">
                  <a:extLst>
                    <a:ext uri="{9D8B030D-6E8A-4147-A177-3AD203B41FA5}">
                      <a16:colId xmlns:a16="http://schemas.microsoft.com/office/drawing/2014/main" val="3487654113"/>
                    </a:ext>
                  </a:extLst>
                </a:gridCol>
                <a:gridCol w="7297359">
                  <a:extLst>
                    <a:ext uri="{9D8B030D-6E8A-4147-A177-3AD203B41FA5}">
                      <a16:colId xmlns:a16="http://schemas.microsoft.com/office/drawing/2014/main" val="818646843"/>
                    </a:ext>
                  </a:extLst>
                </a:gridCol>
                <a:gridCol w="1797871">
                  <a:extLst>
                    <a:ext uri="{9D8B030D-6E8A-4147-A177-3AD203B41FA5}">
                      <a16:colId xmlns:a16="http://schemas.microsoft.com/office/drawing/2014/main" val="993257845"/>
                    </a:ext>
                  </a:extLst>
                </a:gridCol>
              </a:tblGrid>
              <a:tr h="53279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chemeClr val="accent2"/>
                          </a:solidFill>
                          <a:effectLst/>
                        </a:rPr>
                        <a:t>Task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u="none" strike="noStrike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35760"/>
                  </a:ext>
                </a:extLst>
              </a:tr>
              <a:tr h="44399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Aug. 31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Submit all the individual ideas in the group (internal)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solidFill>
                            <a:schemeClr val="accent2"/>
                          </a:solidFill>
                          <a:effectLst/>
                        </a:rPr>
                        <a:t>Done</a:t>
                      </a: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504463"/>
                  </a:ext>
                </a:extLst>
              </a:tr>
              <a:tr h="64132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1 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Hop on a zoom discuss through all the proposed ideas and use the evaluation criteria to select at least 4 projects to submit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>
                        <a:solidFill>
                          <a:schemeClr val="accent2"/>
                        </a:solidFill>
                      </a:endParaRP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104044"/>
                  </a:ext>
                </a:extLst>
              </a:tr>
              <a:tr h="44399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2/3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Prepare the final draft (sales pitch) for all the selected ideas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>
                        <a:solidFill>
                          <a:schemeClr val="accent2"/>
                        </a:solidFill>
                      </a:endParaRP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274416"/>
                  </a:ext>
                </a:extLst>
              </a:tr>
              <a:tr h="44399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4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Last minute touch up and Submit the proposal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>
                        <a:solidFill>
                          <a:schemeClr val="accent2"/>
                        </a:solidFill>
                      </a:endParaRP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36042"/>
                  </a:ext>
                </a:extLst>
              </a:tr>
              <a:tr h="64132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5-11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Get a concrete idea of the selected final project and start working on the Use-case, Component &amp; Activity diagram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>
                        <a:solidFill>
                          <a:schemeClr val="accent2"/>
                        </a:solidFill>
                      </a:endParaRP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75247"/>
                  </a:ext>
                </a:extLst>
              </a:tr>
              <a:tr h="1035984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Sept. 12</a:t>
                      </a:r>
                      <a:r>
                        <a:rPr lang="en-US" sz="1200" u="none" strike="noStrike" baseline="30000">
                          <a:effectLst/>
                        </a:rPr>
                        <a:t> </a:t>
                      </a:r>
                      <a:r>
                        <a:rPr lang="en-US" sz="1200" u="none" strike="noStrike">
                          <a:effectLst/>
                        </a:rPr>
                        <a:t>-18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Start working on a Hardware &amp; Software requirement specification document and start ordering all the components</a:t>
                      </a:r>
                      <a:endParaRPr lang="en-US" sz="12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(At this point all of us must and should have a clear picture of the entire final product and the expectations)</a:t>
                      </a:r>
                      <a:endParaRPr lang="en-US" sz="1200">
                        <a:effectLst/>
                      </a:endParaRPr>
                    </a:p>
                  </a:txBody>
                  <a:tcPr marL="94137" marR="94137" marT="94137" marB="941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>
                        <a:solidFill>
                          <a:schemeClr val="accent2"/>
                        </a:solidFill>
                      </a:endParaRPr>
                    </a:p>
                  </a:txBody>
                  <a:tcPr marL="94136" marR="94136" marT="94136" marB="9413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04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Spelunk-a-bot</vt:lpstr>
      <vt:lpstr>Scope and tools:</vt:lpstr>
      <vt:lpstr>Scope and tools:</vt:lpstr>
      <vt:lpstr>Software Process Flow</vt:lpstr>
      <vt:lpstr>Software Specification</vt:lpstr>
      <vt:lpstr>Hardware Specification</vt:lpstr>
      <vt:lpstr>Hardware specification</vt:lpstr>
      <vt:lpstr>Hardware Circuit Diagram</vt:lpstr>
      <vt:lpstr>Schedule</vt:lpstr>
      <vt:lpstr>Schedule</vt:lpstr>
      <vt:lpstr>Schedule</vt:lpstr>
      <vt:lpstr>General Testing Approach</vt:lpstr>
      <vt:lpstr>Testing DHT11</vt:lpstr>
      <vt:lpstr>Testing MQ Sensors</vt:lpstr>
      <vt:lpstr>Challenges Faced</vt:lpstr>
      <vt:lpstr>Real World vs Prototype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2022-10-07T20:53:12Z</dcterms:created>
  <dcterms:modified xsi:type="dcterms:W3CDTF">2022-12-06T20:52:49Z</dcterms:modified>
</cp:coreProperties>
</file>