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8000" b="0" strike="noStrike" spc="-46">
                <a:solidFill>
                  <a:srgbClr val="262626"/>
                </a:solidFill>
                <a:latin typeface="Calibri Light"/>
              </a:rPr>
              <a:t>GADC IT System Hand Over 1</a:t>
            </a:r>
            <a:r>
              <a:rPr lang="en-US" sz="8000" b="0" strike="noStrike" spc="-46" baseline="30000">
                <a:solidFill>
                  <a:srgbClr val="262626"/>
                </a:solidFill>
                <a:latin typeface="Calibri Light"/>
              </a:rPr>
              <a:t>st</a:t>
            </a:r>
            <a:r>
              <a:rPr lang="en-US" sz="8000" b="0" strike="noStrike" spc="-46">
                <a:solidFill>
                  <a:srgbClr val="262626"/>
                </a:solidFill>
                <a:latin typeface="Calibri Light"/>
              </a:rPr>
              <a:t> Assignment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00160" y="5011560"/>
            <a:ext cx="10057680" cy="14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800" b="0" strike="noStrike" cap="all" spc="197" dirty="0">
                <a:solidFill>
                  <a:srgbClr val="637052"/>
                </a:solidFill>
                <a:latin typeface="Calibri Light"/>
              </a:rPr>
              <a:t>Prepared by: </a:t>
            </a:r>
            <a:r>
              <a:rPr lang="en-US" sz="1800" b="0" strike="noStrike" cap="all" spc="197" dirty="0" err="1">
                <a:solidFill>
                  <a:srgbClr val="637052"/>
                </a:solidFill>
                <a:latin typeface="Calibri Light"/>
              </a:rPr>
              <a:t>kanel</a:t>
            </a:r>
            <a:r>
              <a:rPr lang="en-US" sz="1800" b="0" strike="noStrike" cap="all" spc="197" dirty="0">
                <a:solidFill>
                  <a:srgbClr val="637052"/>
                </a:solidFill>
                <a:latin typeface="Calibri Light"/>
              </a:rPr>
              <a:t> </a:t>
            </a:r>
            <a:r>
              <a:rPr lang="en-US" sz="1800" b="0" strike="noStrike" cap="all" spc="197" dirty="0" err="1">
                <a:solidFill>
                  <a:srgbClr val="637052"/>
                </a:solidFill>
                <a:latin typeface="Calibri Light"/>
              </a:rPr>
              <a:t>roath</a:t>
            </a:r>
            <a:r>
              <a:rPr lang="en-US" sz="1800" b="0" strike="noStrike" cap="all" spc="197" dirty="0">
                <a:solidFill>
                  <a:srgbClr val="637052"/>
                </a:solidFill>
                <a:latin typeface="Calibri Light"/>
              </a:rPr>
              <a:t> (IT consultant)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800" b="0" strike="noStrike" cap="all" spc="197" dirty="0">
                <a:solidFill>
                  <a:srgbClr val="637052"/>
                </a:solidFill>
                <a:latin typeface="Calibri Light"/>
              </a:rPr>
              <a:t>E-mail: </a:t>
            </a:r>
            <a:r>
              <a:rPr lang="en-US" sz="1800" b="0" u="sng" strike="noStrike" cap="all" spc="197" dirty="0">
                <a:solidFill>
                  <a:srgbClr val="2998E3"/>
                </a:solidFill>
                <a:latin typeface="Calibri Light"/>
              </a:rPr>
              <a:t>roathkanel@gmail.com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800" b="0" strike="noStrike" cap="all" spc="197" dirty="0">
                <a:solidFill>
                  <a:srgbClr val="637052"/>
                </a:solidFill>
                <a:latin typeface="Calibri Light"/>
              </a:rPr>
              <a:t>HP: (+855) 12 578 871 (Telegram, </a:t>
            </a:r>
            <a:r>
              <a:rPr lang="en-US" sz="1800" b="0" strike="noStrike" cap="all" spc="197" dirty="0" err="1">
                <a:solidFill>
                  <a:srgbClr val="637052"/>
                </a:solidFill>
                <a:latin typeface="Calibri Light"/>
              </a:rPr>
              <a:t>whatsapp</a:t>
            </a:r>
            <a:r>
              <a:rPr lang="en-US" sz="1800" b="0" strike="noStrike" cap="all" spc="197" dirty="0">
                <a:solidFill>
                  <a:srgbClr val="637052"/>
                </a:solidFill>
                <a:latin typeface="Calibri Light"/>
              </a:rPr>
              <a:t>, </a:t>
            </a:r>
            <a:r>
              <a:rPr lang="en-US" sz="1800" b="0" strike="noStrike" cap="all" spc="197" dirty="0" err="1">
                <a:solidFill>
                  <a:srgbClr val="637052"/>
                </a:solidFill>
                <a:latin typeface="Calibri Light"/>
              </a:rPr>
              <a:t>viber</a:t>
            </a:r>
            <a:r>
              <a:rPr lang="en-US" sz="1800" b="0" strike="noStrike" cap="all" spc="197" dirty="0">
                <a:solidFill>
                  <a:srgbClr val="637052"/>
                </a:solidFill>
                <a:latin typeface="Calibri Light"/>
              </a:rPr>
              <a:t>, line)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</a:rPr>
              <a:t>Fund raising, budget allocation, cash flow management (IT)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97280" y="1845720"/>
            <a:ext cx="10057680" cy="426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Fund raising from Donor. Allocate for IT.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Use from other source of available budget. Good for one time purchase equipment/service.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Gadc has private income? Not sure. Discuss during presentation. If yes, use for subscription service. Ensure long term running service.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Cash flow management:</a:t>
            </a:r>
            <a:endParaRPr lang="en-US" sz="2000" b="0" strike="noStrike" spc="-1">
              <a:latin typeface="Arial"/>
            </a:endParaRPr>
          </a:p>
          <a:p>
            <a:pPr marL="749880" lvl="1" indent="-456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Long Supported budget/private income should be using with subscription service.</a:t>
            </a:r>
            <a:endParaRPr lang="en-US" sz="1800" b="0" strike="noStrike" spc="-1">
              <a:latin typeface="Arial"/>
            </a:endParaRPr>
          </a:p>
          <a:p>
            <a:pPr marL="749880" lvl="1" indent="-456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Long term subscription service should 6 months or yearly basis. Have plenty of time to plan, fund raising, budget allocation. Exp: Internet service, Ms. Office, Adobe product, Anti-virus, web hosting…</a:t>
            </a:r>
            <a:endParaRPr lang="en-US" sz="1800" b="0" strike="noStrike" spc="-1">
              <a:latin typeface="Arial"/>
            </a:endParaRPr>
          </a:p>
          <a:p>
            <a:pPr marL="749880" lvl="1" indent="-456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Short term budget/one time budget should purchase IT equipment/one time service. Exp: Synology NAS, Windows License, External HDD for backup, Memory upgrade, Printer…</a:t>
            </a:r>
            <a:endParaRPr lang="en-US" sz="1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Other: promotion period, discount, maintenance… Use only available at procurement time and compliance with Gadc policy.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</a:rPr>
              <a:t>Future IT Management and Services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Backup internal staff, backup internal IT staffs.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Outsourcing IT service with proper documentation, training and hand over process.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Require software license: Office, Windows, Adobe… Any other software require to accomplish Gadc business.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Synology NAS: Cloud hosting and sharing resource, </a:t>
            </a:r>
            <a:r>
              <a:rPr lang="en-US" sz="2000" b="1" u="sng" strike="noStrike" spc="-1">
                <a:solidFill>
                  <a:srgbClr val="404040"/>
                </a:solidFill>
                <a:uFillTx/>
                <a:latin typeface="Calibri"/>
              </a:rPr>
              <a:t>backup media and cloud services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(if budget available).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8000" b="0" strike="noStrike" spc="-46">
                <a:solidFill>
                  <a:srgbClr val="262626"/>
                </a:solidFill>
                <a:latin typeface="Calibri Light"/>
              </a:rPr>
              <a:t>Q&amp;A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8000" b="0" strike="noStrike" spc="-46">
                <a:solidFill>
                  <a:srgbClr val="262626"/>
                </a:solidFill>
                <a:latin typeface="Calibri Light"/>
              </a:rPr>
              <a:t>Thank You!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</a:rPr>
              <a:t>TOC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2500" lnSpcReduction="10000"/>
          </a:bodyPr>
          <a:lstStyle/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3600" b="0" strike="noStrike" spc="-1" dirty="0">
                <a:solidFill>
                  <a:srgbClr val="404040"/>
                </a:solidFill>
                <a:latin typeface="Calibri"/>
              </a:rPr>
              <a:t>Completed Tasks.</a:t>
            </a:r>
            <a:endParaRPr lang="en-US" sz="36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3600" b="0" strike="noStrike" spc="-1" dirty="0" err="1">
                <a:solidFill>
                  <a:srgbClr val="404040"/>
                </a:solidFill>
                <a:latin typeface="Calibri"/>
              </a:rPr>
              <a:t>Gadc</a:t>
            </a:r>
            <a:r>
              <a:rPr lang="en-US" sz="3600" b="0" strike="noStrike" spc="-1" dirty="0">
                <a:solidFill>
                  <a:srgbClr val="404040"/>
                </a:solidFill>
                <a:latin typeface="Calibri"/>
              </a:rPr>
              <a:t> IT Components.</a:t>
            </a:r>
            <a:endParaRPr lang="en-US" sz="36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3600" b="0" strike="noStrike" spc="-1" dirty="0">
                <a:solidFill>
                  <a:srgbClr val="404040"/>
                </a:solidFill>
                <a:latin typeface="Calibri"/>
              </a:rPr>
              <a:t>Hand over documents.</a:t>
            </a:r>
            <a:endParaRPr lang="en-US" sz="36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3600" b="0" strike="noStrike" spc="-1" dirty="0">
                <a:solidFill>
                  <a:srgbClr val="404040"/>
                </a:solidFill>
                <a:latin typeface="Calibri"/>
              </a:rPr>
              <a:t>Fund raising, budget allocation, cash flow management (IT).</a:t>
            </a:r>
            <a:endParaRPr lang="en-US" sz="36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3600" b="0" strike="noStrike" spc="-1" dirty="0">
                <a:solidFill>
                  <a:srgbClr val="404040"/>
                </a:solidFill>
                <a:latin typeface="Calibri"/>
              </a:rPr>
              <a:t>Future IT Management and Services.</a:t>
            </a:r>
            <a:endParaRPr lang="en-US" sz="3600" b="0" strike="noStrike" spc="-1" dirty="0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</a:pPr>
            <a:r>
              <a:rPr lang="en-US" sz="36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</a:rPr>
              <a:t>Completed Task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3200" b="0" strike="noStrike" spc="-1">
                <a:solidFill>
                  <a:srgbClr val="404040"/>
                </a:solidFill>
                <a:latin typeface="Calibri"/>
              </a:rPr>
              <a:t>Clean up current web hosting (100%)</a:t>
            </a:r>
            <a:endParaRPr lang="en-US" sz="32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3200" b="0" strike="noStrike" spc="-1">
                <a:solidFill>
                  <a:srgbClr val="404040"/>
                </a:solidFill>
                <a:latin typeface="Calibri"/>
              </a:rPr>
              <a:t>Anti-virus license deployment (100%): Client and server.</a:t>
            </a:r>
            <a:endParaRPr lang="en-US" sz="32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3200" b="0" strike="noStrike" spc="-1">
                <a:solidFill>
                  <a:srgbClr val="404040"/>
                </a:solidFill>
                <a:latin typeface="Calibri"/>
              </a:rPr>
              <a:t>Coordinate process of changing Internet Service Provider (ISP) (50%): Procurement on ISP is in progress.</a:t>
            </a:r>
            <a:endParaRPr lang="en-US" sz="32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3200" b="0" strike="noStrike" spc="-1">
                <a:solidFill>
                  <a:srgbClr val="404040"/>
                </a:solidFill>
                <a:latin typeface="Calibri"/>
              </a:rPr>
              <a:t>Purchase and configure Business wifi access point (100%): Recommend one more point for Finance room.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</a:rPr>
              <a:t>Gadc IT Component (External overview)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36" name="Picture 2"/>
          <p:cNvPicPr/>
          <p:nvPr/>
        </p:nvPicPr>
        <p:blipFill>
          <a:blip r:embed="rId2"/>
          <a:srcRect l="8592" t="7753" r="9210" b="14748"/>
          <a:stretch/>
        </p:blipFill>
        <p:spPr>
          <a:xfrm>
            <a:off x="9388080" y="4087080"/>
            <a:ext cx="2029320" cy="2066040"/>
          </a:xfrm>
          <a:prstGeom prst="rect">
            <a:avLst/>
          </a:prstGeom>
          <a:ln>
            <a:noFill/>
          </a:ln>
        </p:spPr>
      </p:pic>
      <p:pic>
        <p:nvPicPr>
          <p:cNvPr id="137" name="Picture 6"/>
          <p:cNvPicPr/>
          <p:nvPr/>
        </p:nvPicPr>
        <p:blipFill>
          <a:blip r:embed="rId3"/>
          <a:stretch/>
        </p:blipFill>
        <p:spPr>
          <a:xfrm>
            <a:off x="434635" y="1951200"/>
            <a:ext cx="6541200" cy="295560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990160" y="2358360"/>
            <a:ext cx="11232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INTERNET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005840" y="4116960"/>
            <a:ext cx="1349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Calibri"/>
                <a:ea typeface="DejaVu Sans"/>
              </a:rPr>
              <a:t>Facebook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460960" y="4023360"/>
            <a:ext cx="220248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B050"/>
                </a:solidFill>
                <a:latin typeface="Calibri"/>
                <a:ea typeface="DejaVu Sans"/>
              </a:rPr>
              <a:t>Gadc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 Website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(Host Cambodia)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979920" y="3657600"/>
            <a:ext cx="1123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Calibri"/>
                <a:ea typeface="DejaVu Sans"/>
              </a:rPr>
              <a:t>Youtube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2377440" y="3200400"/>
            <a:ext cx="1123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Calibri"/>
                <a:ea typeface="DejaVu Sans"/>
              </a:rPr>
              <a:t>Google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6081840" y="4116960"/>
            <a:ext cx="3305520" cy="100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4" name="CustomShape 8"/>
          <p:cNvSpPr/>
          <p:nvPr/>
        </p:nvSpPr>
        <p:spPr>
          <a:xfrm rot="999760">
            <a:off x="7196935" y="4342321"/>
            <a:ext cx="17355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Cogetel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Online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3650478" y="2998800"/>
            <a:ext cx="220248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B050"/>
                </a:solidFill>
                <a:latin typeface="Calibri"/>
                <a:ea typeface="DejaVu Sans"/>
              </a:rPr>
              <a:t>Gadc</a:t>
            </a:r>
            <a:r>
              <a:rPr lang="en-US" sz="1800" b="0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 E-mail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(Microsoft 365)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4472640" y="3749040"/>
            <a:ext cx="220248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Calibri"/>
                <a:ea typeface="DejaVu Sans"/>
              </a:rPr>
              <a:t>Gadc DNS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Calibri"/>
                <a:ea typeface="DejaVu Sans"/>
              </a:rPr>
              <a:t>(MPTC)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</a:rPr>
              <a:t>Gadc IT Component (Internal overview)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48" name="Picture 3"/>
          <p:cNvPicPr/>
          <p:nvPr/>
        </p:nvPicPr>
        <p:blipFill>
          <a:blip r:embed="rId2"/>
          <a:srcRect l="30870" t="24602" r="57968" b="13863"/>
          <a:stretch/>
        </p:blipFill>
        <p:spPr>
          <a:xfrm>
            <a:off x="1407960" y="2426040"/>
            <a:ext cx="589680" cy="1183320"/>
          </a:xfrm>
          <a:prstGeom prst="rect">
            <a:avLst/>
          </a:prstGeom>
          <a:ln>
            <a:noFill/>
          </a:ln>
        </p:spPr>
      </p:pic>
      <p:pic>
        <p:nvPicPr>
          <p:cNvPr id="149" name="Picture 4"/>
          <p:cNvPicPr/>
          <p:nvPr/>
        </p:nvPicPr>
        <p:blipFill>
          <a:blip r:embed="rId2"/>
          <a:srcRect l="59010" t="19308" r="11441" b="13863"/>
          <a:stretch/>
        </p:blipFill>
        <p:spPr>
          <a:xfrm>
            <a:off x="10671120" y="5170320"/>
            <a:ext cx="1040760" cy="856440"/>
          </a:xfrm>
          <a:prstGeom prst="rect">
            <a:avLst/>
          </a:prstGeom>
          <a:ln>
            <a:noFill/>
          </a:ln>
        </p:spPr>
      </p:pic>
      <p:pic>
        <p:nvPicPr>
          <p:cNvPr id="150" name="Picture 5"/>
          <p:cNvPicPr/>
          <p:nvPr/>
        </p:nvPicPr>
        <p:blipFill>
          <a:blip r:embed="rId2"/>
          <a:srcRect l="30870" t="24602" r="57968" b="13863"/>
          <a:stretch/>
        </p:blipFill>
        <p:spPr>
          <a:xfrm>
            <a:off x="1407960" y="3430440"/>
            <a:ext cx="589680" cy="1183320"/>
          </a:xfrm>
          <a:prstGeom prst="rect">
            <a:avLst/>
          </a:prstGeom>
          <a:ln>
            <a:noFill/>
          </a:ln>
        </p:spPr>
      </p:pic>
      <p:pic>
        <p:nvPicPr>
          <p:cNvPr id="151" name="Picture 6"/>
          <p:cNvPicPr/>
          <p:nvPr/>
        </p:nvPicPr>
        <p:blipFill>
          <a:blip r:embed="rId2"/>
          <a:srcRect l="30870" t="24602" r="57968" b="13863"/>
          <a:stretch/>
        </p:blipFill>
        <p:spPr>
          <a:xfrm>
            <a:off x="1407960" y="4452480"/>
            <a:ext cx="589680" cy="1183320"/>
          </a:xfrm>
          <a:prstGeom prst="rect">
            <a:avLst/>
          </a:prstGeom>
          <a:ln>
            <a:noFill/>
          </a:ln>
        </p:spPr>
      </p:pic>
      <p:pic>
        <p:nvPicPr>
          <p:cNvPr id="152" name="Picture 7"/>
          <p:cNvPicPr/>
          <p:nvPr/>
        </p:nvPicPr>
        <p:blipFill>
          <a:blip r:embed="rId3"/>
          <a:srcRect l="16925" t="3029" r="15352" b="3912"/>
          <a:stretch/>
        </p:blipFill>
        <p:spPr>
          <a:xfrm>
            <a:off x="6071760" y="2003400"/>
            <a:ext cx="1113120" cy="1332000"/>
          </a:xfrm>
          <a:prstGeom prst="rect">
            <a:avLst/>
          </a:prstGeom>
          <a:ln>
            <a:noFill/>
          </a:ln>
        </p:spPr>
      </p:pic>
      <p:pic>
        <p:nvPicPr>
          <p:cNvPr id="153" name="Picture 2"/>
          <p:cNvPicPr/>
          <p:nvPr/>
        </p:nvPicPr>
        <p:blipFill>
          <a:blip r:embed="rId4"/>
          <a:stretch/>
        </p:blipFill>
        <p:spPr>
          <a:xfrm>
            <a:off x="10598760" y="4085280"/>
            <a:ext cx="1113120" cy="856440"/>
          </a:xfrm>
          <a:prstGeom prst="rect">
            <a:avLst/>
          </a:prstGeom>
          <a:ln>
            <a:noFill/>
          </a:ln>
        </p:spPr>
      </p:pic>
      <p:pic>
        <p:nvPicPr>
          <p:cNvPr id="154" name="Picture 2"/>
          <p:cNvPicPr/>
          <p:nvPr/>
        </p:nvPicPr>
        <p:blipFill>
          <a:blip r:embed="rId4"/>
          <a:stretch/>
        </p:blipFill>
        <p:spPr>
          <a:xfrm>
            <a:off x="10598760" y="2041200"/>
            <a:ext cx="1113120" cy="856440"/>
          </a:xfrm>
          <a:prstGeom prst="rect">
            <a:avLst/>
          </a:prstGeom>
          <a:ln>
            <a:noFill/>
          </a:ln>
        </p:spPr>
      </p:pic>
      <p:pic>
        <p:nvPicPr>
          <p:cNvPr id="155" name="Picture 10"/>
          <p:cNvPicPr/>
          <p:nvPr/>
        </p:nvPicPr>
        <p:blipFill>
          <a:blip r:embed="rId2"/>
          <a:srcRect l="59010" t="19308" r="11441" b="13863"/>
          <a:stretch/>
        </p:blipFill>
        <p:spPr>
          <a:xfrm>
            <a:off x="10671120" y="3000240"/>
            <a:ext cx="1040760" cy="856440"/>
          </a:xfrm>
          <a:prstGeom prst="rect">
            <a:avLst/>
          </a:prstGeom>
          <a:ln>
            <a:noFill/>
          </a:ln>
        </p:spPr>
      </p:pic>
      <p:pic>
        <p:nvPicPr>
          <p:cNvPr id="156" name="Picture 8"/>
          <p:cNvPicPr/>
          <p:nvPr/>
        </p:nvPicPr>
        <p:blipFill>
          <a:blip r:embed="rId5"/>
          <a:srcRect l="29602" t="11531" r="30199" b="17809"/>
          <a:stretch/>
        </p:blipFill>
        <p:spPr>
          <a:xfrm>
            <a:off x="2554560" y="4626720"/>
            <a:ext cx="816480" cy="1550520"/>
          </a:xfrm>
          <a:prstGeom prst="rect">
            <a:avLst/>
          </a:prstGeom>
          <a:ln>
            <a:noFill/>
          </a:ln>
        </p:spPr>
      </p:pic>
      <p:pic>
        <p:nvPicPr>
          <p:cNvPr id="157" name="Picture 4"/>
          <p:cNvPicPr/>
          <p:nvPr/>
        </p:nvPicPr>
        <p:blipFill>
          <a:blip r:embed="rId6"/>
          <a:stretch/>
        </p:blipFill>
        <p:spPr>
          <a:xfrm>
            <a:off x="7243560" y="5245200"/>
            <a:ext cx="1040760" cy="932040"/>
          </a:xfrm>
          <a:prstGeom prst="rect">
            <a:avLst/>
          </a:prstGeom>
          <a:ln>
            <a:noFill/>
          </a:ln>
        </p:spPr>
      </p:pic>
      <p:pic>
        <p:nvPicPr>
          <p:cNvPr id="158" name="Picture 6"/>
          <p:cNvPicPr/>
          <p:nvPr/>
        </p:nvPicPr>
        <p:blipFill>
          <a:blip r:embed="rId7"/>
          <a:stretch/>
        </p:blipFill>
        <p:spPr>
          <a:xfrm>
            <a:off x="5047200" y="5115960"/>
            <a:ext cx="1040760" cy="1040760"/>
          </a:xfrm>
          <a:prstGeom prst="rect">
            <a:avLst/>
          </a:prstGeom>
          <a:ln>
            <a:noFill/>
          </a:ln>
        </p:spPr>
      </p:pic>
      <p:pic>
        <p:nvPicPr>
          <p:cNvPr id="159" name="Picture 12"/>
          <p:cNvPicPr/>
          <p:nvPr/>
        </p:nvPicPr>
        <p:blipFill>
          <a:blip r:embed="rId8"/>
          <a:stretch/>
        </p:blipFill>
        <p:spPr>
          <a:xfrm>
            <a:off x="3340080" y="3601800"/>
            <a:ext cx="1706400" cy="510480"/>
          </a:xfrm>
          <a:prstGeom prst="rect">
            <a:avLst/>
          </a:prstGeom>
          <a:ln>
            <a:noFill/>
          </a:ln>
        </p:spPr>
      </p:pic>
      <p:sp>
        <p:nvSpPr>
          <p:cNvPr id="160" name="Line 2"/>
          <p:cNvSpPr/>
          <p:nvPr/>
        </p:nvSpPr>
        <p:spPr>
          <a:xfrm flipV="1">
            <a:off x="3371400" y="3857400"/>
            <a:ext cx="1675440" cy="154476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1" name="Line 3"/>
          <p:cNvSpPr/>
          <p:nvPr/>
        </p:nvSpPr>
        <p:spPr>
          <a:xfrm flipV="1">
            <a:off x="1998360" y="3857400"/>
            <a:ext cx="1341360" cy="16488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2" name="Line 4"/>
          <p:cNvSpPr/>
          <p:nvPr/>
        </p:nvSpPr>
        <p:spPr>
          <a:xfrm>
            <a:off x="5046840" y="3857400"/>
            <a:ext cx="520920" cy="125856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3" name="Line 5"/>
          <p:cNvSpPr/>
          <p:nvPr/>
        </p:nvSpPr>
        <p:spPr>
          <a:xfrm flipH="1" flipV="1">
            <a:off x="5046840" y="3857400"/>
            <a:ext cx="2717280" cy="138780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4" name="Line 6"/>
          <p:cNvSpPr/>
          <p:nvPr/>
        </p:nvSpPr>
        <p:spPr>
          <a:xfrm flipH="1">
            <a:off x="5046840" y="2669400"/>
            <a:ext cx="1024560" cy="118800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5" name="Line 7"/>
          <p:cNvSpPr/>
          <p:nvPr/>
        </p:nvSpPr>
        <p:spPr>
          <a:xfrm flipV="1">
            <a:off x="5046840" y="2898360"/>
            <a:ext cx="6108840" cy="95904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6" name="Line 8"/>
          <p:cNvSpPr/>
          <p:nvPr/>
        </p:nvSpPr>
        <p:spPr>
          <a:xfrm flipV="1">
            <a:off x="5046840" y="3429000"/>
            <a:ext cx="5624280" cy="42840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7" name="Line 9"/>
          <p:cNvSpPr/>
          <p:nvPr/>
        </p:nvSpPr>
        <p:spPr>
          <a:xfrm>
            <a:off x="5046840" y="3857400"/>
            <a:ext cx="5551560" cy="65628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8" name="Line 10"/>
          <p:cNvSpPr/>
          <p:nvPr/>
        </p:nvSpPr>
        <p:spPr>
          <a:xfrm>
            <a:off x="5046840" y="3857400"/>
            <a:ext cx="5624280" cy="174132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412200" y="4113360"/>
            <a:ext cx="84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F0"/>
            </a:solidFill>
            <a:round/>
            <a:tailEnd type="triangle" w="med" len="me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grpSp>
        <p:nvGrpSpPr>
          <p:cNvPr id="170" name="Group 12"/>
          <p:cNvGrpSpPr/>
          <p:nvPr/>
        </p:nvGrpSpPr>
        <p:grpSpPr>
          <a:xfrm>
            <a:off x="467640" y="3585240"/>
            <a:ext cx="752400" cy="272880"/>
            <a:chOff x="467640" y="3585240"/>
            <a:chExt cx="752400" cy="272880"/>
          </a:xfrm>
        </p:grpSpPr>
        <p:sp>
          <p:nvSpPr>
            <p:cNvPr id="171" name="CustomShape 13"/>
            <p:cNvSpPr/>
            <p:nvPr/>
          </p:nvSpPr>
          <p:spPr>
            <a:xfrm flipH="1" flipV="1">
              <a:off x="771840" y="3584880"/>
              <a:ext cx="447480" cy="215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/>
              </a:solidFill>
              <a:round/>
              <a:tailEnd type="triangle" w="med" len="me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72" name="CustomShape 14"/>
            <p:cNvSpPr/>
            <p:nvPr/>
          </p:nvSpPr>
          <p:spPr>
            <a:xfrm>
              <a:off x="467640" y="3857760"/>
              <a:ext cx="752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/>
              </a:solidFill>
              <a:round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</p:grpSp>
      <p:grpSp>
        <p:nvGrpSpPr>
          <p:cNvPr id="173" name="Group 15"/>
          <p:cNvGrpSpPr/>
          <p:nvPr/>
        </p:nvGrpSpPr>
        <p:grpSpPr>
          <a:xfrm>
            <a:off x="457200" y="4377960"/>
            <a:ext cx="752400" cy="272520"/>
            <a:chOff x="457200" y="4377960"/>
            <a:chExt cx="752400" cy="272520"/>
          </a:xfrm>
        </p:grpSpPr>
        <p:sp>
          <p:nvSpPr>
            <p:cNvPr id="174" name="CustomShape 16"/>
            <p:cNvSpPr/>
            <p:nvPr/>
          </p:nvSpPr>
          <p:spPr>
            <a:xfrm flipH="1">
              <a:off x="761400" y="4434840"/>
              <a:ext cx="447480" cy="215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/>
              </a:solidFill>
              <a:round/>
              <a:tailEnd type="triangle" w="med" len="me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75" name="CustomShape 17"/>
            <p:cNvSpPr/>
            <p:nvPr/>
          </p:nvSpPr>
          <p:spPr>
            <a:xfrm flipV="1">
              <a:off x="457200" y="4377240"/>
              <a:ext cx="752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/>
              </a:solidFill>
              <a:round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</a:rPr>
              <a:t>Gadc IT Component (List equipment)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Firewall: 1.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Switch: 2 (1 Gigabyte, 1 Ethernet).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Photocopy: 1.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Printer: 4 working.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Wifi: 5 points.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Desktop PC: 3.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Laptop: 16 or over.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Server: 1.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</a:rPr>
              <a:t>Hand Over Documents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Password document:</a:t>
            </a:r>
            <a:endParaRPr lang="en-US" sz="2000" b="0" strike="noStrike" spc="-1">
              <a:latin typeface="Arial"/>
            </a:endParaRPr>
          </a:p>
          <a:p>
            <a:pPr marL="749880" lvl="1" indent="-456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Server, Router, Printer, Website, Administrator account, cPanel (website and e-mail management)…</a:t>
            </a:r>
            <a:endParaRPr lang="en-US" sz="1800" b="0" strike="noStrike" spc="-1">
              <a:latin typeface="Arial"/>
            </a:endParaRPr>
          </a:p>
          <a:p>
            <a:pPr marL="749880" lvl="1" indent="-456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Wifi: Production and Guest.</a:t>
            </a:r>
            <a:endParaRPr lang="en-US" sz="1800" b="0" strike="noStrike" spc="-1">
              <a:latin typeface="Arial"/>
            </a:endParaRPr>
          </a:p>
          <a:p>
            <a:pPr marL="749880" lvl="1" indent="-456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Staffs E-mail account.</a:t>
            </a:r>
            <a:endParaRPr lang="en-US" sz="18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Software for Gadc: Ms. Office, Acrobat, Khmer keyboard…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Driver for Gadc IT equipment: Photocopy, printer, wireless network card, laptop, desktop…</a:t>
            </a:r>
            <a:endParaRPr lang="en-US" sz="20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License information: QuickBook, Windows License, Norton Anti-virus (client), Symantec Anti-virus (Server).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</a:rPr>
              <a:t>Hand Over Documents: IT Administration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81" name="Picture 3"/>
          <p:cNvPicPr/>
          <p:nvPr/>
        </p:nvPicPr>
        <p:blipFill>
          <a:blip r:embed="rId2"/>
          <a:stretch/>
        </p:blipFill>
        <p:spPr>
          <a:xfrm>
            <a:off x="2120400" y="3273120"/>
            <a:ext cx="7950600" cy="288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2" name="CustomShape 2"/>
          <p:cNvSpPr/>
          <p:nvPr/>
        </p:nvSpPr>
        <p:spPr>
          <a:xfrm>
            <a:off x="1097280" y="1905120"/>
            <a:ext cx="105130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Contain information for IT technical person and management.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Secret IT information for Gadc.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 not share with user.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Starting point to manage and hand over.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404040"/>
                </a:solidFill>
                <a:latin typeface="Calibri Light"/>
              </a:rPr>
              <a:t>Hand Over Documents: IT Users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097280" y="1905120"/>
            <a:ext cx="105130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Contain information for IT stuffs share with Gadc staffs..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Frequently use by IT to setup system for user.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Share across internal Gadc staffs.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 not share to External Gadc.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Picture 4"/>
          <p:cNvPicPr/>
          <p:nvPr/>
        </p:nvPicPr>
        <p:blipFill>
          <a:blip r:embed="rId2"/>
          <a:stretch/>
        </p:blipFill>
        <p:spPr>
          <a:xfrm>
            <a:off x="1649880" y="3358800"/>
            <a:ext cx="8952840" cy="279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621</Words>
  <Application>Microsoft Office PowerPoint</Application>
  <PresentationFormat>Widescreen</PresentationFormat>
  <Paragraphs>72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Kanel Roath</dc:creator>
  <dc:description/>
  <cp:lastModifiedBy>Mr. Roath Kanel</cp:lastModifiedBy>
  <cp:revision>20</cp:revision>
  <cp:lastPrinted>2020-07-21T02:29:53Z</cp:lastPrinted>
  <dcterms:created xsi:type="dcterms:W3CDTF">2019-12-05T04:12:55Z</dcterms:created>
  <dcterms:modified xsi:type="dcterms:W3CDTF">2020-07-21T02:33:36Z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