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4"/>
  </p:sldMasterIdLst>
  <p:notesMasterIdLst>
    <p:notesMasterId r:id="rId6"/>
  </p:notesMasterIdLst>
  <p:sldIdLst>
    <p:sldId id="40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5" pos="3840" userDrawn="1">
          <p15:clr>
            <a:srgbClr val="A4A3A4"/>
          </p15:clr>
        </p15:guide>
        <p15:guide id="6" pos="7392" userDrawn="1">
          <p15:clr>
            <a:srgbClr val="A4A3A4"/>
          </p15:clr>
        </p15:guide>
        <p15:guide id="7" pos="288" userDrawn="1">
          <p15:clr>
            <a:srgbClr val="A4A3A4"/>
          </p15:clr>
        </p15:guide>
        <p15:guide id="8" pos="216" userDrawn="1">
          <p15:clr>
            <a:srgbClr val="A4A3A4"/>
          </p15:clr>
        </p15:guide>
        <p15:guide id="9"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FF"/>
    <a:srgbClr val="FF906D"/>
    <a:srgbClr val="000000"/>
    <a:srgbClr val="FB4E0B"/>
    <a:srgbClr val="424242"/>
    <a:srgbClr val="FF40FF"/>
    <a:srgbClr val="FFB391"/>
    <a:srgbClr val="818181"/>
    <a:srgbClr val="ABABAB"/>
    <a:srgbClr val="FFCD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BB1DF-AD8C-433A-BE04-375E0E684BAB}" v="556" dt="2023-11-08T13:23:10.338"/>
    <p1510:client id="{42B7AC79-9E0E-4884-8FCA-B943AF036F6A}" v="35" dt="2023-11-08T13:43:56.167"/>
    <p1510:client id="{440477E0-6987-BA85-ED4A-89E83BB26C8E}" v="2221" dt="2023-11-07T13:07:31.799"/>
    <p1510:client id="{DCB9B0B5-26B4-9FB4-2491-FB2E6D40C518}" v="2" dt="2023-11-08T12:52:34.658"/>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128"/>
        <p:guide pos="3840"/>
        <p:guide pos="7392"/>
        <p:guide pos="288"/>
        <p:guide pos="216"/>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D9FB6-F063-5E4C-8E15-DE2BAD5FDB90}"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41F17-4160-ED44-996C-2E44614DC808}" type="slidenum">
              <a:rPr lang="en-US" smtClean="0"/>
              <a:t>‹#›</a:t>
            </a:fld>
            <a:endParaRPr lang="en-US"/>
          </a:p>
        </p:txBody>
      </p:sp>
    </p:spTree>
    <p:extLst>
      <p:ext uri="{BB962C8B-B14F-4D97-AF65-F5344CB8AC3E}">
        <p14:creationId xmlns:p14="http://schemas.microsoft.com/office/powerpoint/2010/main" val="330927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SPEAKER NOTES:</a:t>
            </a:r>
          </a:p>
          <a:p>
            <a:endParaRPr lang="en-US"/>
          </a:p>
          <a:p>
            <a:r>
              <a:rPr lang="en-US" sz="1200" kern="1200">
                <a:solidFill>
                  <a:schemeClr val="tx1"/>
                </a:solidFill>
                <a:effectLst/>
                <a:latin typeface="+mn-lt"/>
                <a:ea typeface="+mn-ea"/>
                <a:cs typeface="+mn-cs"/>
              </a:rPr>
              <a:t>Against the backdrop of digital acceleration, market leadership will require more than simply meeting transformation objectives.  Winners and losers will be determined by who can accomplish them the fastest.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The most powerful differentiator in the market today is speed – the speed at which companies can deliver new products, provide streamlined customer journeys, adjust to changing expectations, and capture value from data, analytics and AI. Speed has moved from being a mark of quality to being synonymous with quality.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Most companies simply aren’t set up to capitalize on opportunities as quickly as they’d like. Typically, business processes are constrained by legacy technology and heavily dependent on manual intervention. Traditionally, companies have needed to approach transformation by redesigning enterprise-wide technology platforms and business processes, which is expensive, time-consuming and has a low success rate.</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In contrast, when operations are redesigned in a cloud environment, processes and workflows are more easily configurable and help to generate clean data flows unconstrained by legacy processes and technology. Cloud ecosystems also allow companies to swiftly deploy machine learning, automation and AI.</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Re-architecting data flows lets organizations understand which improvements would create the greatest impact for data generation and capture. This new information can be used to enhance the performance of AI and machine learning algorithms, which can create a flywheel effect of ongoing improvements that drive your business forward.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Companies that make sense of their data to get better, faster, will be the ones that achieve market dominance. The rest will be left behind.  </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1941F17-4160-ED44-996C-2E44614DC8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5758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Logo Oran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22143512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4172455"/>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eder Title Orange Equ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1898373"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9046511"/>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eder Orange Equal">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4452728"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8792943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eder Title Orange Triang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1269724"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047154"/>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eder Orange Triangle">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4038600"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997965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eder Title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a:t>Insert Picture</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118936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434566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a:t>Click to edit Master subtitle style</a:t>
            </a:r>
          </a:p>
        </p:txBody>
      </p:sp>
    </p:spTree>
    <p:extLst>
      <p:ext uri="{BB962C8B-B14F-4D97-AF65-F5344CB8AC3E}">
        <p14:creationId xmlns:p14="http://schemas.microsoft.com/office/powerpoint/2010/main" val="214089319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Sild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0" name="Text Placeholder 10">
            <a:extLst>
              <a:ext uri="{FF2B5EF4-FFF2-40B4-BE49-F238E27FC236}">
                <a16:creationId xmlns:a16="http://schemas.microsoft.com/office/drawing/2014/main" id="{610404DB-54A2-CE45-953F-33A259AD37BC}"/>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6B11282-4214-3B44-B17C-9B2CB6A789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a:t>Click to edit Master subtitle style</a:t>
            </a:r>
          </a:p>
        </p:txBody>
      </p:sp>
    </p:spTree>
    <p:extLst>
      <p:ext uri="{BB962C8B-B14F-4D97-AF65-F5344CB8AC3E}">
        <p14:creationId xmlns:p14="http://schemas.microsoft.com/office/powerpoint/2010/main" val="425048688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Subhead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a:t>Click to edit Master subtitle style</a:t>
            </a:r>
          </a:p>
        </p:txBody>
      </p:sp>
    </p:spTree>
    <p:extLst>
      <p:ext uri="{BB962C8B-B14F-4D97-AF65-F5344CB8AC3E}">
        <p14:creationId xmlns:p14="http://schemas.microsoft.com/office/powerpoint/2010/main" val="13142147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293135811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815032"/>
            <a:ext cx="4433105" cy="312652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9541056"/>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Silde Orang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367479100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Silde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457200"/>
            <a:ext cx="7300912" cy="5484813"/>
          </a:xfrm>
          <a:solidFill>
            <a:schemeClr val="bg1"/>
          </a:solidFill>
        </p:spPr>
        <p:txBody>
          <a:bodyPr anchor="ctr" anchorCtr="0"/>
          <a:lstStyle>
            <a:lvl1pPr marL="0" indent="0" algn="ctr">
              <a:buNone/>
              <a:defRPr sz="1600"/>
            </a:lvl1pPr>
          </a:lstStyle>
          <a:p>
            <a:pPr lvl="0"/>
            <a:r>
              <a:rPr lang="en-US"/>
              <a:t>Insert infographics within this area</a:t>
            </a:r>
          </a:p>
        </p:txBody>
      </p:sp>
    </p:spTree>
    <p:extLst>
      <p:ext uri="{BB962C8B-B14F-4D97-AF65-F5344CB8AC3E}">
        <p14:creationId xmlns:p14="http://schemas.microsoft.com/office/powerpoint/2010/main" val="30395467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Tree>
    <p:extLst>
      <p:ext uri="{BB962C8B-B14F-4D97-AF65-F5344CB8AC3E}">
        <p14:creationId xmlns:p14="http://schemas.microsoft.com/office/powerpoint/2010/main" val="3622985105"/>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Orang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927999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ix Infographic Box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2"/>
            <a:ext cx="11277600" cy="1100959"/>
          </a:xfrm>
        </p:spPr>
        <p:txBody>
          <a:bodyPr anchor="t" anchorCtr="0">
            <a:noAutofit/>
          </a:bodyPr>
          <a:lstStyle>
            <a:lvl1pPr algn="l">
              <a:lnSpc>
                <a:spcPct val="80000"/>
              </a:lnSpc>
              <a:defRPr sz="4400">
                <a:solidFill>
                  <a:schemeClr val="tx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2159000"/>
            <a:ext cx="3646488" cy="1890713"/>
          </a:xfrm>
          <a:noFill/>
        </p:spPr>
        <p:txBody>
          <a:bodyPr anchor="ctr" anchorCtr="0"/>
          <a:lstStyle>
            <a:lvl1pPr marL="0" indent="0" algn="ctr">
              <a:buNone/>
              <a:defRPr sz="1200"/>
            </a:lvl1pPr>
          </a:lstStyle>
          <a:p>
            <a:pPr lvl="0"/>
            <a:r>
              <a:rPr lang="en-US"/>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2159000"/>
            <a:ext cx="3646488" cy="1890713"/>
          </a:xfrm>
          <a:noFill/>
        </p:spPr>
        <p:txBody>
          <a:bodyPr anchor="ctr" anchorCtr="0"/>
          <a:lstStyle>
            <a:lvl1pPr marL="0" indent="0" algn="ctr">
              <a:buNone/>
              <a:defRPr sz="1200"/>
            </a:lvl1pPr>
          </a:lstStyle>
          <a:p>
            <a:pPr lvl="0"/>
            <a:r>
              <a:rPr lang="en-US"/>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2159000"/>
            <a:ext cx="3646488" cy="1890713"/>
          </a:xfrm>
          <a:noFill/>
        </p:spPr>
        <p:txBody>
          <a:bodyPr anchor="ctr" anchorCtr="0"/>
          <a:lstStyle>
            <a:lvl1pPr marL="0" indent="0" algn="ctr">
              <a:buNone/>
              <a:defRPr sz="1200"/>
            </a:lvl1pPr>
          </a:lstStyle>
          <a:p>
            <a:pPr lvl="0"/>
            <a:r>
              <a:rPr lang="en-US"/>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a:t>Insert infographics within this area</a:t>
            </a:r>
          </a:p>
        </p:txBody>
      </p:sp>
    </p:spTree>
    <p:extLst>
      <p:ext uri="{BB962C8B-B14F-4D97-AF65-F5344CB8AC3E}">
        <p14:creationId xmlns:p14="http://schemas.microsoft.com/office/powerpoint/2010/main" val="3978371118"/>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ix Infographic Boxes w/ head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3"/>
            <a:ext cx="11277600" cy="635000"/>
          </a:xfrm>
        </p:spPr>
        <p:txBody>
          <a:bodyPr anchor="t" anchorCtr="0">
            <a:noAutofit/>
          </a:bodyPr>
          <a:lstStyle>
            <a:lvl1pPr algn="l">
              <a:lnSpc>
                <a:spcPct val="80000"/>
              </a:lnSpc>
              <a:defRPr sz="4400">
                <a:solidFill>
                  <a:schemeClr val="tx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1948039"/>
            <a:ext cx="3646488" cy="1890713"/>
          </a:xfrm>
          <a:noFill/>
        </p:spPr>
        <p:txBody>
          <a:bodyPr anchor="ctr" anchorCtr="0"/>
          <a:lstStyle>
            <a:lvl1pPr marL="0" indent="0" algn="ctr">
              <a:buNone/>
              <a:defRPr sz="1200"/>
            </a:lvl1pPr>
          </a:lstStyle>
          <a:p>
            <a:pPr lvl="0"/>
            <a:r>
              <a:rPr lang="en-US"/>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1948039"/>
            <a:ext cx="3646488" cy="1890713"/>
          </a:xfrm>
          <a:noFill/>
        </p:spPr>
        <p:txBody>
          <a:bodyPr anchor="ctr" anchorCtr="0"/>
          <a:lstStyle>
            <a:lvl1pPr marL="0" indent="0" algn="ctr">
              <a:buNone/>
              <a:defRPr sz="1200"/>
            </a:lvl1pPr>
          </a:lstStyle>
          <a:p>
            <a:pPr lvl="0"/>
            <a:r>
              <a:rPr lang="en-US"/>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1948039"/>
            <a:ext cx="3646488" cy="1890713"/>
          </a:xfrm>
          <a:noFill/>
        </p:spPr>
        <p:txBody>
          <a:bodyPr anchor="ctr" anchorCtr="0"/>
          <a:lstStyle>
            <a:lvl1pPr marL="0" indent="0" algn="ctr">
              <a:buNone/>
              <a:defRPr sz="1200"/>
            </a:lvl1pPr>
          </a:lstStyle>
          <a:p>
            <a:pPr lvl="0"/>
            <a:r>
              <a:rPr lang="en-US"/>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a:t>Insert infographics within this area</a:t>
            </a:r>
          </a:p>
        </p:txBody>
      </p:sp>
      <p:sp>
        <p:nvSpPr>
          <p:cNvPr id="11" name="Text Placeholder 10">
            <a:extLst>
              <a:ext uri="{FF2B5EF4-FFF2-40B4-BE49-F238E27FC236}">
                <a16:creationId xmlns:a16="http://schemas.microsoft.com/office/drawing/2014/main" id="{3C84ABE0-31CF-D648-940C-63E5DA921106}"/>
              </a:ext>
            </a:extLst>
          </p:cNvPr>
          <p:cNvSpPr>
            <a:spLocks noGrp="1"/>
          </p:cNvSpPr>
          <p:nvPr>
            <p:ph type="body" sz="quarter" idx="20"/>
          </p:nvPr>
        </p:nvSpPr>
        <p:spPr>
          <a:xfrm>
            <a:off x="457201"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9" name="Text Placeholder 10">
            <a:extLst>
              <a:ext uri="{FF2B5EF4-FFF2-40B4-BE49-F238E27FC236}">
                <a16:creationId xmlns:a16="http://schemas.microsoft.com/office/drawing/2014/main" id="{CA55A367-F7E2-A24B-850F-F41F079B4DE0}"/>
              </a:ext>
            </a:extLst>
          </p:cNvPr>
          <p:cNvSpPr>
            <a:spLocks noGrp="1"/>
          </p:cNvSpPr>
          <p:nvPr>
            <p:ph type="body" sz="quarter" idx="21"/>
          </p:nvPr>
        </p:nvSpPr>
        <p:spPr>
          <a:xfrm>
            <a:off x="4272756"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25" name="Text Placeholder 10">
            <a:extLst>
              <a:ext uri="{FF2B5EF4-FFF2-40B4-BE49-F238E27FC236}">
                <a16:creationId xmlns:a16="http://schemas.microsoft.com/office/drawing/2014/main" id="{2A77CC42-5D2C-AD42-A4E0-14DCA9D6AD67}"/>
              </a:ext>
            </a:extLst>
          </p:cNvPr>
          <p:cNvSpPr>
            <a:spLocks noGrp="1"/>
          </p:cNvSpPr>
          <p:nvPr>
            <p:ph type="body" sz="quarter" idx="22"/>
          </p:nvPr>
        </p:nvSpPr>
        <p:spPr>
          <a:xfrm>
            <a:off x="8085339"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26" name="Text Placeholder 10">
            <a:extLst>
              <a:ext uri="{FF2B5EF4-FFF2-40B4-BE49-F238E27FC236}">
                <a16:creationId xmlns:a16="http://schemas.microsoft.com/office/drawing/2014/main" id="{BCF0045D-2B71-B84E-B96F-7032EFE40BF4}"/>
              </a:ext>
            </a:extLst>
          </p:cNvPr>
          <p:cNvSpPr>
            <a:spLocks noGrp="1"/>
          </p:cNvSpPr>
          <p:nvPr>
            <p:ph type="body" sz="quarter" idx="23"/>
          </p:nvPr>
        </p:nvSpPr>
        <p:spPr>
          <a:xfrm>
            <a:off x="457201"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27" name="Text Placeholder 10">
            <a:extLst>
              <a:ext uri="{FF2B5EF4-FFF2-40B4-BE49-F238E27FC236}">
                <a16:creationId xmlns:a16="http://schemas.microsoft.com/office/drawing/2014/main" id="{82BD4E58-4705-054E-8E5B-494A8A662AAD}"/>
              </a:ext>
            </a:extLst>
          </p:cNvPr>
          <p:cNvSpPr>
            <a:spLocks noGrp="1"/>
          </p:cNvSpPr>
          <p:nvPr>
            <p:ph type="body" sz="quarter" idx="24"/>
          </p:nvPr>
        </p:nvSpPr>
        <p:spPr>
          <a:xfrm>
            <a:off x="4272756"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28" name="Text Placeholder 10">
            <a:extLst>
              <a:ext uri="{FF2B5EF4-FFF2-40B4-BE49-F238E27FC236}">
                <a16:creationId xmlns:a16="http://schemas.microsoft.com/office/drawing/2014/main" id="{0B3D0F63-6E1F-044B-BE7B-F876E84AE8DD}"/>
              </a:ext>
            </a:extLst>
          </p:cNvPr>
          <p:cNvSpPr>
            <a:spLocks noGrp="1"/>
          </p:cNvSpPr>
          <p:nvPr>
            <p:ph type="body" sz="quarter" idx="25"/>
          </p:nvPr>
        </p:nvSpPr>
        <p:spPr>
          <a:xfrm>
            <a:off x="8085339"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Tree>
    <p:extLst>
      <p:ext uri="{BB962C8B-B14F-4D97-AF65-F5344CB8AC3E}">
        <p14:creationId xmlns:p14="http://schemas.microsoft.com/office/powerpoint/2010/main" val="306887106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045417" cy="1649186"/>
          </a:xfrm>
        </p:spPr>
        <p:txBody>
          <a:bodyPr anchor="t" anchorCtr="0">
            <a:noAutofit/>
          </a:bodyPr>
          <a:lstStyle>
            <a:lvl1pPr algn="l">
              <a:lnSpc>
                <a:spcPct val="80000"/>
              </a:lnSpc>
              <a:defRPr sz="4400">
                <a:solidFill>
                  <a:schemeClr val="tx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 Placeholder 10">
            <a:extLst>
              <a:ext uri="{FF2B5EF4-FFF2-40B4-BE49-F238E27FC236}">
                <a16:creationId xmlns:a16="http://schemas.microsoft.com/office/drawing/2014/main" id="{F03A92C8-4D21-FB40-A217-7D7F8D3397FD}"/>
              </a:ext>
            </a:extLst>
          </p:cNvPr>
          <p:cNvSpPr>
            <a:spLocks noGrp="1"/>
          </p:cNvSpPr>
          <p:nvPr>
            <p:ph type="body" sz="quarter" idx="19"/>
          </p:nvPr>
        </p:nvSpPr>
        <p:spPr>
          <a:xfrm>
            <a:off x="3872856"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0">
            <a:extLst>
              <a:ext uri="{FF2B5EF4-FFF2-40B4-BE49-F238E27FC236}">
                <a16:creationId xmlns:a16="http://schemas.microsoft.com/office/drawing/2014/main" id="{0A07D5EE-B3F8-AA44-8D0B-DEB1CD4DD75F}"/>
              </a:ext>
            </a:extLst>
          </p:cNvPr>
          <p:cNvSpPr>
            <a:spLocks noGrp="1"/>
          </p:cNvSpPr>
          <p:nvPr>
            <p:ph type="body" sz="quarter" idx="22"/>
          </p:nvPr>
        </p:nvSpPr>
        <p:spPr>
          <a:xfrm>
            <a:off x="6556421"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45864CBC-9FA5-F041-B465-DE00482D6D11}"/>
              </a:ext>
            </a:extLst>
          </p:cNvPr>
          <p:cNvSpPr>
            <a:spLocks noGrp="1"/>
          </p:cNvSpPr>
          <p:nvPr>
            <p:ph type="body" sz="quarter" idx="23"/>
          </p:nvPr>
        </p:nvSpPr>
        <p:spPr>
          <a:xfrm>
            <a:off x="9253238"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ECE26F75-3860-3546-85F7-4E09E38C146B}"/>
              </a:ext>
            </a:extLst>
          </p:cNvPr>
          <p:cNvSpPr>
            <a:spLocks noGrp="1"/>
          </p:cNvSpPr>
          <p:nvPr>
            <p:ph type="body" sz="quarter" idx="24"/>
          </p:nvPr>
        </p:nvSpPr>
        <p:spPr>
          <a:xfrm>
            <a:off x="457200" y="3234978"/>
            <a:ext cx="3045417"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7535657"/>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485900"/>
            <a:ext cx="3006916" cy="1649186"/>
          </a:xfrm>
        </p:spPr>
        <p:txBody>
          <a:bodyPr anchor="t" anchorCtr="0">
            <a:noAutofit/>
          </a:bodyPr>
          <a:lstStyle>
            <a:lvl1pPr algn="l">
              <a:lnSpc>
                <a:spcPct val="80000"/>
              </a:lnSpc>
              <a:defRPr sz="4400">
                <a:solidFill>
                  <a:schemeClr val="tx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136AC2DB-B5C2-3A41-A570-78C62820C2A3}"/>
              </a:ext>
            </a:extLst>
          </p:cNvPr>
          <p:cNvSpPr>
            <a:spLocks noGrp="1"/>
          </p:cNvSpPr>
          <p:nvPr>
            <p:ph type="body" sz="quarter" idx="20"/>
          </p:nvPr>
        </p:nvSpPr>
        <p:spPr>
          <a:xfrm>
            <a:off x="3872856" y="1483668"/>
            <a:ext cx="4675989" cy="4648199"/>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a:extLst>
              <a:ext uri="{FF2B5EF4-FFF2-40B4-BE49-F238E27FC236}">
                <a16:creationId xmlns:a16="http://schemas.microsoft.com/office/drawing/2014/main" id="{824F38BC-D9BA-9143-A602-F90DC3AFC8FC}"/>
              </a:ext>
            </a:extLst>
          </p:cNvPr>
          <p:cNvSpPr>
            <a:spLocks noGrp="1"/>
          </p:cNvSpPr>
          <p:nvPr>
            <p:ph type="body" sz="quarter" idx="19"/>
          </p:nvPr>
        </p:nvSpPr>
        <p:spPr>
          <a:xfrm>
            <a:off x="457201" y="3234978"/>
            <a:ext cx="3006916"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7187527"/>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192651" cy="1649186"/>
          </a:xfrm>
        </p:spPr>
        <p:txBody>
          <a:bodyPr anchor="t" anchorCtr="0">
            <a:noAutofit/>
          </a:bodyPr>
          <a:lstStyle>
            <a:lvl1pPr algn="l">
              <a:lnSpc>
                <a:spcPct val="80000"/>
              </a:lnSpc>
              <a:defRPr sz="4400">
                <a:solidFill>
                  <a:schemeClr val="tx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8D6F557C-3C26-B547-B21C-88ADA188DD02}"/>
              </a:ext>
            </a:extLst>
          </p:cNvPr>
          <p:cNvSpPr>
            <a:spLocks noGrp="1"/>
          </p:cNvSpPr>
          <p:nvPr>
            <p:ph sz="quarter" idx="18" hasCustomPrompt="1"/>
          </p:nvPr>
        </p:nvSpPr>
        <p:spPr>
          <a:xfrm>
            <a:off x="3865293" y="1484313"/>
            <a:ext cx="4702140"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a:t>Insert infographics within this area</a:t>
            </a:r>
          </a:p>
        </p:txBody>
      </p:sp>
      <p:sp>
        <p:nvSpPr>
          <p:cNvPr id="12" name="Text Placeholder 10">
            <a:extLst>
              <a:ext uri="{FF2B5EF4-FFF2-40B4-BE49-F238E27FC236}">
                <a16:creationId xmlns:a16="http://schemas.microsoft.com/office/drawing/2014/main" id="{6A6C5533-0E3B-4A43-98F3-7F2AE6EEEA6D}"/>
              </a:ext>
            </a:extLst>
          </p:cNvPr>
          <p:cNvSpPr>
            <a:spLocks noGrp="1"/>
          </p:cNvSpPr>
          <p:nvPr>
            <p:ph type="body" sz="quarter" idx="19"/>
          </p:nvPr>
        </p:nvSpPr>
        <p:spPr>
          <a:xfrm>
            <a:off x="457200" y="3234978"/>
            <a:ext cx="319265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213374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itl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163065261"/>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1"/>
                </a:solidFill>
              </a:defRPr>
            </a:lvl1pPr>
          </a:lstStyle>
          <a:p>
            <a:r>
              <a:rPr lang="en-US"/>
              <a:t>Click to edit </a:t>
            </a:r>
            <a:br>
              <a:rPr lang="en-US"/>
            </a:br>
            <a:r>
              <a:rPr lang="en-US"/>
              <a:t>Master </a:t>
            </a:r>
            <a:br>
              <a:rPr lang="en-US"/>
            </a:br>
            <a:r>
              <a:rPr lang="en-US"/>
              <a:t>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Click to 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Click to 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Click to 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085297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Sli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bg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10" name="Picture 9">
            <a:extLst>
              <a:ext uri="{FF2B5EF4-FFF2-40B4-BE49-F238E27FC236}">
                <a16:creationId xmlns:a16="http://schemas.microsoft.com/office/drawing/2014/main" id="{019F8FE3-FF5A-624D-A591-97864EAB295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09029136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tx2"/>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14" name="Picture 13">
            <a:extLst>
              <a:ext uri="{FF2B5EF4-FFF2-40B4-BE49-F238E27FC236}">
                <a16:creationId xmlns:a16="http://schemas.microsoft.com/office/drawing/2014/main" id="{9DDEEA63-7DE6-284F-9F05-D9A33CE7D84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407292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 Column Twe Picture Boxes">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309118" y="1485900"/>
            <a:ext cx="3849205" cy="3572061"/>
          </a:xfrm>
          <a:solidFill>
            <a:schemeClr val="accent6"/>
          </a:solidFill>
        </p:spPr>
        <p:txBody>
          <a:bodyPr anchor="ctr" anchorCtr="0"/>
          <a:lstStyle>
            <a:lvl1pPr marL="0" indent="0" algn="ctr">
              <a:buNone/>
              <a:defRPr sz="1500"/>
            </a:lvl1pPr>
          </a:lstStyle>
          <a:p>
            <a:r>
              <a:rPr lang="en-US"/>
              <a:t>Insert Picture</a:t>
            </a:r>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308475"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Click to 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1485900"/>
            <a:ext cx="3849205" cy="3572061"/>
          </a:xfrm>
          <a:solidFill>
            <a:schemeClr val="accent6"/>
          </a:solidFill>
        </p:spPr>
        <p:txBody>
          <a:bodyPr anchor="ctr" anchorCtr="0"/>
          <a:lstStyle>
            <a:lvl1pPr marL="0" indent="0" algn="ctr">
              <a:buNone/>
              <a:defRPr sz="1500"/>
            </a:lvl1pPr>
          </a:lstStyle>
          <a:p>
            <a:r>
              <a:rPr lang="en-US"/>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Click to edit Master text styles</a:t>
            </a:r>
          </a:p>
        </p:txBody>
      </p:sp>
      <p:sp>
        <p:nvSpPr>
          <p:cNvPr id="15" name="Text Placeholder 10">
            <a:extLst>
              <a:ext uri="{FF2B5EF4-FFF2-40B4-BE49-F238E27FC236}">
                <a16:creationId xmlns:a16="http://schemas.microsoft.com/office/drawing/2014/main" id="{6C2F399F-28D4-9E43-B164-5A6B7AA1442D}"/>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4490539"/>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ne Column Infographic Box">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a:t>
            </a:r>
            <a:r>
              <a:rPr lang="en-US" err="1"/>
              <a:t>Exl</a:t>
            </a:r>
            <a:r>
              <a:rPr lang="en-US"/>
              <a:t>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485900"/>
            <a:ext cx="7300912" cy="4456113"/>
          </a:xfrm>
          <a:noFill/>
        </p:spPr>
        <p:txBody>
          <a:bodyPr anchor="ctr" anchorCtr="0"/>
          <a:lstStyle>
            <a:lvl1pPr marL="0" indent="0" algn="ctr">
              <a:buNone/>
              <a:defRPr sz="1600"/>
            </a:lvl1pPr>
          </a:lstStyle>
          <a:p>
            <a:pPr lvl="0"/>
            <a:r>
              <a:rPr lang="en-US"/>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a:t>Click to 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476897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Picture Boxes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57200" y="2214542"/>
            <a:ext cx="7701124" cy="3488834"/>
          </a:xfrm>
          <a:solidFill>
            <a:schemeClr val="accent6"/>
          </a:solidFill>
        </p:spPr>
        <p:txBody>
          <a:bodyPr anchor="ctr" anchorCtr="0"/>
          <a:lstStyle>
            <a:lvl1pPr marL="0" indent="0" algn="ctr">
              <a:buNone/>
              <a:defRPr sz="1500"/>
            </a:lvl1pPr>
          </a:lstStyle>
          <a:p>
            <a:r>
              <a:rPr lang="en-US"/>
              <a:t>Insert Picture</a:t>
            </a:r>
          </a:p>
        </p:txBody>
      </p:sp>
      <p:sp>
        <p:nvSpPr>
          <p:cNvPr id="2" name="Title 1"/>
          <p:cNvSpPr>
            <a:spLocks noGrp="1"/>
          </p:cNvSpPr>
          <p:nvPr>
            <p:ph type="ctrTitle"/>
          </p:nvPr>
        </p:nvSpPr>
        <p:spPr>
          <a:xfrm>
            <a:off x="457199" y="1485900"/>
            <a:ext cx="7700963" cy="728642"/>
          </a:xfrm>
        </p:spPr>
        <p:txBody>
          <a:bodyPr anchor="t" anchorCtr="0">
            <a:noAutofit/>
          </a:bodyPr>
          <a:lstStyle>
            <a:lvl1pPr algn="l">
              <a:lnSpc>
                <a:spcPct val="80000"/>
              </a:lnSpc>
              <a:defRPr sz="4400">
                <a:solidFill>
                  <a:schemeClr val="tx2"/>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57200" y="5841830"/>
            <a:ext cx="7700963"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Click to 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2214542"/>
            <a:ext cx="3849205" cy="3488834"/>
          </a:xfrm>
          <a:solidFill>
            <a:schemeClr val="accent6"/>
          </a:solidFill>
        </p:spPr>
        <p:txBody>
          <a:bodyPr anchor="ctr" anchorCtr="0"/>
          <a:lstStyle>
            <a:lvl1pPr marL="0" indent="0" algn="ctr">
              <a:buNone/>
              <a:defRPr sz="1500"/>
            </a:lvl1pPr>
          </a:lstStyle>
          <a:p>
            <a:r>
              <a:rPr lang="en-US"/>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841830"/>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Click to edit Master text styles</a:t>
            </a:r>
          </a:p>
        </p:txBody>
      </p:sp>
      <p:sp>
        <p:nvSpPr>
          <p:cNvPr id="16" name="Text Placeholder 15">
            <a:extLst>
              <a:ext uri="{FF2B5EF4-FFF2-40B4-BE49-F238E27FC236}">
                <a16:creationId xmlns:a16="http://schemas.microsoft.com/office/drawing/2014/main" id="{C3C935CB-FC55-5340-B422-F68ABAB4969C}"/>
              </a:ext>
            </a:extLst>
          </p:cNvPr>
          <p:cNvSpPr>
            <a:spLocks noGrp="1"/>
          </p:cNvSpPr>
          <p:nvPr>
            <p:ph type="body" sz="quarter" idx="19"/>
          </p:nvPr>
        </p:nvSpPr>
        <p:spPr>
          <a:xfrm>
            <a:off x="8340725" y="1485900"/>
            <a:ext cx="3394075" cy="614363"/>
          </a:xfrm>
        </p:spPr>
        <p:txBody>
          <a:bodyPr/>
          <a:lstStyle>
            <a:lvl1pPr marL="0" indent="0">
              <a:spcBef>
                <a:spcPts val="0"/>
              </a:spcBef>
              <a:buNone/>
              <a:defRPr sz="1500">
                <a:latin typeface="+mj-lt"/>
              </a:defRPr>
            </a:lvl1pPr>
            <a:lvl2pPr marL="290513" indent="0">
              <a:spcBef>
                <a:spcPts val="0"/>
              </a:spcBef>
              <a:buNone/>
              <a:defRPr sz="1500">
                <a:latin typeface="+mj-lt"/>
              </a:defRPr>
            </a:lvl2pPr>
            <a:lvl3pPr marL="582613" indent="0">
              <a:spcBef>
                <a:spcPts val="0"/>
              </a:spcBef>
              <a:buNone/>
              <a:defRPr sz="1500">
                <a:latin typeface="+mj-lt"/>
              </a:defRPr>
            </a:lvl3pPr>
            <a:lvl4pPr marL="855663" indent="0">
              <a:spcBef>
                <a:spcPts val="0"/>
              </a:spcBef>
              <a:buNone/>
              <a:defRPr sz="1500">
                <a:latin typeface="+mj-lt"/>
              </a:defRPr>
            </a:lvl4pPr>
            <a:lvl5pPr marL="1100138" indent="0">
              <a:spcBef>
                <a:spcPts val="0"/>
              </a:spcBef>
              <a:buNone/>
              <a:defRPr sz="1500">
                <a:latin typeface="+mj-lt"/>
              </a:defRPr>
            </a:lvl5pPr>
          </a:lstStyle>
          <a:p>
            <a:pPr lvl="0"/>
            <a:r>
              <a:rPr lang="en-US"/>
              <a:t>Click to edit Master text styles</a:t>
            </a:r>
          </a:p>
        </p:txBody>
      </p:sp>
    </p:spTree>
    <p:extLst>
      <p:ext uri="{BB962C8B-B14F-4D97-AF65-F5344CB8AC3E}">
        <p14:creationId xmlns:p14="http://schemas.microsoft.com/office/powerpoint/2010/main" val="1637547504"/>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d Slid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790750585"/>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2"/>
                </a:solidFill>
              </a:defRPr>
            </a:lvl1pPr>
          </a:lstStyle>
          <a:p>
            <a:r>
              <a:rPr lang="en-US"/>
              <a:t>Click to edit Master title style</a:t>
            </a:r>
          </a:p>
        </p:txBody>
      </p:sp>
      <p:pic>
        <p:nvPicPr>
          <p:cNvPr id="4" name="Picture 3">
            <a:extLst>
              <a:ext uri="{FF2B5EF4-FFF2-40B4-BE49-F238E27FC236}">
                <a16:creationId xmlns:a16="http://schemas.microsoft.com/office/drawing/2014/main" id="{3134B387-8E5D-BC42-B9C5-15885C27AF8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3075448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2969456239"/>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act Slide Orang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15217599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227619201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16662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7">
            <a:extLst>
              <a:ext uri="{FF2B5EF4-FFF2-40B4-BE49-F238E27FC236}">
                <a16:creationId xmlns:a16="http://schemas.microsoft.com/office/drawing/2014/main" id="{1697E121-414A-B041-84FF-D45B6A776BBE}"/>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9821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None/>
              <a:defRPr sz="1600" b="0" i="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04147918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180510426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eder Title Orange Triangl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043933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11/8/2023</a:t>
            </a:fld>
            <a:endParaRPr lang="en-US"/>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a:t>©2021 Exl Service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28021704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49" r:id="rId26"/>
    <p:sldLayoutId id="2147483750" r:id="rId27"/>
    <p:sldLayoutId id="2147483751" r:id="rId28"/>
    <p:sldLayoutId id="2147483752" r:id="rId29"/>
    <p:sldLayoutId id="2147483753" r:id="rId30"/>
    <p:sldLayoutId id="2147483754" r:id="rId31"/>
    <p:sldLayoutId id="2147483755" r:id="rId32"/>
    <p:sldLayoutId id="2147483756" r:id="rId33"/>
    <p:sldLayoutId id="2147483757" r:id="rId34"/>
    <p:sldLayoutId id="2147483758" r:id="rId35"/>
    <p:sldLayoutId id="2147483759" r:id="rId36"/>
    <p:sldLayoutId id="2147483760" r:id="rId37"/>
    <p:sldLayoutId id="2147483761" r:id="rId38"/>
    <p:sldLayoutId id="2147483762" r:id="rId3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System Font Regular"/>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guide id="5" orient="horz" pos="4128">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ACDD91B-30E3-4980-B9B5-C7F5D278DC4C}"/>
              </a:ext>
            </a:extLst>
          </p:cNvPr>
          <p:cNvSpPr>
            <a:spLocks noGrp="1"/>
          </p:cNvSpPr>
          <p:nvPr>
            <p:ph type="ftr" sz="quarter" idx="11"/>
          </p:nvPr>
        </p:nvSpPr>
        <p:spPr>
          <a:xfrm>
            <a:off x="5016542" y="6394198"/>
            <a:ext cx="5398374" cy="182358"/>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©2022 Exl Service Holdings, Inc. All rights reserved.</a:t>
            </a:r>
          </a:p>
        </p:txBody>
      </p:sp>
      <p:sp>
        <p:nvSpPr>
          <p:cNvPr id="4" name="Slide Number Placeholder 3">
            <a:extLst>
              <a:ext uri="{FF2B5EF4-FFF2-40B4-BE49-F238E27FC236}">
                <a16:creationId xmlns:a16="http://schemas.microsoft.com/office/drawing/2014/main" id="{3D089BCB-5C38-4E90-A46B-0693ECB23208}"/>
              </a:ext>
            </a:extLst>
          </p:cNvPr>
          <p:cNvSpPr>
            <a:spLocks noGrp="1"/>
          </p:cNvSpPr>
          <p:nvPr>
            <p:ph type="sldNum" sz="quarter" idx="12"/>
          </p:nvPr>
        </p:nvSpPr>
        <p:spPr>
          <a:xfrm>
            <a:off x="10477638" y="6394198"/>
            <a:ext cx="481556" cy="182358"/>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CA08CA8-4222-D24F-ACDB-33341C247B6F}" type="slidenum">
              <a:rPr kumimoji="0" lang="en-US" sz="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2" name="Text Placeholder 4">
            <a:extLst>
              <a:ext uri="{FF2B5EF4-FFF2-40B4-BE49-F238E27FC236}">
                <a16:creationId xmlns:a16="http://schemas.microsoft.com/office/drawing/2014/main" id="{5D62645F-DED5-49D7-B4DA-C652AA877E30}"/>
              </a:ext>
            </a:extLst>
          </p:cNvPr>
          <p:cNvSpPr txBox="1">
            <a:spLocks/>
          </p:cNvSpPr>
          <p:nvPr/>
        </p:nvSpPr>
        <p:spPr>
          <a:xfrm>
            <a:off x="457200" y="319721"/>
            <a:ext cx="11277598" cy="421105"/>
          </a:xfrm>
          <a:prstGeom prst="rect">
            <a:avLst/>
          </a:prstGeom>
        </p:spPr>
        <p:txBody>
          <a:bodyPr vert="horz" lIns="0" tIns="0" rIns="0" bIns="0" rtlCol="0" anchor="t">
            <a:noAutofit/>
          </a:bodyPr>
          <a:lstStyle>
            <a:lvl1pPr marL="0" indent="0" algn="l" defTabSz="914400" rtl="0" eaLnBrk="1" latinLnBrk="0" hangingPunct="1">
              <a:lnSpc>
                <a:spcPct val="90000"/>
              </a:lnSpc>
              <a:spcBef>
                <a:spcPts val="0"/>
              </a:spcBef>
              <a:buClr>
                <a:schemeClr val="tx1"/>
              </a:buClr>
              <a:buFont typeface="System Font Regular"/>
              <a:buNone/>
              <a:defRPr sz="1400" b="1" i="0" kern="1200">
                <a:solidFill>
                  <a:schemeClr val="tx2"/>
                </a:solidFill>
                <a:latin typeface="Calibri" panose="020F0502020204030204" pitchFamily="34" charset="0"/>
                <a:ea typeface="+mn-ea"/>
                <a:cs typeface="Calibri" panose="020F0502020204030204" pitchFamily="34" charset="0"/>
              </a:defRPr>
            </a:lvl1pPr>
            <a:lvl2pPr marL="290513" indent="0" algn="l" defTabSz="914400" rtl="0" eaLnBrk="1" latinLnBrk="0" hangingPunct="1">
              <a:lnSpc>
                <a:spcPct val="90000"/>
              </a:lnSpc>
              <a:spcBef>
                <a:spcPts val="500"/>
              </a:spcBef>
              <a:buFont typeface="System Font Regular"/>
              <a:buNone/>
              <a:tabLst/>
              <a:defRPr sz="2400" kern="1200">
                <a:solidFill>
                  <a:schemeClr val="tx2"/>
                </a:solidFill>
                <a:latin typeface="+mj-lt"/>
                <a:ea typeface="+mn-ea"/>
                <a:cs typeface="+mn-cs"/>
              </a:defRPr>
            </a:lvl2pPr>
            <a:lvl3pPr marL="582613" indent="0" algn="l" defTabSz="914400" rtl="0" eaLnBrk="1" latinLnBrk="0" hangingPunct="1">
              <a:lnSpc>
                <a:spcPct val="90000"/>
              </a:lnSpc>
              <a:spcBef>
                <a:spcPts val="500"/>
              </a:spcBef>
              <a:buFont typeface="System Font Regular"/>
              <a:buNone/>
              <a:tabLst/>
              <a:defRPr sz="2000" kern="1200">
                <a:solidFill>
                  <a:schemeClr val="tx2"/>
                </a:solidFill>
                <a:latin typeface="+mj-lt"/>
                <a:ea typeface="+mn-ea"/>
                <a:cs typeface="+mn-cs"/>
              </a:defRPr>
            </a:lvl3pPr>
            <a:lvl4pPr marL="855663"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4pPr>
            <a:lvl5pPr marL="1100138"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ct val="0"/>
              </a:spcBef>
            </a:pPr>
            <a:r>
              <a:rPr lang="en-US" sz="3200">
                <a:solidFill>
                  <a:schemeClr val="accent1"/>
                </a:solidFill>
                <a:latin typeface="+mj-lt"/>
                <a:ea typeface="+mj-ea"/>
                <a:cs typeface="+mj-cs"/>
              </a:rPr>
              <a:t>Abhinav Apurva|  Developer</a:t>
            </a:r>
          </a:p>
        </p:txBody>
      </p:sp>
      <p:sp>
        <p:nvSpPr>
          <p:cNvPr id="35" name="Rectangle 34"/>
          <p:cNvSpPr/>
          <p:nvPr/>
        </p:nvSpPr>
        <p:spPr>
          <a:xfrm>
            <a:off x="1" y="1065594"/>
            <a:ext cx="2751277" cy="21593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a:p>
            <a:pPr algn="ctr"/>
            <a:endParaRPr lang="en-GB" sz="1400"/>
          </a:p>
          <a:p>
            <a:pPr algn="ctr"/>
            <a:r>
              <a:rPr lang="en-GB" sz="1400">
                <a:solidFill>
                  <a:srgbClr val="FF0000"/>
                </a:solidFill>
              </a:rPr>
              <a:t>Photograph</a:t>
            </a:r>
          </a:p>
        </p:txBody>
      </p:sp>
      <p:sp>
        <p:nvSpPr>
          <p:cNvPr id="36" name="Rectangle 35"/>
          <p:cNvSpPr/>
          <p:nvPr/>
        </p:nvSpPr>
        <p:spPr>
          <a:xfrm>
            <a:off x="2729295" y="1324157"/>
            <a:ext cx="9281160" cy="5035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171450" indent="-171450">
              <a:lnSpc>
                <a:spcPct val="120000"/>
              </a:lnSpc>
              <a:buClr>
                <a:schemeClr val="tx1"/>
              </a:buClr>
              <a:buFont typeface="Arial" panose="020B0604020202020204" pitchFamily="34" charset="0"/>
              <a:buChar char="•"/>
            </a:pPr>
            <a:r>
              <a:rPr lang="en-US" sz="1200" dirty="0">
                <a:solidFill>
                  <a:schemeClr val="tx2"/>
                </a:solidFill>
              </a:rPr>
              <a:t>Great Learning Capstone Project : Loan Default Prediction – Predict which loan applicant is likely to default on any loan that the bank may give</a:t>
            </a:r>
            <a:endParaRPr lang="en-US" dirty="0">
              <a:solidFill>
                <a:schemeClr val="tx2"/>
              </a:solidFill>
              <a:ea typeface="Calibri"/>
              <a:cs typeface="Calibri"/>
            </a:endParaRPr>
          </a:p>
          <a:p>
            <a:pPr marL="628650" lvl="1" indent="-171450">
              <a:lnSpc>
                <a:spcPct val="120000"/>
              </a:lnSpc>
              <a:buClr>
                <a:schemeClr val="tx1"/>
              </a:buClr>
              <a:buFont typeface="Arial" panose="020B0604020202020204" pitchFamily="34" charset="0"/>
              <a:buChar char="•"/>
            </a:pPr>
            <a:r>
              <a:rPr lang="en-US" sz="1200" dirty="0">
                <a:solidFill>
                  <a:schemeClr val="tx2"/>
                </a:solidFill>
                <a:ea typeface="Calibri"/>
                <a:cs typeface="Calibri"/>
              </a:rPr>
              <a:t>Deployed a classification model using SVM achieving an accuracy of 84% on pre-processed data scaled by Robust Scaler </a:t>
            </a:r>
          </a:p>
          <a:p>
            <a:pPr marL="171450" indent="-171450">
              <a:lnSpc>
                <a:spcPct val="120000"/>
              </a:lnSpc>
              <a:buClr>
                <a:schemeClr val="tx1"/>
              </a:buClr>
              <a:buFont typeface="Arial" panose="020B0604020202020204" pitchFamily="34" charset="0"/>
              <a:buChar char="•"/>
            </a:pPr>
            <a:r>
              <a:rPr lang="en-US" sz="1200" dirty="0">
                <a:solidFill>
                  <a:schemeClr val="tx2"/>
                </a:solidFill>
                <a:ea typeface="Calibri"/>
                <a:cs typeface="Calibri"/>
              </a:rPr>
              <a:t>Course Project at IITB : Predictive Maintenance of Turbofan Engine – Predict when the engine will fail to schedule maintenance accordingly</a:t>
            </a:r>
          </a:p>
          <a:p>
            <a:pPr marL="628650" lvl="1" indent="-171450">
              <a:lnSpc>
                <a:spcPct val="120000"/>
              </a:lnSpc>
              <a:buClr>
                <a:schemeClr val="tx1"/>
              </a:buClr>
              <a:buFont typeface="Arial" panose="020B0604020202020204" pitchFamily="34" charset="0"/>
              <a:buChar char="•"/>
            </a:pPr>
            <a:r>
              <a:rPr lang="en-US" sz="1200" dirty="0">
                <a:solidFill>
                  <a:schemeClr val="tx2"/>
                </a:solidFill>
                <a:ea typeface="Calibri"/>
                <a:cs typeface="Calibri"/>
              </a:rPr>
              <a:t>Developed a regression model using Linear Regression achieving an R squared score of 0.81 ; Incorporated Polynomial Features</a:t>
            </a:r>
          </a:p>
          <a:p>
            <a:pPr marL="171450" indent="-171450">
              <a:lnSpc>
                <a:spcPct val="120000"/>
              </a:lnSpc>
              <a:buClr>
                <a:schemeClr val="tx1"/>
              </a:buClr>
              <a:buFont typeface="Arial" panose="020B0604020202020204" pitchFamily="34" charset="0"/>
              <a:buChar char="•"/>
            </a:pPr>
            <a:r>
              <a:rPr lang="en-US" sz="1200" dirty="0" err="1">
                <a:solidFill>
                  <a:schemeClr val="tx2"/>
                </a:solidFill>
                <a:ea typeface="Calibri"/>
                <a:cs typeface="Calibri"/>
              </a:rPr>
              <a:t>DataCamp</a:t>
            </a:r>
            <a:r>
              <a:rPr lang="en-US" sz="1200" dirty="0">
                <a:solidFill>
                  <a:schemeClr val="tx2"/>
                </a:solidFill>
                <a:ea typeface="Calibri"/>
                <a:cs typeface="Calibri"/>
              </a:rPr>
              <a:t> Online Project : Movie Plot Similarity Analysis – Cluster together similar movies using Natural Language Processing techniques </a:t>
            </a:r>
            <a:endParaRPr lang="en-US" dirty="0">
              <a:solidFill>
                <a:schemeClr val="tx2"/>
              </a:solidFill>
            </a:endParaRPr>
          </a:p>
          <a:p>
            <a:pPr marL="628650" lvl="1" indent="-171450">
              <a:lnSpc>
                <a:spcPct val="120000"/>
              </a:lnSpc>
              <a:buClr>
                <a:schemeClr val="tx1"/>
              </a:buClr>
              <a:buFont typeface="Arial" panose="020B0604020202020204" pitchFamily="34" charset="0"/>
              <a:buChar char="•"/>
            </a:pPr>
            <a:r>
              <a:rPr lang="en-US" sz="1200" dirty="0">
                <a:solidFill>
                  <a:schemeClr val="tx2"/>
                </a:solidFill>
                <a:ea typeface="Calibri"/>
                <a:cs typeface="Calibri"/>
              </a:rPr>
              <a:t>Tokenized, filtered and applied stemming on a movie summaries dataset using </a:t>
            </a:r>
            <a:r>
              <a:rPr lang="en-US" sz="1200" dirty="0" err="1">
                <a:solidFill>
                  <a:schemeClr val="tx2"/>
                </a:solidFill>
                <a:ea typeface="Calibri"/>
                <a:cs typeface="Calibri"/>
              </a:rPr>
              <a:t>nltk</a:t>
            </a:r>
            <a:r>
              <a:rPr lang="en-US" sz="1200" dirty="0">
                <a:solidFill>
                  <a:schemeClr val="tx2"/>
                </a:solidFill>
                <a:ea typeface="Calibri"/>
                <a:cs typeface="Calibri"/>
              </a:rPr>
              <a:t>, </a:t>
            </a:r>
            <a:r>
              <a:rPr lang="en-US" sz="1200" dirty="0" err="1">
                <a:solidFill>
                  <a:schemeClr val="tx2"/>
                </a:solidFill>
                <a:ea typeface="Calibri"/>
                <a:cs typeface="Calibri"/>
              </a:rPr>
              <a:t>RegEx</a:t>
            </a:r>
            <a:r>
              <a:rPr lang="en-US" sz="1200" dirty="0">
                <a:solidFill>
                  <a:schemeClr val="tx2"/>
                </a:solidFill>
                <a:ea typeface="Calibri"/>
                <a:cs typeface="Calibri"/>
              </a:rPr>
              <a:t> and Snowball Stemmer</a:t>
            </a:r>
          </a:p>
          <a:p>
            <a:pPr marL="628650" lvl="1" indent="-171450">
              <a:lnSpc>
                <a:spcPct val="120000"/>
              </a:lnSpc>
              <a:buClr>
                <a:schemeClr val="tx1"/>
              </a:buClr>
              <a:buFont typeface="Arial" panose="020B0604020202020204" pitchFamily="34" charset="0"/>
              <a:buChar char="•"/>
            </a:pPr>
            <a:r>
              <a:rPr lang="en-US" sz="1200" dirty="0">
                <a:solidFill>
                  <a:schemeClr val="tx2"/>
                </a:solidFill>
                <a:ea typeface="Calibri"/>
                <a:cs typeface="Calibri"/>
              </a:rPr>
              <a:t>Used  a </a:t>
            </a:r>
            <a:r>
              <a:rPr lang="en-US" sz="1200" dirty="0" err="1">
                <a:solidFill>
                  <a:schemeClr val="tx2"/>
                </a:solidFill>
                <a:ea typeface="Calibri"/>
                <a:cs typeface="Calibri"/>
              </a:rPr>
              <a:t>TfidfVectorizer</a:t>
            </a:r>
            <a:r>
              <a:rPr lang="en-US" sz="1200" dirty="0">
                <a:solidFill>
                  <a:schemeClr val="tx2"/>
                </a:solidFill>
                <a:ea typeface="Calibri"/>
                <a:cs typeface="Calibri"/>
              </a:rPr>
              <a:t> object to fit &amp; transform the data followed by deployment of K-Means Clustering to group together movie plots</a:t>
            </a:r>
            <a:endParaRPr lang="en-US" dirty="0">
              <a:solidFill>
                <a:schemeClr val="tx2"/>
              </a:solidFill>
              <a:ea typeface="Calibri"/>
              <a:cs typeface="Calibri"/>
            </a:endParaRPr>
          </a:p>
          <a:p>
            <a:pPr marL="171450" indent="-171450" fontAlgn="base">
              <a:lnSpc>
                <a:spcPct val="120000"/>
              </a:lnSpc>
              <a:spcBef>
                <a:spcPct val="0"/>
              </a:spcBef>
              <a:spcAft>
                <a:spcPts val="400"/>
              </a:spcAft>
              <a:buClr>
                <a:schemeClr val="tx1"/>
              </a:buClr>
              <a:buFont typeface="Arial" panose="020B0604020202020204" pitchFamily="34" charset="0"/>
              <a:buChar char="•"/>
              <a:tabLst>
                <a:tab pos="228600" algn="l"/>
                <a:tab pos="457200" algn="l"/>
              </a:tabLst>
              <a:defRPr/>
            </a:pPr>
            <a:r>
              <a:rPr lang="en-US" sz="1200" dirty="0">
                <a:solidFill>
                  <a:schemeClr val="tx2"/>
                </a:solidFill>
              </a:rPr>
              <a:t>Python Libraries Proficient in – Pandas, NumPy, Matplotlib, Seaborn, Sci-Kit Learn, SciPy TensorFlow, </a:t>
            </a:r>
            <a:r>
              <a:rPr lang="en-US" sz="1200" dirty="0" err="1">
                <a:solidFill>
                  <a:schemeClr val="tx2"/>
                </a:solidFill>
              </a:rPr>
              <a:t>Keras</a:t>
            </a:r>
            <a:r>
              <a:rPr lang="en-US" sz="1200" dirty="0">
                <a:solidFill>
                  <a:schemeClr val="tx2"/>
                </a:solidFill>
              </a:rPr>
              <a:t>, </a:t>
            </a:r>
            <a:r>
              <a:rPr lang="en-US" sz="1200" dirty="0" err="1">
                <a:solidFill>
                  <a:schemeClr val="tx2"/>
                </a:solidFill>
              </a:rPr>
              <a:t>LightGBM</a:t>
            </a:r>
            <a:endParaRPr lang="en-US" sz="1200" dirty="0" err="1">
              <a:solidFill>
                <a:schemeClr val="tx2"/>
              </a:solidFill>
              <a:ea typeface="Calibri"/>
              <a:cs typeface="Calibri"/>
            </a:endParaRPr>
          </a:p>
          <a:p>
            <a:pPr marL="171450" indent="-171450">
              <a:lnSpc>
                <a:spcPct val="120000"/>
              </a:lnSpc>
              <a:spcBef>
                <a:spcPct val="0"/>
              </a:spcBef>
              <a:spcAft>
                <a:spcPts val="400"/>
              </a:spcAft>
              <a:buClr>
                <a:schemeClr val="tx1"/>
              </a:buClr>
              <a:buFont typeface="Arial" panose="020B0604020202020204" pitchFamily="34" charset="0"/>
              <a:buChar char="•"/>
              <a:tabLst>
                <a:tab pos="228600" algn="l"/>
                <a:tab pos="457200" algn="l"/>
              </a:tabLst>
              <a:defRPr/>
            </a:pPr>
            <a:r>
              <a:rPr lang="en-US" sz="1200" dirty="0">
                <a:solidFill>
                  <a:schemeClr val="tx2"/>
                </a:solidFill>
                <a:ea typeface="Calibri"/>
                <a:cs typeface="Calibri"/>
              </a:rPr>
              <a:t>Programming Languages &amp; </a:t>
            </a:r>
            <a:r>
              <a:rPr lang="en-US" sz="1200" dirty="0" err="1">
                <a:solidFill>
                  <a:schemeClr val="tx2"/>
                </a:solidFill>
                <a:ea typeface="Calibri"/>
                <a:cs typeface="Calibri"/>
              </a:rPr>
              <a:t>Softwares</a:t>
            </a:r>
            <a:r>
              <a:rPr lang="en-US" sz="1200" dirty="0">
                <a:solidFill>
                  <a:schemeClr val="tx2"/>
                </a:solidFill>
                <a:ea typeface="Calibri"/>
                <a:cs typeface="Calibri"/>
              </a:rPr>
              <a:t> Proficient in – Python, Java, MATLAB, </a:t>
            </a:r>
            <a:r>
              <a:rPr lang="en-US" sz="1200" dirty="0" err="1">
                <a:solidFill>
                  <a:schemeClr val="tx2"/>
                </a:solidFill>
                <a:ea typeface="Calibri"/>
                <a:cs typeface="Calibri"/>
              </a:rPr>
              <a:t>PowerBI</a:t>
            </a:r>
            <a:r>
              <a:rPr lang="en-US" sz="1200" dirty="0">
                <a:solidFill>
                  <a:schemeClr val="tx2"/>
                </a:solidFill>
                <a:ea typeface="Calibri"/>
                <a:cs typeface="Calibri"/>
              </a:rPr>
              <a:t>, MS Excel, SQL</a:t>
            </a:r>
            <a:endParaRPr lang="en-US" sz="1200" dirty="0">
              <a:solidFill>
                <a:schemeClr val="tx2"/>
              </a:solidFill>
            </a:endParaRPr>
          </a:p>
          <a:p>
            <a:pPr marL="171450" indent="-171450" fontAlgn="base">
              <a:lnSpc>
                <a:spcPct val="120000"/>
              </a:lnSpc>
              <a:spcBef>
                <a:spcPct val="0"/>
              </a:spcBef>
              <a:spcAft>
                <a:spcPts val="400"/>
              </a:spcAft>
              <a:buClr>
                <a:schemeClr val="tx1"/>
              </a:buClr>
              <a:buFont typeface="Arial" panose="020B0604020202020204" pitchFamily="34" charset="0"/>
              <a:buChar char="•"/>
              <a:tabLst>
                <a:tab pos="228600" algn="l"/>
                <a:tab pos="457200" algn="l"/>
              </a:tabLst>
              <a:defRPr/>
            </a:pPr>
            <a:r>
              <a:rPr lang="en-US" sz="1200" dirty="0">
                <a:solidFill>
                  <a:schemeClr val="tx2"/>
                </a:solidFill>
              </a:rPr>
              <a:t>Led and mentored 40+ projects.  Leading Global initiative for Optimizing efforts and eliminating Failure demand </a:t>
            </a:r>
            <a:endParaRPr lang="en-US" sz="1200" dirty="0">
              <a:solidFill>
                <a:schemeClr val="tx2"/>
              </a:solidFill>
              <a:ea typeface="Calibri"/>
              <a:cs typeface="Calibri"/>
            </a:endParaRPr>
          </a:p>
          <a:p>
            <a:pPr marL="171450" indent="-171450" fontAlgn="base">
              <a:lnSpc>
                <a:spcPct val="120000"/>
              </a:lnSpc>
              <a:spcBef>
                <a:spcPct val="0"/>
              </a:spcBef>
              <a:spcAft>
                <a:spcPts val="400"/>
              </a:spcAft>
              <a:buClr>
                <a:schemeClr val="tx1"/>
              </a:buClr>
              <a:buFont typeface="Arial" panose="020B0604020202020204" pitchFamily="34" charset="0"/>
              <a:buChar char="•"/>
              <a:tabLst>
                <a:tab pos="228600" algn="l"/>
                <a:tab pos="457200" algn="l"/>
              </a:tabLst>
              <a:defRPr/>
            </a:pPr>
            <a:r>
              <a:rPr lang="en-US" sz="1200" dirty="0">
                <a:solidFill>
                  <a:schemeClr val="tx2"/>
                </a:solidFill>
              </a:rPr>
              <a:t>Master's Thesis : Numerical Modelling &amp; Simulation of Ultrasonic Machining | Guide : Prof. Pradeep Dixit | May, 2022 – June, 2023</a:t>
            </a:r>
            <a:endParaRPr lang="en-US" sz="1200" dirty="0">
              <a:solidFill>
                <a:schemeClr val="tx2"/>
              </a:solidFill>
              <a:ea typeface="Calibri"/>
              <a:cs typeface="Calibri"/>
            </a:endParaRPr>
          </a:p>
          <a:p>
            <a:pPr marL="628650" lvl="1" indent="-171450">
              <a:lnSpc>
                <a:spcPct val="120000"/>
              </a:lnSpc>
              <a:spcBef>
                <a:spcPct val="0"/>
              </a:spcBef>
              <a:spcAft>
                <a:spcPts val="400"/>
              </a:spcAft>
              <a:buClr>
                <a:schemeClr val="tx1"/>
              </a:buClr>
              <a:buFont typeface="Arial" panose="020B0604020202020204" pitchFamily="34" charset="0"/>
              <a:buChar char="•"/>
              <a:tabLst>
                <a:tab pos="228600" algn="l"/>
                <a:tab pos="457200" algn="l"/>
              </a:tabLst>
              <a:defRPr/>
            </a:pPr>
            <a:r>
              <a:rPr lang="en-US" sz="1200" dirty="0">
                <a:solidFill>
                  <a:schemeClr val="tx2"/>
                </a:solidFill>
                <a:ea typeface="Calibri"/>
                <a:cs typeface="Calibri"/>
              </a:rPr>
              <a:t>Conducted extensive literature review reading 50+ research papers ; Comfortable and open to implementing research papers</a:t>
            </a:r>
          </a:p>
          <a:p>
            <a:pPr marL="628650" lvl="1" indent="-171450">
              <a:lnSpc>
                <a:spcPct val="120000"/>
              </a:lnSpc>
              <a:spcBef>
                <a:spcPct val="0"/>
              </a:spcBef>
              <a:spcAft>
                <a:spcPts val="400"/>
              </a:spcAft>
              <a:buClr>
                <a:schemeClr val="tx1"/>
              </a:buClr>
              <a:buFont typeface="Arial" panose="020B0604020202020204" pitchFamily="34" charset="0"/>
              <a:buChar char="•"/>
              <a:tabLst>
                <a:tab pos="228600" algn="l"/>
                <a:tab pos="457200" algn="l"/>
              </a:tabLst>
              <a:defRPr/>
            </a:pPr>
            <a:r>
              <a:rPr lang="en-US" sz="1200" dirty="0">
                <a:solidFill>
                  <a:schemeClr val="tx2"/>
                </a:solidFill>
                <a:ea typeface="Calibri"/>
                <a:cs typeface="Calibri"/>
              </a:rPr>
              <a:t>Developed a statistical model on Ansys </a:t>
            </a:r>
            <a:r>
              <a:rPr lang="en-US" sz="1200" dirty="0" err="1">
                <a:solidFill>
                  <a:schemeClr val="tx2"/>
                </a:solidFill>
                <a:ea typeface="Calibri"/>
                <a:cs typeface="Calibri"/>
              </a:rPr>
              <a:t>Autodyn</a:t>
            </a:r>
            <a:r>
              <a:rPr lang="en-US" sz="1200" dirty="0">
                <a:solidFill>
                  <a:schemeClr val="tx2"/>
                </a:solidFill>
                <a:ea typeface="Calibri"/>
                <a:cs typeface="Calibri"/>
              </a:rPr>
              <a:t> and MATLAB to predict the material removal rate in micro-ultrasonic machining process</a:t>
            </a:r>
            <a:endParaRPr lang="en-US" dirty="0">
              <a:solidFill>
                <a:schemeClr val="tx2"/>
              </a:solidFill>
            </a:endParaRPr>
          </a:p>
          <a:p>
            <a:pPr marL="628650" lvl="1" indent="-171450">
              <a:lnSpc>
                <a:spcPct val="120000"/>
              </a:lnSpc>
              <a:spcBef>
                <a:spcPct val="0"/>
              </a:spcBef>
              <a:spcAft>
                <a:spcPts val="400"/>
              </a:spcAft>
              <a:buClr>
                <a:schemeClr val="tx1"/>
              </a:buClr>
              <a:buFont typeface="Arial" panose="020B0604020202020204" pitchFamily="34" charset="0"/>
              <a:buChar char="•"/>
              <a:tabLst>
                <a:tab pos="228600" algn="l"/>
                <a:tab pos="457200" algn="l"/>
              </a:tabLst>
              <a:defRPr/>
            </a:pPr>
            <a:r>
              <a:rPr lang="en-US" sz="1200" dirty="0">
                <a:solidFill>
                  <a:schemeClr val="tx2"/>
                </a:solidFill>
                <a:ea typeface="Calibri"/>
                <a:cs typeface="Calibri"/>
              </a:rPr>
              <a:t>Achieved the perfect AA grade in the final phase of dual degree project (i.e., thesis submission) worth 42 credits</a:t>
            </a:r>
          </a:p>
          <a:p>
            <a:pPr marL="171450" indent="-171450">
              <a:lnSpc>
                <a:spcPct val="120000"/>
              </a:lnSpc>
              <a:spcBef>
                <a:spcPct val="0"/>
              </a:spcBef>
              <a:spcAft>
                <a:spcPts val="400"/>
              </a:spcAft>
              <a:buClr>
                <a:schemeClr val="tx1"/>
              </a:buClr>
              <a:buFont typeface="Arial,Sans-Serif" panose="020B0604020202020204" pitchFamily="34" charset="0"/>
              <a:buChar char="•"/>
              <a:tabLst>
                <a:tab pos="228600" algn="l"/>
                <a:tab pos="457200" algn="l"/>
              </a:tabLst>
              <a:defRPr/>
            </a:pPr>
            <a:r>
              <a:rPr lang="en-US" sz="1200" dirty="0">
                <a:solidFill>
                  <a:schemeClr val="tx2"/>
                </a:solidFill>
                <a:ea typeface="Calibri"/>
                <a:cs typeface="Calibri"/>
              </a:rPr>
              <a:t>Teaching Assistant : Served as a TA for 3 courses at IITB, assisting 100+ students from diverse backgrounds in online as well as offline mode</a:t>
            </a:r>
          </a:p>
          <a:p>
            <a:pPr marL="628650" lvl="1" indent="-171450">
              <a:lnSpc>
                <a:spcPct val="120000"/>
              </a:lnSpc>
              <a:spcBef>
                <a:spcPct val="0"/>
              </a:spcBef>
              <a:spcAft>
                <a:spcPts val="400"/>
              </a:spcAft>
              <a:buClr>
                <a:schemeClr val="tx1"/>
              </a:buClr>
              <a:buFont typeface="Arial" panose="020B0604020202020204" pitchFamily="34" charset="0"/>
              <a:buChar char="•"/>
              <a:tabLst>
                <a:tab pos="228600" algn="l"/>
                <a:tab pos="457200" algn="l"/>
              </a:tabLst>
              <a:defRPr/>
            </a:pPr>
            <a:endParaRPr lang="en-US" sz="1200">
              <a:solidFill>
                <a:schemeClr val="tx2"/>
              </a:solidFill>
              <a:ea typeface="Calibri"/>
              <a:cs typeface="Calibri"/>
            </a:endParaRPr>
          </a:p>
        </p:txBody>
      </p:sp>
      <p:sp>
        <p:nvSpPr>
          <p:cNvPr id="37" name="Rectangle 36"/>
          <p:cNvSpPr/>
          <p:nvPr/>
        </p:nvSpPr>
        <p:spPr>
          <a:xfrm>
            <a:off x="2844461" y="4170191"/>
            <a:ext cx="9221163" cy="2230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schemeClr val="tx1"/>
              </a:solidFill>
            </a:endParaRPr>
          </a:p>
        </p:txBody>
      </p:sp>
      <p:sp>
        <p:nvSpPr>
          <p:cNvPr id="38" name="Rectangle 37"/>
          <p:cNvSpPr/>
          <p:nvPr/>
        </p:nvSpPr>
        <p:spPr>
          <a:xfrm>
            <a:off x="2767871" y="5120181"/>
            <a:ext cx="9281160" cy="1371786"/>
          </a:xfrm>
          <a:prstGeom prst="rect">
            <a:avLst/>
          </a:prstGeom>
        </p:spPr>
        <p:txBody>
          <a:bodyPr wrap="square" lIns="91440" tIns="45720" rIns="91440" bIns="45720" anchor="t">
            <a:spAutoFit/>
          </a:bodyPr>
          <a:lstStyle/>
          <a:p>
            <a:pPr algn="ctr"/>
            <a:endParaRPr lang="en-US" sz="1200" b="1">
              <a:solidFill>
                <a:srgbClr val="FF0000"/>
              </a:solidFill>
            </a:endParaRPr>
          </a:p>
          <a:p>
            <a:pPr marL="171450" indent="-171450" fontAlgn="base">
              <a:lnSpc>
                <a:spcPct val="130000"/>
              </a:lnSpc>
              <a:spcBef>
                <a:spcPct val="0"/>
              </a:spcBef>
              <a:spcAft>
                <a:spcPts val="400"/>
              </a:spcAft>
              <a:buClr>
                <a:schemeClr val="tx1"/>
              </a:buClr>
              <a:buFont typeface="Arial" panose="020B0604020202020204" pitchFamily="34" charset="0"/>
              <a:buChar char="•"/>
              <a:defRPr/>
            </a:pPr>
            <a:r>
              <a:rPr lang="en-US" sz="1200">
                <a:solidFill>
                  <a:schemeClr val="tx2"/>
                </a:solidFill>
              </a:rPr>
              <a:t>BTech + MTech in Mechanical Engineering from IIT Bombay | Specialization : Computer Integrated Manufacturing  (2018 – 2023)</a:t>
            </a:r>
            <a:endParaRPr lang="en-US" sz="1200">
              <a:solidFill>
                <a:schemeClr val="tx2"/>
              </a:solidFill>
              <a:ea typeface="Calibri"/>
              <a:cs typeface="Calibri"/>
            </a:endParaRPr>
          </a:p>
          <a:p>
            <a:pPr marL="171450" indent="-171450" fontAlgn="base">
              <a:lnSpc>
                <a:spcPct val="130000"/>
              </a:lnSpc>
              <a:spcBef>
                <a:spcPct val="0"/>
              </a:spcBef>
              <a:spcAft>
                <a:spcPts val="400"/>
              </a:spcAft>
              <a:buClr>
                <a:schemeClr val="tx1"/>
              </a:buClr>
              <a:buFont typeface="Arial" panose="020B0604020202020204" pitchFamily="34" charset="0"/>
              <a:buChar char="•"/>
              <a:defRPr/>
            </a:pPr>
            <a:r>
              <a:rPr lang="en-US" sz="1200">
                <a:solidFill>
                  <a:schemeClr val="tx2"/>
                </a:solidFill>
                <a:ea typeface="Calibri"/>
                <a:cs typeface="Calibri"/>
              </a:rPr>
              <a:t>Great Learning Digital Solutions Foundation Track (SQL, EDA, Statistics, Machine Learning – Supervised, Unsupervised, AWS) </a:t>
            </a:r>
          </a:p>
          <a:p>
            <a:pPr marL="171450" indent="-171450" fontAlgn="base">
              <a:lnSpc>
                <a:spcPct val="130000"/>
              </a:lnSpc>
              <a:spcBef>
                <a:spcPct val="0"/>
              </a:spcBef>
              <a:spcAft>
                <a:spcPts val="400"/>
              </a:spcAft>
              <a:buClr>
                <a:schemeClr val="tx1"/>
              </a:buClr>
              <a:buFont typeface="Arial" panose="020B0604020202020204" pitchFamily="34" charset="0"/>
              <a:buChar char="•"/>
              <a:defRPr/>
            </a:pPr>
            <a:r>
              <a:rPr lang="en-US" sz="1200">
                <a:solidFill>
                  <a:schemeClr val="tx2"/>
                </a:solidFill>
                <a:ea typeface="Calibri"/>
                <a:cs typeface="Calibri"/>
              </a:rPr>
              <a:t>Great Learning Advanced Ai Specialization (Ongoing) (Neural Networks, NLP, Computer Vision, Speech Recognition, Deep Learning) </a:t>
            </a:r>
          </a:p>
          <a:p>
            <a:pPr marL="171450" indent="-171450" fontAlgn="base">
              <a:lnSpc>
                <a:spcPct val="130000"/>
              </a:lnSpc>
              <a:spcBef>
                <a:spcPct val="0"/>
              </a:spcBef>
              <a:spcAft>
                <a:spcPts val="400"/>
              </a:spcAft>
              <a:buClr>
                <a:schemeClr val="tx1"/>
              </a:buClr>
              <a:buFont typeface="Arial" panose="020B0604020202020204" pitchFamily="34" charset="0"/>
              <a:buChar char="•"/>
              <a:defRPr/>
            </a:pPr>
            <a:r>
              <a:rPr lang="en-US" sz="1200">
                <a:solidFill>
                  <a:schemeClr val="tx2"/>
                </a:solidFill>
                <a:ea typeface="Calibri"/>
                <a:cs typeface="Calibri"/>
              </a:rPr>
              <a:t>Generative Ai with LLMs (DeepLearning.ai)</a:t>
            </a:r>
          </a:p>
        </p:txBody>
      </p:sp>
      <p:sp>
        <p:nvSpPr>
          <p:cNvPr id="39" name="TextBox 38"/>
          <p:cNvSpPr txBox="1"/>
          <p:nvPr/>
        </p:nvSpPr>
        <p:spPr>
          <a:xfrm>
            <a:off x="2734684" y="3463398"/>
            <a:ext cx="9281160" cy="276999"/>
          </a:xfrm>
          <a:prstGeom prst="rect">
            <a:avLst/>
          </a:prstGeom>
          <a:solidFill>
            <a:schemeClr val="bg2">
              <a:lumMod val="95000"/>
            </a:schemeClr>
          </a:solidFill>
        </p:spPr>
        <p:txBody>
          <a:bodyPr wrap="square" lIns="91440" tIns="45720" rIns="91440" bIns="45720" rtlCol="0" anchor="t">
            <a:spAutoFit/>
          </a:bodyPr>
          <a:lstStyle/>
          <a:p>
            <a:r>
              <a:rPr lang="en-US" sz="1200" b="1"/>
              <a:t>Research &amp; Internship Experience, Key Academic Accomplishments</a:t>
            </a:r>
            <a:endParaRPr lang="en-US"/>
          </a:p>
        </p:txBody>
      </p:sp>
      <p:sp>
        <p:nvSpPr>
          <p:cNvPr id="40" name="TextBox 39"/>
          <p:cNvSpPr txBox="1"/>
          <p:nvPr/>
        </p:nvSpPr>
        <p:spPr>
          <a:xfrm>
            <a:off x="2751277" y="1068131"/>
            <a:ext cx="9281160" cy="286036"/>
          </a:xfrm>
          <a:prstGeom prst="rect">
            <a:avLst/>
          </a:prstGeom>
          <a:solidFill>
            <a:schemeClr val="bg2">
              <a:lumMod val="95000"/>
            </a:schemeClr>
          </a:solidFill>
        </p:spPr>
        <p:txBody>
          <a:bodyPr wrap="square" lIns="91440" tIns="45720" rIns="91440" bIns="45720" rtlCol="0" anchor="t">
            <a:spAutoFit/>
          </a:bodyPr>
          <a:lstStyle/>
          <a:p>
            <a:r>
              <a:rPr lang="en-US" sz="1200" b="1"/>
              <a:t>Key Technical Projects &amp; Skillsets</a:t>
            </a:r>
            <a:endParaRPr lang="en-US"/>
          </a:p>
        </p:txBody>
      </p:sp>
      <p:sp>
        <p:nvSpPr>
          <p:cNvPr id="12" name="TextBox 11">
            <a:extLst>
              <a:ext uri="{FF2B5EF4-FFF2-40B4-BE49-F238E27FC236}">
                <a16:creationId xmlns:a16="http://schemas.microsoft.com/office/drawing/2014/main" id="{340683A0-784F-4220-8352-FBBD385603D2}"/>
              </a:ext>
            </a:extLst>
          </p:cNvPr>
          <p:cNvSpPr txBox="1"/>
          <p:nvPr/>
        </p:nvSpPr>
        <p:spPr>
          <a:xfrm>
            <a:off x="2751277" y="5088002"/>
            <a:ext cx="9281160" cy="276999"/>
          </a:xfrm>
          <a:prstGeom prst="rect">
            <a:avLst/>
          </a:prstGeom>
          <a:solidFill>
            <a:schemeClr val="bg2">
              <a:lumMod val="95000"/>
            </a:schemeClr>
          </a:solidFill>
        </p:spPr>
        <p:txBody>
          <a:bodyPr wrap="square" rtlCol="0">
            <a:spAutoFit/>
          </a:bodyPr>
          <a:lstStyle/>
          <a:p>
            <a:r>
              <a:rPr lang="en-US" sz="1200" b="1"/>
              <a:t>Academic and Professional Certifications </a:t>
            </a:r>
            <a:endParaRPr lang="en-US" sz="1200" b="1">
              <a:solidFill>
                <a:schemeClr val="accent4"/>
              </a:solidFill>
            </a:endParaRPr>
          </a:p>
        </p:txBody>
      </p:sp>
      <p:pic>
        <p:nvPicPr>
          <p:cNvPr id="2" name="Picture 1" descr="A person with mustache wearing a suit and tie&#10;&#10;Description automatically generated">
            <a:extLst>
              <a:ext uri="{FF2B5EF4-FFF2-40B4-BE49-F238E27FC236}">
                <a16:creationId xmlns:a16="http://schemas.microsoft.com/office/drawing/2014/main" id="{CBB33D4E-BBDD-50AD-EA49-7982F555E8D8}"/>
              </a:ext>
            </a:extLst>
          </p:cNvPr>
          <p:cNvPicPr>
            <a:picLocks noChangeAspect="1"/>
          </p:cNvPicPr>
          <p:nvPr/>
        </p:nvPicPr>
        <p:blipFill>
          <a:blip r:embed="rId3"/>
          <a:stretch>
            <a:fillRect/>
          </a:stretch>
        </p:blipFill>
        <p:spPr>
          <a:xfrm>
            <a:off x="374524" y="1190554"/>
            <a:ext cx="1999097" cy="2024154"/>
          </a:xfrm>
          <a:prstGeom prst="rect">
            <a:avLst/>
          </a:prstGeom>
        </p:spPr>
      </p:pic>
    </p:spTree>
    <p:extLst>
      <p:ext uri="{BB962C8B-B14F-4D97-AF65-F5344CB8AC3E}">
        <p14:creationId xmlns:p14="http://schemas.microsoft.com/office/powerpoint/2010/main" val="3848006528"/>
      </p:ext>
    </p:extLst>
  </p:cSld>
  <p:clrMapOvr>
    <a:masterClrMapping/>
  </p:clrMapOvr>
</p:sld>
</file>

<file path=ppt/theme/theme1.xml><?xml version="1.0" encoding="utf-8"?>
<a:theme xmlns:a="http://schemas.openxmlformats.org/drawingml/2006/main" name="1_Office Theme">
  <a:themeElements>
    <a:clrScheme name="EXL 3">
      <a:dk1>
        <a:srgbClr val="FB4D0A"/>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L Powerpoint Template.potx" id="{63B3DEE5-94B7-461B-A428-BE662FC5D0B6}" vid="{2B0E6B86-25F5-44BC-B722-2DFC0950B2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46C446E6A7804DB4FF2EC66B021BA1" ma:contentTypeVersion="9" ma:contentTypeDescription="Create a new document." ma:contentTypeScope="" ma:versionID="686968f7537ea99f090808ac85a01abd">
  <xsd:schema xmlns:xsd="http://www.w3.org/2001/XMLSchema" xmlns:xs="http://www.w3.org/2001/XMLSchema" xmlns:p="http://schemas.microsoft.com/office/2006/metadata/properties" xmlns:ns3="ed4c6e7c-225b-49ce-b599-fc052c85d225" xmlns:ns4="ef5c6067-480d-4aed-9e2f-8adcf697c3b0" targetNamespace="http://schemas.microsoft.com/office/2006/metadata/properties" ma:root="true" ma:fieldsID="ac9f2cb76b466b416dc6bf477a9eaabb" ns3:_="" ns4:_="">
    <xsd:import namespace="ed4c6e7c-225b-49ce-b599-fc052c85d225"/>
    <xsd:import namespace="ef5c6067-480d-4aed-9e2f-8adcf697c3b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4c6e7c-225b-49ce-b599-fc052c85d2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5c6067-480d-4aed-9e2f-8adcf697c3b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F38958-18FF-47BF-A116-14D225215428}">
  <ds:schemaRefs>
    <ds:schemaRef ds:uri="ed4c6e7c-225b-49ce-b599-fc052c85d225"/>
    <ds:schemaRef ds:uri="ef5c6067-480d-4aed-9e2f-8adcf697c3b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961D119-0C22-4D62-9EFC-286E4BF1B573}">
  <ds:schemaRefs>
    <ds:schemaRef ds:uri="ed4c6e7c-225b-49ce-b599-fc052c85d225"/>
    <ds:schemaRef ds:uri="ef5c6067-480d-4aed-9e2f-8adcf697c3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B214A06-4CC9-42FC-86DB-307C287F65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EXL Powerpoint Template (2)</Template>
  <Application>Microsoft Office PowerPoint</Application>
  <PresentationFormat>Widescreen</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1_Office Theme</vt:lpstr>
      <vt:lpstr>PowerPoint Presentation</vt:lpstr>
    </vt:vector>
  </TitlesOfParts>
  <Company>EXL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text 60pt</dc:title>
  <dc:creator>Apurva Kumar</dc:creator>
  <cp:revision>36</cp:revision>
  <dcterms:created xsi:type="dcterms:W3CDTF">2021-09-21T13:21:59Z</dcterms:created>
  <dcterms:modified xsi:type="dcterms:W3CDTF">2023-11-08T13:43:57Z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0x010100B746C446E6A7804DB4FF2EC66B021BA1</vt:lpwstr>
  </property>
</Properties>
</file>