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8" r:id="rId2"/>
    <p:sldId id="259" r:id="rId3"/>
    <p:sldId id="266" r:id="rId4"/>
    <p:sldId id="260" r:id="rId5"/>
    <p:sldId id="261" r:id="rId6"/>
    <p:sldId id="268" r:id="rId7"/>
    <p:sldId id="262" r:id="rId8"/>
    <p:sldId id="263" r:id="rId9"/>
    <p:sldId id="267" r:id="rId10"/>
    <p:sldId id="269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10" autoAdjust="0"/>
    <p:restoredTop sz="85714" autoAdjust="0"/>
  </p:normalViewPr>
  <p:slideViewPr>
    <p:cSldViewPr snapToGrid="0">
      <p:cViewPr varScale="1">
        <p:scale>
          <a:sx n="111" d="100"/>
          <a:sy n="11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35CCC1-2D1F-44BA-A76C-A1B045968FC5}" type="doc">
      <dgm:prSet loTypeId="urn:microsoft.com/office/officeart/2005/8/layout/vProcess5" loCatId="process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AE59F3B-E05D-4AA0-94BC-B2296BE6AD6F}">
      <dgm:prSet/>
      <dgm:spPr/>
      <dgm:t>
        <a:bodyPr/>
        <a:lstStyle/>
        <a:p>
          <a:r>
            <a:rPr lang="en-US"/>
            <a:t>SVM Accuracy = 93%</a:t>
          </a:r>
        </a:p>
      </dgm:t>
    </dgm:pt>
    <dgm:pt modelId="{D6A37EE0-E12F-443E-A7B2-67B560FB2F3B}" type="parTrans" cxnId="{4A0F20CA-3A5B-4506-8644-3BC380EB7D72}">
      <dgm:prSet/>
      <dgm:spPr/>
      <dgm:t>
        <a:bodyPr/>
        <a:lstStyle/>
        <a:p>
          <a:endParaRPr lang="en-US"/>
        </a:p>
      </dgm:t>
    </dgm:pt>
    <dgm:pt modelId="{A0BD0C66-4772-4259-BC6A-EBDD5977A593}" type="sibTrans" cxnId="{4A0F20CA-3A5B-4506-8644-3BC380EB7D72}">
      <dgm:prSet/>
      <dgm:spPr/>
      <dgm:t>
        <a:bodyPr/>
        <a:lstStyle/>
        <a:p>
          <a:endParaRPr lang="en-US"/>
        </a:p>
      </dgm:t>
    </dgm:pt>
    <dgm:pt modelId="{FA665F5E-ED02-487F-88CC-722ABC6E3BC7}">
      <dgm:prSet/>
      <dgm:spPr/>
      <dgm:t>
        <a:bodyPr/>
        <a:lstStyle/>
        <a:p>
          <a:r>
            <a:rPr lang="en-US"/>
            <a:t>KNN Accuracy = 91%</a:t>
          </a:r>
        </a:p>
      </dgm:t>
    </dgm:pt>
    <dgm:pt modelId="{057FA0A2-E6D9-4CE7-8F6D-B9C68BFD8830}" type="parTrans" cxnId="{2CEA3246-6AC9-4777-A574-86C732EC2864}">
      <dgm:prSet/>
      <dgm:spPr/>
      <dgm:t>
        <a:bodyPr/>
        <a:lstStyle/>
        <a:p>
          <a:endParaRPr lang="en-US"/>
        </a:p>
      </dgm:t>
    </dgm:pt>
    <dgm:pt modelId="{FF0DC897-DF9E-40A6-AA6F-C9BD8CE75219}" type="sibTrans" cxnId="{2CEA3246-6AC9-4777-A574-86C732EC2864}">
      <dgm:prSet/>
      <dgm:spPr/>
      <dgm:t>
        <a:bodyPr/>
        <a:lstStyle/>
        <a:p>
          <a:endParaRPr lang="en-US"/>
        </a:p>
      </dgm:t>
    </dgm:pt>
    <dgm:pt modelId="{814B10BF-AED1-4700-AB97-616F4EF530F7}">
      <dgm:prSet/>
      <dgm:spPr/>
      <dgm:t>
        <a:bodyPr/>
        <a:lstStyle/>
        <a:p>
          <a:r>
            <a:rPr lang="en-US"/>
            <a:t>Logistic Regression = 90%</a:t>
          </a:r>
        </a:p>
      </dgm:t>
    </dgm:pt>
    <dgm:pt modelId="{99AD06D1-E662-4F4A-8C5B-7853B8FE9DD7}" type="parTrans" cxnId="{FCAB4FCF-D2B5-4CF3-8908-6B053DBB6D11}">
      <dgm:prSet/>
      <dgm:spPr/>
      <dgm:t>
        <a:bodyPr/>
        <a:lstStyle/>
        <a:p>
          <a:endParaRPr lang="en-US"/>
        </a:p>
      </dgm:t>
    </dgm:pt>
    <dgm:pt modelId="{59F3275D-6A39-4778-B9E0-6DEBE352376C}" type="sibTrans" cxnId="{FCAB4FCF-D2B5-4CF3-8908-6B053DBB6D11}">
      <dgm:prSet/>
      <dgm:spPr/>
      <dgm:t>
        <a:bodyPr/>
        <a:lstStyle/>
        <a:p>
          <a:endParaRPr lang="en-US"/>
        </a:p>
      </dgm:t>
    </dgm:pt>
    <dgm:pt modelId="{E143E77E-187E-4638-B607-548548F4E689}">
      <dgm:prSet/>
      <dgm:spPr/>
      <dgm:t>
        <a:bodyPr/>
        <a:lstStyle/>
        <a:p>
          <a:r>
            <a:rPr lang="en-US"/>
            <a:t>Random Forest = 95% </a:t>
          </a:r>
        </a:p>
      </dgm:t>
    </dgm:pt>
    <dgm:pt modelId="{960DE4D8-1168-4EEC-8CFC-FA8B75BBF728}" type="parTrans" cxnId="{B4874B84-C7CF-476F-AAD1-D1CFB1EFE62A}">
      <dgm:prSet/>
      <dgm:spPr/>
      <dgm:t>
        <a:bodyPr/>
        <a:lstStyle/>
        <a:p>
          <a:endParaRPr lang="en-US"/>
        </a:p>
      </dgm:t>
    </dgm:pt>
    <dgm:pt modelId="{ED32EEF5-9297-4E45-920A-99AFFC3F8747}" type="sibTrans" cxnId="{B4874B84-C7CF-476F-AAD1-D1CFB1EFE62A}">
      <dgm:prSet/>
      <dgm:spPr/>
      <dgm:t>
        <a:bodyPr/>
        <a:lstStyle/>
        <a:p>
          <a:endParaRPr lang="en-US"/>
        </a:p>
      </dgm:t>
    </dgm:pt>
    <dgm:pt modelId="{9755AE30-933B-204F-8CA1-090F4EF634C4}" type="pres">
      <dgm:prSet presAssocID="{4C35CCC1-2D1F-44BA-A76C-A1B045968FC5}" presName="outerComposite" presStyleCnt="0">
        <dgm:presLayoutVars>
          <dgm:chMax val="5"/>
          <dgm:dir/>
          <dgm:resizeHandles val="exact"/>
        </dgm:presLayoutVars>
      </dgm:prSet>
      <dgm:spPr/>
    </dgm:pt>
    <dgm:pt modelId="{818D8C16-D76D-D142-866F-1E9E71D9CD2D}" type="pres">
      <dgm:prSet presAssocID="{4C35CCC1-2D1F-44BA-A76C-A1B045968FC5}" presName="dummyMaxCanvas" presStyleCnt="0">
        <dgm:presLayoutVars/>
      </dgm:prSet>
      <dgm:spPr/>
    </dgm:pt>
    <dgm:pt modelId="{105BC2C1-B97A-C74B-B072-305031637E39}" type="pres">
      <dgm:prSet presAssocID="{4C35CCC1-2D1F-44BA-A76C-A1B045968FC5}" presName="FourNodes_1" presStyleLbl="node1" presStyleIdx="0" presStyleCnt="4">
        <dgm:presLayoutVars>
          <dgm:bulletEnabled val="1"/>
        </dgm:presLayoutVars>
      </dgm:prSet>
      <dgm:spPr/>
    </dgm:pt>
    <dgm:pt modelId="{DEEA4224-A012-E247-AE23-0913B695EE88}" type="pres">
      <dgm:prSet presAssocID="{4C35CCC1-2D1F-44BA-A76C-A1B045968FC5}" presName="FourNodes_2" presStyleLbl="node1" presStyleIdx="1" presStyleCnt="4">
        <dgm:presLayoutVars>
          <dgm:bulletEnabled val="1"/>
        </dgm:presLayoutVars>
      </dgm:prSet>
      <dgm:spPr/>
    </dgm:pt>
    <dgm:pt modelId="{7033036B-CDB1-7A44-B4B8-5881A9ACBE77}" type="pres">
      <dgm:prSet presAssocID="{4C35CCC1-2D1F-44BA-A76C-A1B045968FC5}" presName="FourNodes_3" presStyleLbl="node1" presStyleIdx="2" presStyleCnt="4">
        <dgm:presLayoutVars>
          <dgm:bulletEnabled val="1"/>
        </dgm:presLayoutVars>
      </dgm:prSet>
      <dgm:spPr/>
    </dgm:pt>
    <dgm:pt modelId="{C0F13D41-E07F-414D-A2BF-989C1F2709C2}" type="pres">
      <dgm:prSet presAssocID="{4C35CCC1-2D1F-44BA-A76C-A1B045968FC5}" presName="FourNodes_4" presStyleLbl="node1" presStyleIdx="3" presStyleCnt="4">
        <dgm:presLayoutVars>
          <dgm:bulletEnabled val="1"/>
        </dgm:presLayoutVars>
      </dgm:prSet>
      <dgm:spPr/>
    </dgm:pt>
    <dgm:pt modelId="{0B1D6523-A1D0-FC43-934B-F90A23CF9D3A}" type="pres">
      <dgm:prSet presAssocID="{4C35CCC1-2D1F-44BA-A76C-A1B045968FC5}" presName="FourConn_1-2" presStyleLbl="fgAccFollowNode1" presStyleIdx="0" presStyleCnt="3">
        <dgm:presLayoutVars>
          <dgm:bulletEnabled val="1"/>
        </dgm:presLayoutVars>
      </dgm:prSet>
      <dgm:spPr/>
    </dgm:pt>
    <dgm:pt modelId="{377312FD-2D35-A243-A406-A625F7044F65}" type="pres">
      <dgm:prSet presAssocID="{4C35CCC1-2D1F-44BA-A76C-A1B045968FC5}" presName="FourConn_2-3" presStyleLbl="fgAccFollowNode1" presStyleIdx="1" presStyleCnt="3">
        <dgm:presLayoutVars>
          <dgm:bulletEnabled val="1"/>
        </dgm:presLayoutVars>
      </dgm:prSet>
      <dgm:spPr/>
    </dgm:pt>
    <dgm:pt modelId="{DBCD9191-B34A-BE44-823F-1D2F2B25D620}" type="pres">
      <dgm:prSet presAssocID="{4C35CCC1-2D1F-44BA-A76C-A1B045968FC5}" presName="FourConn_3-4" presStyleLbl="fgAccFollowNode1" presStyleIdx="2" presStyleCnt="3">
        <dgm:presLayoutVars>
          <dgm:bulletEnabled val="1"/>
        </dgm:presLayoutVars>
      </dgm:prSet>
      <dgm:spPr/>
    </dgm:pt>
    <dgm:pt modelId="{DFC29F05-2E17-6940-AC34-BC94EB588821}" type="pres">
      <dgm:prSet presAssocID="{4C35CCC1-2D1F-44BA-A76C-A1B045968FC5}" presName="FourNodes_1_text" presStyleLbl="node1" presStyleIdx="3" presStyleCnt="4">
        <dgm:presLayoutVars>
          <dgm:bulletEnabled val="1"/>
        </dgm:presLayoutVars>
      </dgm:prSet>
      <dgm:spPr/>
    </dgm:pt>
    <dgm:pt modelId="{068F1663-8160-9F47-B3D8-95A77DC793EB}" type="pres">
      <dgm:prSet presAssocID="{4C35CCC1-2D1F-44BA-A76C-A1B045968FC5}" presName="FourNodes_2_text" presStyleLbl="node1" presStyleIdx="3" presStyleCnt="4">
        <dgm:presLayoutVars>
          <dgm:bulletEnabled val="1"/>
        </dgm:presLayoutVars>
      </dgm:prSet>
      <dgm:spPr/>
    </dgm:pt>
    <dgm:pt modelId="{B0C3F033-55AD-2E41-BCC9-48C91217F1CA}" type="pres">
      <dgm:prSet presAssocID="{4C35CCC1-2D1F-44BA-A76C-A1B045968FC5}" presName="FourNodes_3_text" presStyleLbl="node1" presStyleIdx="3" presStyleCnt="4">
        <dgm:presLayoutVars>
          <dgm:bulletEnabled val="1"/>
        </dgm:presLayoutVars>
      </dgm:prSet>
      <dgm:spPr/>
    </dgm:pt>
    <dgm:pt modelId="{FBDB772D-7049-F742-AD6C-2C4EC9651A65}" type="pres">
      <dgm:prSet presAssocID="{4C35CCC1-2D1F-44BA-A76C-A1B045968FC5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B4BA3F36-C67A-3F4A-BE27-39E78C85ACCC}" type="presOf" srcId="{E143E77E-187E-4638-B607-548548F4E689}" destId="{C0F13D41-E07F-414D-A2BF-989C1F2709C2}" srcOrd="0" destOrd="0" presId="urn:microsoft.com/office/officeart/2005/8/layout/vProcess5"/>
    <dgm:cxn modelId="{2CEA3246-6AC9-4777-A574-86C732EC2864}" srcId="{4C35CCC1-2D1F-44BA-A76C-A1B045968FC5}" destId="{FA665F5E-ED02-487F-88CC-722ABC6E3BC7}" srcOrd="1" destOrd="0" parTransId="{057FA0A2-E6D9-4CE7-8F6D-B9C68BFD8830}" sibTransId="{FF0DC897-DF9E-40A6-AA6F-C9BD8CE75219}"/>
    <dgm:cxn modelId="{7F94374B-3DE9-BC40-BAAE-C3DD2BF4B564}" type="presOf" srcId="{FA665F5E-ED02-487F-88CC-722ABC6E3BC7}" destId="{DEEA4224-A012-E247-AE23-0913B695EE88}" srcOrd="0" destOrd="0" presId="urn:microsoft.com/office/officeart/2005/8/layout/vProcess5"/>
    <dgm:cxn modelId="{50EF1461-4E03-9F42-A507-12B1279BE68C}" type="presOf" srcId="{A0BD0C66-4772-4259-BC6A-EBDD5977A593}" destId="{0B1D6523-A1D0-FC43-934B-F90A23CF9D3A}" srcOrd="0" destOrd="0" presId="urn:microsoft.com/office/officeart/2005/8/layout/vProcess5"/>
    <dgm:cxn modelId="{4B220870-56E9-624C-B3A3-DEA63775040E}" type="presOf" srcId="{59F3275D-6A39-4778-B9E0-6DEBE352376C}" destId="{DBCD9191-B34A-BE44-823F-1D2F2B25D620}" srcOrd="0" destOrd="0" presId="urn:microsoft.com/office/officeart/2005/8/layout/vProcess5"/>
    <dgm:cxn modelId="{20ECCE79-9E20-564A-967D-2CD54B24BBBA}" type="presOf" srcId="{FF0DC897-DF9E-40A6-AA6F-C9BD8CE75219}" destId="{377312FD-2D35-A243-A406-A625F7044F65}" srcOrd="0" destOrd="0" presId="urn:microsoft.com/office/officeart/2005/8/layout/vProcess5"/>
    <dgm:cxn modelId="{D511887B-FE9C-E644-B586-69BBC41DC444}" type="presOf" srcId="{814B10BF-AED1-4700-AB97-616F4EF530F7}" destId="{B0C3F033-55AD-2E41-BCC9-48C91217F1CA}" srcOrd="1" destOrd="0" presId="urn:microsoft.com/office/officeart/2005/8/layout/vProcess5"/>
    <dgm:cxn modelId="{B4874B84-C7CF-476F-AAD1-D1CFB1EFE62A}" srcId="{4C35CCC1-2D1F-44BA-A76C-A1B045968FC5}" destId="{E143E77E-187E-4638-B607-548548F4E689}" srcOrd="3" destOrd="0" parTransId="{960DE4D8-1168-4EEC-8CFC-FA8B75BBF728}" sibTransId="{ED32EEF5-9297-4E45-920A-99AFFC3F8747}"/>
    <dgm:cxn modelId="{16DF9B9C-A3A5-6F4F-BDBB-F5EC7495CD74}" type="presOf" srcId="{E143E77E-187E-4638-B607-548548F4E689}" destId="{FBDB772D-7049-F742-AD6C-2C4EC9651A65}" srcOrd="1" destOrd="0" presId="urn:microsoft.com/office/officeart/2005/8/layout/vProcess5"/>
    <dgm:cxn modelId="{D0A553C1-7E12-2A41-8775-41ABD4B04E60}" type="presOf" srcId="{4C35CCC1-2D1F-44BA-A76C-A1B045968FC5}" destId="{9755AE30-933B-204F-8CA1-090F4EF634C4}" srcOrd="0" destOrd="0" presId="urn:microsoft.com/office/officeart/2005/8/layout/vProcess5"/>
    <dgm:cxn modelId="{A3DFF8C4-3A67-3C41-A5D1-6817A47EE327}" type="presOf" srcId="{FA665F5E-ED02-487F-88CC-722ABC6E3BC7}" destId="{068F1663-8160-9F47-B3D8-95A77DC793EB}" srcOrd="1" destOrd="0" presId="urn:microsoft.com/office/officeart/2005/8/layout/vProcess5"/>
    <dgm:cxn modelId="{4A0F20CA-3A5B-4506-8644-3BC380EB7D72}" srcId="{4C35CCC1-2D1F-44BA-A76C-A1B045968FC5}" destId="{DAE59F3B-E05D-4AA0-94BC-B2296BE6AD6F}" srcOrd="0" destOrd="0" parTransId="{D6A37EE0-E12F-443E-A7B2-67B560FB2F3B}" sibTransId="{A0BD0C66-4772-4259-BC6A-EBDD5977A593}"/>
    <dgm:cxn modelId="{FCAB4FCF-D2B5-4CF3-8908-6B053DBB6D11}" srcId="{4C35CCC1-2D1F-44BA-A76C-A1B045968FC5}" destId="{814B10BF-AED1-4700-AB97-616F4EF530F7}" srcOrd="2" destOrd="0" parTransId="{99AD06D1-E662-4F4A-8C5B-7853B8FE9DD7}" sibTransId="{59F3275D-6A39-4778-B9E0-6DEBE352376C}"/>
    <dgm:cxn modelId="{E14BEEE5-41B6-7D43-A07E-4931AEBE9765}" type="presOf" srcId="{814B10BF-AED1-4700-AB97-616F4EF530F7}" destId="{7033036B-CDB1-7A44-B4B8-5881A9ACBE77}" srcOrd="0" destOrd="0" presId="urn:microsoft.com/office/officeart/2005/8/layout/vProcess5"/>
    <dgm:cxn modelId="{B8D54CF3-930B-504C-9091-DB3C7DDCA9EB}" type="presOf" srcId="{DAE59F3B-E05D-4AA0-94BC-B2296BE6AD6F}" destId="{105BC2C1-B97A-C74B-B072-305031637E39}" srcOrd="0" destOrd="0" presId="urn:microsoft.com/office/officeart/2005/8/layout/vProcess5"/>
    <dgm:cxn modelId="{FF7D7DFA-A25A-3644-B5DE-6A55699D5282}" type="presOf" srcId="{DAE59F3B-E05D-4AA0-94BC-B2296BE6AD6F}" destId="{DFC29F05-2E17-6940-AC34-BC94EB588821}" srcOrd="1" destOrd="0" presId="urn:microsoft.com/office/officeart/2005/8/layout/vProcess5"/>
    <dgm:cxn modelId="{70599A63-31A2-1B49-AEFD-5C53836E6E44}" type="presParOf" srcId="{9755AE30-933B-204F-8CA1-090F4EF634C4}" destId="{818D8C16-D76D-D142-866F-1E9E71D9CD2D}" srcOrd="0" destOrd="0" presId="urn:microsoft.com/office/officeart/2005/8/layout/vProcess5"/>
    <dgm:cxn modelId="{B8CB08D5-6C65-644E-865E-91BBC22A3A8D}" type="presParOf" srcId="{9755AE30-933B-204F-8CA1-090F4EF634C4}" destId="{105BC2C1-B97A-C74B-B072-305031637E39}" srcOrd="1" destOrd="0" presId="urn:microsoft.com/office/officeart/2005/8/layout/vProcess5"/>
    <dgm:cxn modelId="{B03F325A-7B91-1A42-AB6D-BA7D0B4A83C5}" type="presParOf" srcId="{9755AE30-933B-204F-8CA1-090F4EF634C4}" destId="{DEEA4224-A012-E247-AE23-0913B695EE88}" srcOrd="2" destOrd="0" presId="urn:microsoft.com/office/officeart/2005/8/layout/vProcess5"/>
    <dgm:cxn modelId="{CC3D81B8-7C44-F345-93EF-23E758CD666E}" type="presParOf" srcId="{9755AE30-933B-204F-8CA1-090F4EF634C4}" destId="{7033036B-CDB1-7A44-B4B8-5881A9ACBE77}" srcOrd="3" destOrd="0" presId="urn:microsoft.com/office/officeart/2005/8/layout/vProcess5"/>
    <dgm:cxn modelId="{65C44861-AD71-1948-993E-EBB94A756E86}" type="presParOf" srcId="{9755AE30-933B-204F-8CA1-090F4EF634C4}" destId="{C0F13D41-E07F-414D-A2BF-989C1F2709C2}" srcOrd="4" destOrd="0" presId="urn:microsoft.com/office/officeart/2005/8/layout/vProcess5"/>
    <dgm:cxn modelId="{2AF8742C-DDC5-A448-862F-973E6B3842FE}" type="presParOf" srcId="{9755AE30-933B-204F-8CA1-090F4EF634C4}" destId="{0B1D6523-A1D0-FC43-934B-F90A23CF9D3A}" srcOrd="5" destOrd="0" presId="urn:microsoft.com/office/officeart/2005/8/layout/vProcess5"/>
    <dgm:cxn modelId="{BF82FB1F-5866-5A4A-AB3E-63D2F85628D0}" type="presParOf" srcId="{9755AE30-933B-204F-8CA1-090F4EF634C4}" destId="{377312FD-2D35-A243-A406-A625F7044F65}" srcOrd="6" destOrd="0" presId="urn:microsoft.com/office/officeart/2005/8/layout/vProcess5"/>
    <dgm:cxn modelId="{EE2D8F6E-BF5C-F844-ABE0-88A4C3E21478}" type="presParOf" srcId="{9755AE30-933B-204F-8CA1-090F4EF634C4}" destId="{DBCD9191-B34A-BE44-823F-1D2F2B25D620}" srcOrd="7" destOrd="0" presId="urn:microsoft.com/office/officeart/2005/8/layout/vProcess5"/>
    <dgm:cxn modelId="{911F150C-3964-CD45-86A4-1E1150F92A35}" type="presParOf" srcId="{9755AE30-933B-204F-8CA1-090F4EF634C4}" destId="{DFC29F05-2E17-6940-AC34-BC94EB588821}" srcOrd="8" destOrd="0" presId="urn:microsoft.com/office/officeart/2005/8/layout/vProcess5"/>
    <dgm:cxn modelId="{FFEEFC03-4FA3-A042-90B6-773604502648}" type="presParOf" srcId="{9755AE30-933B-204F-8CA1-090F4EF634C4}" destId="{068F1663-8160-9F47-B3D8-95A77DC793EB}" srcOrd="9" destOrd="0" presId="urn:microsoft.com/office/officeart/2005/8/layout/vProcess5"/>
    <dgm:cxn modelId="{62A20A58-5492-1E42-97F2-6BD0F34444A6}" type="presParOf" srcId="{9755AE30-933B-204F-8CA1-090F4EF634C4}" destId="{B0C3F033-55AD-2E41-BCC9-48C91217F1CA}" srcOrd="10" destOrd="0" presId="urn:microsoft.com/office/officeart/2005/8/layout/vProcess5"/>
    <dgm:cxn modelId="{FF79F9EC-A4EB-8B43-95BC-BD7EFD86BB86}" type="presParOf" srcId="{9755AE30-933B-204F-8CA1-090F4EF634C4}" destId="{FBDB772D-7049-F742-AD6C-2C4EC9651A6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5BC2C1-B97A-C74B-B072-305031637E39}">
      <dsp:nvSpPr>
        <dsp:cNvPr id="0" name=""/>
        <dsp:cNvSpPr/>
      </dsp:nvSpPr>
      <dsp:spPr>
        <a:xfrm>
          <a:off x="0" y="0"/>
          <a:ext cx="2947715" cy="83420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SVM Accuracy = 93%</a:t>
          </a:r>
        </a:p>
      </dsp:txBody>
      <dsp:txXfrm>
        <a:off x="24433" y="24433"/>
        <a:ext cx="1977050" cy="785340"/>
      </dsp:txXfrm>
    </dsp:sp>
    <dsp:sp modelId="{DEEA4224-A012-E247-AE23-0913B695EE88}">
      <dsp:nvSpPr>
        <dsp:cNvPr id="0" name=""/>
        <dsp:cNvSpPr/>
      </dsp:nvSpPr>
      <dsp:spPr>
        <a:xfrm>
          <a:off x="246871" y="985880"/>
          <a:ext cx="2947715" cy="8342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KNN Accuracy = 91%</a:t>
          </a:r>
        </a:p>
      </dsp:txBody>
      <dsp:txXfrm>
        <a:off x="271304" y="1010313"/>
        <a:ext cx="2109743" cy="785340"/>
      </dsp:txXfrm>
    </dsp:sp>
    <dsp:sp modelId="{7033036B-CDB1-7A44-B4B8-5881A9ACBE77}">
      <dsp:nvSpPr>
        <dsp:cNvPr id="0" name=""/>
        <dsp:cNvSpPr/>
      </dsp:nvSpPr>
      <dsp:spPr>
        <a:xfrm>
          <a:off x="490057" y="1971760"/>
          <a:ext cx="2947715" cy="83420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Logistic Regression = 90%</a:t>
          </a:r>
        </a:p>
      </dsp:txBody>
      <dsp:txXfrm>
        <a:off x="514490" y="1996193"/>
        <a:ext cx="2113428" cy="785340"/>
      </dsp:txXfrm>
    </dsp:sp>
    <dsp:sp modelId="{C0F13D41-E07F-414D-A2BF-989C1F2709C2}">
      <dsp:nvSpPr>
        <dsp:cNvPr id="0" name=""/>
        <dsp:cNvSpPr/>
      </dsp:nvSpPr>
      <dsp:spPr>
        <a:xfrm>
          <a:off x="736928" y="2957641"/>
          <a:ext cx="2947715" cy="83420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Random Forest = 95% </a:t>
          </a:r>
        </a:p>
      </dsp:txBody>
      <dsp:txXfrm>
        <a:off x="761361" y="2982074"/>
        <a:ext cx="2109743" cy="785340"/>
      </dsp:txXfrm>
    </dsp:sp>
    <dsp:sp modelId="{0B1D6523-A1D0-FC43-934B-F90A23CF9D3A}">
      <dsp:nvSpPr>
        <dsp:cNvPr id="0" name=""/>
        <dsp:cNvSpPr/>
      </dsp:nvSpPr>
      <dsp:spPr>
        <a:xfrm>
          <a:off x="2405480" y="638926"/>
          <a:ext cx="542234" cy="54223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2527483" y="638926"/>
        <a:ext cx="298228" cy="408031"/>
      </dsp:txXfrm>
    </dsp:sp>
    <dsp:sp modelId="{377312FD-2D35-A243-A406-A625F7044F65}">
      <dsp:nvSpPr>
        <dsp:cNvPr id="0" name=""/>
        <dsp:cNvSpPr/>
      </dsp:nvSpPr>
      <dsp:spPr>
        <a:xfrm>
          <a:off x="2652352" y="1624806"/>
          <a:ext cx="542234" cy="54223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2774355" y="1624806"/>
        <a:ext cx="298228" cy="408031"/>
      </dsp:txXfrm>
    </dsp:sp>
    <dsp:sp modelId="{DBCD9191-B34A-BE44-823F-1D2F2B25D620}">
      <dsp:nvSpPr>
        <dsp:cNvPr id="0" name=""/>
        <dsp:cNvSpPr/>
      </dsp:nvSpPr>
      <dsp:spPr>
        <a:xfrm>
          <a:off x="2895538" y="2610687"/>
          <a:ext cx="542234" cy="542234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3017541" y="2610687"/>
        <a:ext cx="298228" cy="4080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12/1/22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04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34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12/1/22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983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12/1/22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95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dirty="0"/>
              <a:t>12/1/22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498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12/1/22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8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12/1/22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285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12/1/22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8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12/1/22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64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12/1/22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49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12/1/22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8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12/1/22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239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12/1/22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8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dirty="0"/>
              <a:pPr/>
              <a:t>12/1/22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7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C9420F6-3919-4D07-9E15-9897645D0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794" y="1140439"/>
            <a:ext cx="6094409" cy="5085133"/>
          </a:xfrm>
        </p:spPr>
        <p:txBody>
          <a:bodyPr>
            <a:normAutofit/>
          </a:bodyPr>
          <a:lstStyle/>
          <a:p>
            <a:br>
              <a:rPr lang="en-US" sz="6000" dirty="0"/>
            </a:br>
            <a:r>
              <a:rPr lang="en-US" sz="6000" dirty="0"/>
              <a:t>Credit card customer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534655" y="4996549"/>
            <a:ext cx="4013875" cy="1229022"/>
          </a:xfrm>
        </p:spPr>
        <p:txBody>
          <a:bodyPr anchor="b">
            <a:normAutofit/>
          </a:bodyPr>
          <a:lstStyle/>
          <a:p>
            <a:r>
              <a:rPr lang="en-US" sz="2800" dirty="0"/>
              <a:t>By: Shyam Patel</a:t>
            </a:r>
          </a:p>
          <a:p>
            <a:r>
              <a:rPr lang="en-US" sz="2800" dirty="0"/>
              <a:t>UIN: 678481784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A1E698B-6CFC-4673-9893-B07216572F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591" y="773858"/>
            <a:ext cx="6094409" cy="1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37A3484F-44C2-6C86-95F4-02DC8E8384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82" r="12354" b="1"/>
          <a:stretch/>
        </p:blipFill>
        <p:spPr>
          <a:xfrm>
            <a:off x="6096000" y="773841"/>
            <a:ext cx="6095999" cy="4211169"/>
          </a:xfrm>
          <a:prstGeom prst="rect">
            <a:avLst/>
          </a:prstGeom>
        </p:spPr>
      </p:pic>
      <p:sp>
        <p:nvSpPr>
          <p:cNvPr id="27" name="Freeform 6">
            <a:extLst>
              <a:ext uri="{FF2B5EF4-FFF2-40B4-BE49-F238E27FC236}">
                <a16:creationId xmlns:a16="http://schemas.microsoft.com/office/drawing/2014/main" id="{2DDE8CA5-FB12-4BF3-B49A-7B317CE6B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28" name="Straight Connector 23">
            <a:extLst>
              <a:ext uri="{FF2B5EF4-FFF2-40B4-BE49-F238E27FC236}">
                <a16:creationId xmlns:a16="http://schemas.microsoft.com/office/drawing/2014/main" id="{34918699-8B64-4A21-AA66-17AEAA5DF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6201007"/>
            <a:ext cx="4657344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23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2D74755A-3E38-49F5-8A5D-60B210700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5F5275-06BF-41D5-A59C-B5FB61AF7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FDD8C07-3CDD-4946-9FFC-D77023D36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285F107-3114-CD43-64C5-8460530F4F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989073"/>
            <a:ext cx="9600860" cy="4632414"/>
          </a:xfrm>
          <a:prstGeom prst="rect">
            <a:avLst/>
          </a:prstGeom>
        </p:spPr>
      </p:pic>
      <p:sp>
        <p:nvSpPr>
          <p:cNvPr id="16" name="Freeform 6">
            <a:extLst>
              <a:ext uri="{FF2B5EF4-FFF2-40B4-BE49-F238E27FC236}">
                <a16:creationId xmlns:a16="http://schemas.microsoft.com/office/drawing/2014/main" id="{D2957424-2A7F-4342-8EE6-845D4AE1C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503728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4ECCED-139E-4177-96C9-3A2DE4BF5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7528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4AE7F72-7DE7-469B-884D-41DF6E3E2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5A81F6-2332-B8A1-32DB-639A17BE6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424330"/>
            <a:ext cx="10667993" cy="1545080"/>
          </a:xfrm>
        </p:spPr>
        <p:txBody>
          <a:bodyPr anchor="ctr"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676184BD-E35A-4076-A646-FB2CD9234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78729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Picture 4" descr="Text, whiteboard&#10;&#10;Description automatically generated">
            <a:extLst>
              <a:ext uri="{FF2B5EF4-FFF2-40B4-BE49-F238E27FC236}">
                <a16:creationId xmlns:a16="http://schemas.microsoft.com/office/drawing/2014/main" id="{B42882BE-4BF7-772B-D5DE-BBE8417111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29" r="10252"/>
          <a:stretch/>
        </p:blipFill>
        <p:spPr>
          <a:xfrm>
            <a:off x="20" y="2265036"/>
            <a:ext cx="7534635" cy="4608247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AD3FAB1-4DDF-4AE7-8F23-1BD35D53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14763" y="2265036"/>
            <a:ext cx="0" cy="4592964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DF9EE-CB81-085C-DF3E-0CE937A49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8940" y="2286003"/>
            <a:ext cx="3311058" cy="3465621"/>
          </a:xfrm>
        </p:spPr>
        <p:txBody>
          <a:bodyPr>
            <a:normAutofit/>
          </a:bodyPr>
          <a:lstStyle/>
          <a:p>
            <a:pPr>
              <a:lnSpc>
                <a:spcPct val="102000"/>
              </a:lnSpc>
            </a:pPr>
            <a:r>
              <a:rPr lang="en-US" sz="1700" dirty="0"/>
              <a:t>In order to retain the customer, the company needs to provide credit based on income of greater than $50,000</a:t>
            </a:r>
          </a:p>
          <a:p>
            <a:pPr>
              <a:lnSpc>
                <a:spcPct val="102000"/>
              </a:lnSpc>
            </a:pPr>
            <a:r>
              <a:rPr lang="en-US" sz="1700" dirty="0"/>
              <a:t>School Students ranked the highest % for cancelling the credit cards. </a:t>
            </a:r>
          </a:p>
          <a:p>
            <a:pPr>
              <a:lnSpc>
                <a:spcPct val="102000"/>
              </a:lnSpc>
            </a:pPr>
            <a:r>
              <a:rPr lang="en-US" sz="1700" dirty="0"/>
              <a:t>Inactive users for more than 2 months were more like to cancel the cards. </a:t>
            </a:r>
          </a:p>
          <a:p>
            <a:pPr>
              <a:lnSpc>
                <a:spcPct val="102000"/>
              </a:lnSpc>
            </a:pPr>
            <a:endParaRPr lang="en-US" sz="1700" dirty="0"/>
          </a:p>
          <a:p>
            <a:pPr>
              <a:lnSpc>
                <a:spcPct val="102000"/>
              </a:lnSpc>
            </a:pPr>
            <a:endParaRPr lang="en-US" sz="1700" dirty="0"/>
          </a:p>
          <a:p>
            <a:pPr marL="0" indent="0">
              <a:lnSpc>
                <a:spcPct val="102000"/>
              </a:lnSpc>
              <a:buNone/>
            </a:pPr>
            <a:endParaRPr lang="en-US" sz="1700" dirty="0"/>
          </a:p>
          <a:p>
            <a:pPr marL="0" indent="0">
              <a:lnSpc>
                <a:spcPct val="102000"/>
              </a:lnSpc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9248076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Motivation/Background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960119" y="2942252"/>
            <a:ext cx="10266681" cy="3172409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D8C916-E042-84EE-43DD-50D27A19080D}"/>
              </a:ext>
            </a:extLst>
          </p:cNvPr>
          <p:cNvSpPr txBox="1"/>
          <p:nvPr/>
        </p:nvSpPr>
        <p:spPr>
          <a:xfrm>
            <a:off x="233082" y="2581835"/>
            <a:ext cx="109937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Credit Card Company is </a:t>
            </a:r>
            <a:r>
              <a:rPr lang="en-US" dirty="0">
                <a:highlight>
                  <a:srgbClr val="FFFF00"/>
                </a:highlight>
              </a:rPr>
              <a:t>facing problems </a:t>
            </a:r>
            <a:r>
              <a:rPr lang="en-US" dirty="0"/>
              <a:t>on loosing credit card customers.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Requirement of an individual to be able to </a:t>
            </a:r>
            <a:r>
              <a:rPr lang="en-US" dirty="0">
                <a:highlight>
                  <a:srgbClr val="00FFFF"/>
                </a:highlight>
              </a:rPr>
              <a:t>recognize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/>
              <a:t>habits leading to loss of customer.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00FF"/>
                </a:highlight>
              </a:rPr>
              <a:t>Study</a:t>
            </a:r>
            <a:r>
              <a:rPr lang="en-US" dirty="0"/>
              <a:t> the statistics of patterns which affect the clients on regular basis.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Proactively </a:t>
            </a:r>
            <a:r>
              <a:rPr lang="en-US" dirty="0">
                <a:highlight>
                  <a:srgbClr val="808080"/>
                </a:highlight>
              </a:rPr>
              <a:t>take measures </a:t>
            </a:r>
            <a:r>
              <a:rPr lang="en-US" dirty="0"/>
              <a:t>to report problems and identify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0000"/>
                </a:highlight>
              </a:rPr>
              <a:t>Take action </a:t>
            </a:r>
            <a:r>
              <a:rPr lang="en-US" dirty="0"/>
              <a:t>by offering better services to retain the customer. </a:t>
            </a:r>
          </a:p>
        </p:txBody>
      </p:sp>
      <p:pic>
        <p:nvPicPr>
          <p:cNvPr id="7" name="Picture 6" descr="A picture containing text, indoor, person, person&#10;&#10;Description automatically generated">
            <a:extLst>
              <a:ext uri="{FF2B5EF4-FFF2-40B4-BE49-F238E27FC236}">
                <a16:creationId xmlns:a16="http://schemas.microsoft.com/office/drawing/2014/main" id="{0EC73D8D-CBCD-72C7-5488-55365249F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4582" y="3697667"/>
            <a:ext cx="4479255" cy="296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631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2D74755A-3E38-49F5-8A5D-60B210700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5F5275-06BF-41D5-A59C-B5FB61AF7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FDD8C07-3CDD-4946-9FFC-D77023D36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D40146F1-1EE8-589E-05B7-5773FE05EF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445" y="1001564"/>
            <a:ext cx="11783107" cy="4648609"/>
          </a:xfrm>
          <a:prstGeom prst="rect">
            <a:avLst/>
          </a:prstGeom>
        </p:spPr>
      </p:pic>
      <p:sp>
        <p:nvSpPr>
          <p:cNvPr id="16" name="Freeform 6">
            <a:extLst>
              <a:ext uri="{FF2B5EF4-FFF2-40B4-BE49-F238E27FC236}">
                <a16:creationId xmlns:a16="http://schemas.microsoft.com/office/drawing/2014/main" id="{D2957424-2A7F-4342-8EE6-845D4AE1C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503728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4ECCED-139E-4177-96C9-3A2DE4BF5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685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212883E-84C3-42AD-B34A-4D2498251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2618" y="663373"/>
            <a:ext cx="3684644" cy="1608487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tx1"/>
                </a:solidFill>
              </a:rPr>
              <a:t>Data Set</a:t>
            </a:r>
          </a:p>
        </p:txBody>
      </p:sp>
      <p:pic>
        <p:nvPicPr>
          <p:cNvPr id="5" name="Picture 4" descr="A picture containing invertebrate, echinoderm, hydrozoan&#10;&#10;Description automatically generated">
            <a:extLst>
              <a:ext uri="{FF2B5EF4-FFF2-40B4-BE49-F238E27FC236}">
                <a16:creationId xmlns:a16="http://schemas.microsoft.com/office/drawing/2014/main" id="{C07BA05F-2885-60D1-9DFC-4D0D2C03C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15" y="1127860"/>
            <a:ext cx="6915663" cy="429499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5A28D78-0305-4DA2-A78C-EF9ADD366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7543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2618" y="1919547"/>
            <a:ext cx="3684644" cy="4294990"/>
          </a:xfrm>
        </p:spPr>
        <p:txBody>
          <a:bodyPr>
            <a:noAutofit/>
          </a:bodyPr>
          <a:lstStyle/>
          <a:p>
            <a:pPr>
              <a:lnSpc>
                <a:spcPct val="102000"/>
              </a:lnSpc>
            </a:pPr>
            <a:r>
              <a:rPr lang="en-US" sz="1400" dirty="0">
                <a:solidFill>
                  <a:schemeClr val="tx1"/>
                </a:solidFill>
              </a:rPr>
              <a:t>Dataset was obtained from Kaggle</a:t>
            </a:r>
          </a:p>
          <a:p>
            <a:pPr algn="l" fontAlgn="base"/>
            <a:r>
              <a:rPr lang="en-US" sz="1400" b="0" i="0" dirty="0">
                <a:solidFill>
                  <a:schemeClr val="tx1"/>
                </a:solidFill>
                <a:effectLst/>
                <a:latin typeface="inherit"/>
              </a:rPr>
              <a:t>Now, this dataset consists of 10,000 customers mentioning: </a:t>
            </a:r>
          </a:p>
          <a:p>
            <a:pPr algn="l" fontAlgn="base"/>
            <a:r>
              <a:rPr lang="en-US" sz="1400" b="0" i="0" dirty="0">
                <a:solidFill>
                  <a:schemeClr val="tx1"/>
                </a:solidFill>
                <a:effectLst/>
                <a:latin typeface="inherit"/>
              </a:rPr>
              <a:t>Age</a:t>
            </a:r>
          </a:p>
          <a:p>
            <a:pPr algn="l" fontAlgn="base"/>
            <a:r>
              <a:rPr lang="en-US" sz="1400" b="0" i="0" dirty="0">
                <a:solidFill>
                  <a:schemeClr val="tx1"/>
                </a:solidFill>
                <a:effectLst/>
                <a:latin typeface="inherit"/>
              </a:rPr>
              <a:t>Salary</a:t>
            </a:r>
          </a:p>
          <a:p>
            <a:pPr algn="l" fontAlgn="base"/>
            <a:r>
              <a:rPr lang="en-US" sz="1400" b="0" i="0" dirty="0">
                <a:solidFill>
                  <a:schemeClr val="tx1"/>
                </a:solidFill>
                <a:effectLst/>
                <a:latin typeface="inherit"/>
              </a:rPr>
              <a:t>marital status</a:t>
            </a:r>
          </a:p>
          <a:p>
            <a:pPr algn="l" fontAlgn="base"/>
            <a:r>
              <a:rPr lang="en-US" sz="1400" b="0" i="0" dirty="0">
                <a:solidFill>
                  <a:schemeClr val="tx1"/>
                </a:solidFill>
                <a:effectLst/>
                <a:latin typeface="inherit"/>
              </a:rPr>
              <a:t> credit card limit</a:t>
            </a:r>
          </a:p>
          <a:p>
            <a:pPr algn="l" fontAlgn="base"/>
            <a:r>
              <a:rPr lang="en-US" sz="1400" b="0" i="0" dirty="0">
                <a:solidFill>
                  <a:schemeClr val="tx1"/>
                </a:solidFill>
                <a:effectLst/>
                <a:latin typeface="inherit"/>
              </a:rPr>
              <a:t> credit card category</a:t>
            </a:r>
            <a:endParaRPr lang="en-US" sz="1400" dirty="0">
              <a:solidFill>
                <a:schemeClr val="tx1"/>
              </a:solidFill>
              <a:latin typeface="inherit"/>
            </a:endParaRPr>
          </a:p>
          <a:p>
            <a:pPr algn="l" fontAlgn="base"/>
            <a:r>
              <a:rPr lang="en-US" sz="1400" b="0" i="0" dirty="0">
                <a:solidFill>
                  <a:schemeClr val="tx1"/>
                </a:solidFill>
                <a:effectLst/>
                <a:latin typeface="inherit"/>
              </a:rPr>
              <a:t> etc. There are nearly 18 features.</a:t>
            </a:r>
          </a:p>
          <a:p>
            <a:pPr algn="l" fontAlgn="base"/>
            <a:r>
              <a:rPr lang="en-US" sz="1400" b="0" i="0" dirty="0">
                <a:solidFill>
                  <a:schemeClr val="tx1"/>
                </a:solidFill>
                <a:effectLst/>
                <a:latin typeface="inherit"/>
              </a:rPr>
              <a:t>We have only 16.07% of customers who have churned. Thus, it's a bit difficult to train our model to predict churning customers.</a:t>
            </a:r>
          </a:p>
          <a:p>
            <a:pPr marL="0" indent="0">
              <a:buNone/>
            </a:pPr>
            <a:br>
              <a:rPr lang="en-US" sz="1400" dirty="0">
                <a:solidFill>
                  <a:schemeClr val="tx1"/>
                </a:solidFill>
              </a:rPr>
            </a:b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DC5B7347-E281-4E2C-A95E-6A4A26315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619590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1759316"/>
          </a:xfrm>
        </p:spPr>
        <p:txBody>
          <a:bodyPr>
            <a:normAutofit/>
          </a:bodyPr>
          <a:lstStyle/>
          <a:p>
            <a:r>
              <a:rPr lang="en-US" sz="4000"/>
              <a:t>Analytics</a:t>
            </a:r>
          </a:p>
        </p:txBody>
      </p:sp>
      <p:sp>
        <p:nvSpPr>
          <p:cNvPr id="35" name="Content Placeholder 18">
            <a:extLst>
              <a:ext uri="{FF2B5EF4-FFF2-40B4-BE49-F238E27FC236}">
                <a16:creationId xmlns:a16="http://schemas.microsoft.com/office/drawing/2014/main" id="{BE0708C0-229B-D903-C6CF-0217502B9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492134"/>
            <a:ext cx="3833906" cy="3324204"/>
          </a:xfrm>
        </p:spPr>
        <p:txBody>
          <a:bodyPr>
            <a:normAutofit/>
          </a:bodyPr>
          <a:lstStyle/>
          <a:p>
            <a:pPr>
              <a:lnSpc>
                <a:spcPct val="102000"/>
              </a:lnSpc>
            </a:pPr>
            <a:r>
              <a:rPr lang="en-US" sz="1600"/>
              <a:t>Performed various matrix such as :</a:t>
            </a:r>
          </a:p>
          <a:p>
            <a:pPr marL="457200" indent="-457200">
              <a:lnSpc>
                <a:spcPct val="102000"/>
              </a:lnSpc>
              <a:buAutoNum type="arabicPeriod"/>
            </a:pPr>
            <a:r>
              <a:rPr lang="en-US" sz="1600"/>
              <a:t>Feature selection</a:t>
            </a:r>
          </a:p>
          <a:p>
            <a:pPr marL="0" indent="0">
              <a:lnSpc>
                <a:spcPct val="102000"/>
              </a:lnSpc>
              <a:buNone/>
            </a:pPr>
            <a:endParaRPr lang="en-US" sz="1600"/>
          </a:p>
          <a:p>
            <a:pPr marL="457200" indent="-457200">
              <a:lnSpc>
                <a:spcPct val="102000"/>
              </a:lnSpc>
              <a:buAutoNum type="arabicPeriod"/>
            </a:pPr>
            <a:r>
              <a:rPr lang="en-US" sz="1600"/>
              <a:t>Train-test split</a:t>
            </a:r>
          </a:p>
          <a:p>
            <a:pPr marL="0" indent="0">
              <a:lnSpc>
                <a:spcPct val="102000"/>
              </a:lnSpc>
              <a:buNone/>
            </a:pPr>
            <a:endParaRPr lang="en-US" sz="1600"/>
          </a:p>
          <a:p>
            <a:pPr marL="457200" indent="-457200">
              <a:lnSpc>
                <a:spcPct val="102000"/>
              </a:lnSpc>
              <a:buAutoNum type="arabicPeriod"/>
            </a:pPr>
            <a:r>
              <a:rPr lang="en-US" sz="1600"/>
              <a:t>Standardization</a:t>
            </a:r>
          </a:p>
          <a:p>
            <a:pPr marL="0" indent="0">
              <a:lnSpc>
                <a:spcPct val="102000"/>
              </a:lnSpc>
              <a:buNone/>
            </a:pPr>
            <a:endParaRPr lang="en-US" sz="1600"/>
          </a:p>
          <a:p>
            <a:pPr marL="0" indent="0">
              <a:lnSpc>
                <a:spcPct val="102000"/>
              </a:lnSpc>
              <a:buNone/>
            </a:pPr>
            <a:r>
              <a:rPr lang="en-US" sz="1600"/>
              <a:t>It gave a cleared chart to use different models for performing different functions.</a:t>
            </a:r>
          </a:p>
          <a:p>
            <a:pPr marL="0" indent="0">
              <a:lnSpc>
                <a:spcPct val="102000"/>
              </a:lnSpc>
              <a:buNone/>
            </a:pPr>
            <a:endParaRPr lang="en-US" sz="1600"/>
          </a:p>
        </p:txBody>
      </p:sp>
      <p:pic>
        <p:nvPicPr>
          <p:cNvPr id="5" name="Content Placeholder 4" descr="Graphical user interface, chart, treemap chart&#10;&#10;Description automatically generated">
            <a:extLst>
              <a:ext uri="{FF2B5EF4-FFF2-40B4-BE49-F238E27FC236}">
                <a16:creationId xmlns:a16="http://schemas.microsoft.com/office/drawing/2014/main" id="{02A9D4C4-19E9-9CCC-1E32-BC4C5F97EB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22" r="2" b="4023"/>
          <a:stretch/>
        </p:blipFill>
        <p:spPr>
          <a:xfrm>
            <a:off x="5181600" y="10"/>
            <a:ext cx="7010399" cy="6857990"/>
          </a:xfrm>
          <a:prstGeom prst="rect">
            <a:avLst/>
          </a:prstGeom>
        </p:spPr>
      </p:pic>
      <p:sp>
        <p:nvSpPr>
          <p:cNvPr id="49" name="Freeform 6">
            <a:extLst>
              <a:ext uri="{FF2B5EF4-FFF2-40B4-BE49-F238E27FC236}">
                <a16:creationId xmlns:a16="http://schemas.microsoft.com/office/drawing/2014/main" id="{B33DBEF2-0A54-4CCF-952F-ABFA981C6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73318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84310-E260-8881-464D-C8C82BB68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Correlation report</a:t>
            </a:r>
            <a:br>
              <a:rPr lang="en-US" dirty="0"/>
            </a:br>
            <a:r>
              <a:rPr lang="en-US" dirty="0"/>
              <a:t>Utilizing rows and columns to differentiate material value </a:t>
            </a:r>
          </a:p>
        </p:txBody>
      </p:sp>
      <p:pic>
        <p:nvPicPr>
          <p:cNvPr id="5" name="Content Placeholder 4" descr="Chart, treemap chart&#10;&#10;Description automatically generated">
            <a:extLst>
              <a:ext uri="{FF2B5EF4-FFF2-40B4-BE49-F238E27FC236}">
                <a16:creationId xmlns:a16="http://schemas.microsoft.com/office/drawing/2014/main" id="{7BB58376-DD3D-3A1C-067F-F610584853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5000" y="697706"/>
            <a:ext cx="5181600" cy="5397500"/>
          </a:xfrm>
        </p:spPr>
      </p:pic>
    </p:spTree>
    <p:extLst>
      <p:ext uri="{BB962C8B-B14F-4D97-AF65-F5344CB8AC3E}">
        <p14:creationId xmlns:p14="http://schemas.microsoft.com/office/powerpoint/2010/main" val="3360934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212883E-84C3-42AD-B34A-4D2498251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2618" y="663373"/>
            <a:ext cx="3684644" cy="1608487"/>
          </a:xfrm>
        </p:spPr>
        <p:txBody>
          <a:bodyPr>
            <a:normAutofit/>
          </a:bodyPr>
          <a:lstStyle/>
          <a:p>
            <a:pPr algn="l"/>
            <a:r>
              <a:rPr lang="en-US" sz="4600">
                <a:solidFill>
                  <a:schemeClr val="tx1"/>
                </a:solidFill>
              </a:rPr>
              <a:t>Model Preparation</a:t>
            </a:r>
          </a:p>
        </p:txBody>
      </p:sp>
      <p:pic>
        <p:nvPicPr>
          <p:cNvPr id="7" name="Picture 6" descr="Graphical user interface, timeline&#10;&#10;Description automatically generated with medium confidence">
            <a:extLst>
              <a:ext uri="{FF2B5EF4-FFF2-40B4-BE49-F238E27FC236}">
                <a16:creationId xmlns:a16="http://schemas.microsoft.com/office/drawing/2014/main" id="{DAB18899-6D97-6CAA-34F9-4872BE31E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15" y="1330325"/>
            <a:ext cx="6915663" cy="389006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5A28D78-0305-4DA2-A78C-EF9ADD366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7543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4725222-42A8-BA65-AF1D-0C969A7C5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2618" y="2422689"/>
            <a:ext cx="3684644" cy="379184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Running different models</a:t>
            </a:r>
          </a:p>
          <a:p>
            <a:r>
              <a:rPr lang="en-US" dirty="0">
                <a:solidFill>
                  <a:schemeClr val="tx1"/>
                </a:solidFill>
              </a:rPr>
              <a:t>SVM</a:t>
            </a:r>
          </a:p>
          <a:p>
            <a:r>
              <a:rPr lang="en-US" dirty="0">
                <a:solidFill>
                  <a:schemeClr val="tx1"/>
                </a:solidFill>
              </a:rPr>
              <a:t>KNN</a:t>
            </a:r>
          </a:p>
          <a:p>
            <a:r>
              <a:rPr lang="en-US" dirty="0">
                <a:solidFill>
                  <a:schemeClr val="tx1"/>
                </a:solidFill>
              </a:rPr>
              <a:t>Logistic Regression</a:t>
            </a:r>
          </a:p>
          <a:p>
            <a:r>
              <a:rPr lang="en-US" dirty="0">
                <a:solidFill>
                  <a:schemeClr val="tx1"/>
                </a:solidFill>
              </a:rPr>
              <a:t>Random Forest</a:t>
            </a:r>
          </a:p>
        </p:txBody>
      </p:sp>
      <p:sp>
        <p:nvSpPr>
          <p:cNvPr id="35" name="Freeform 6">
            <a:extLst>
              <a:ext uri="{FF2B5EF4-FFF2-40B4-BE49-F238E27FC236}">
                <a16:creationId xmlns:a16="http://schemas.microsoft.com/office/drawing/2014/main" id="{DC5B7347-E281-4E2C-A95E-6A4A26315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773562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E212883E-84C3-42AD-B34A-4D2498251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2618" y="663373"/>
            <a:ext cx="3684644" cy="1608487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tx1"/>
                </a:solidFill>
              </a:rPr>
              <a:t>Results</a:t>
            </a:r>
          </a:p>
        </p:txBody>
      </p:sp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9B427DF4-16CF-E31A-B3CF-C8022554D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15" y="1338969"/>
            <a:ext cx="6915663" cy="3872771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5A28D78-0305-4DA2-A78C-EF9ADD366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7543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reeform 6">
            <a:extLst>
              <a:ext uri="{FF2B5EF4-FFF2-40B4-BE49-F238E27FC236}">
                <a16:creationId xmlns:a16="http://schemas.microsoft.com/office/drawing/2014/main" id="{DC5B7347-E281-4E2C-A95E-6A4A26315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7E67347B-B0F7-8222-C659-7057A40204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3025795"/>
              </p:ext>
            </p:extLst>
          </p:nvPr>
        </p:nvGraphicFramePr>
        <p:xfrm>
          <a:off x="7872618" y="2422689"/>
          <a:ext cx="3684644" cy="3791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87878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CEA861C5-3CE8-4AD0-925C-836509B24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DB3FAAF-5FDF-4576-8E8B-8BE25DB82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44C1FFD-8D6A-4A12-997F-ECA8F3321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-53110"/>
            <a:ext cx="12191999" cy="6890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F47AB5-248C-65C8-6233-2524A3767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599" y="4462818"/>
            <a:ext cx="10991237" cy="12410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2000" cap="all" dirty="0">
                <a:solidFill>
                  <a:schemeClr val="tx2"/>
                </a:solidFill>
              </a:rPr>
              <a:t>Taking attributes and  average. 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3D9DB7A-CD20-E725-C402-149A8729FF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4080"/>
          <a:stretch/>
        </p:blipFill>
        <p:spPr>
          <a:xfrm>
            <a:off x="20" y="-32639"/>
            <a:ext cx="12191980" cy="4257021"/>
          </a:xfrm>
          <a:prstGeom prst="rect">
            <a:avLst/>
          </a:prstGeom>
        </p:spPr>
      </p:pic>
      <p:sp>
        <p:nvSpPr>
          <p:cNvPr id="16" name="Freeform 6">
            <a:extLst>
              <a:ext uri="{FF2B5EF4-FFF2-40B4-BE49-F238E27FC236}">
                <a16:creationId xmlns:a16="http://schemas.microsoft.com/office/drawing/2014/main" id="{014B3DE6-0CA2-4818-9E10-8ACF44107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273560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96431178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1234</TotalTime>
  <Words>268</Words>
  <Application>Microsoft Macintosh PowerPoint</Application>
  <PresentationFormat>Widescreen</PresentationFormat>
  <Paragraphs>55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Schoolbook</vt:lpstr>
      <vt:lpstr>Corbel</vt:lpstr>
      <vt:lpstr>inherit</vt:lpstr>
      <vt:lpstr>Headlines</vt:lpstr>
      <vt:lpstr> Credit card customer analysis</vt:lpstr>
      <vt:lpstr>Motivation/Background </vt:lpstr>
      <vt:lpstr>PowerPoint Presentation</vt:lpstr>
      <vt:lpstr>Data Set</vt:lpstr>
      <vt:lpstr>Analytics</vt:lpstr>
      <vt:lpstr>Correlation report Utilizing rows and columns to differentiate material value </vt:lpstr>
      <vt:lpstr>Model Preparation</vt:lpstr>
      <vt:lpstr>Results</vt:lpstr>
      <vt:lpstr>Taking attributes and  average. 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Credit card customer analysis</dc:title>
  <dc:creator>Patel, Shyam Dinesh</dc:creator>
  <cp:lastModifiedBy>Patel, Shyam Dinesh</cp:lastModifiedBy>
  <cp:revision>6</cp:revision>
  <dcterms:created xsi:type="dcterms:W3CDTF">2022-12-01T19:19:17Z</dcterms:created>
  <dcterms:modified xsi:type="dcterms:W3CDTF">2022-12-02T16:27:49Z</dcterms:modified>
</cp:coreProperties>
</file>