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Montserrat" panose="00000500000000000000" pitchFamily="2" charset="0"/>
      <p:regular r:id="rId42"/>
      <p:bold r:id="rId43"/>
      <p:italic r:id="rId44"/>
      <p:boldItalic r:id="rId45"/>
    </p:embeddedFont>
    <p:embeddedFont>
      <p:font typeface="Montserrat Medium" panose="020F0502020204030204" pitchFamily="2" charset="0"/>
      <p:regular r:id="rId46"/>
      <p:bold r:id="rId47"/>
      <p:italic r:id="rId48"/>
      <p:boldItalic r:id="rId49"/>
    </p:embeddedFont>
    <p:embeddedFont>
      <p:font typeface="Montserrat SemiBold" panose="020F0502020204030204" pitchFamily="2" charset="0"/>
      <p:regular r:id="rId50"/>
      <p:bold r:id="rId51"/>
      <p:italic r:id="rId52"/>
      <p:boldItalic r:id="rId53"/>
    </p:embeddedFont>
    <p:embeddedFont>
      <p:font typeface="Roboto" panose="020000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20bcda45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20bcda45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ef17a75a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ef17a75a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20bcda45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20bcda454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20bcda454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b20bcda454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20bcda454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b20bcda454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20bcda454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b20bcda454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fde3031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cfde3031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fde3031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cfde3031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fde3031b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fde3031b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cfde3031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cfde3031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20bcda454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20bcda454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cfde3031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cfde3031b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fde3031b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cfde3031b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cfde3031b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cfde3031b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cfde3031b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cfde3031b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cfde3031b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cfde3031b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cfde3031b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cfde3031b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cfde3031b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cfde3031b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cfde3031b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cfde3031b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cfde3031b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cfde3031b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cfde3031b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cfde3031b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19950a2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19950a2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cfde3031b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cfde3031b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fde3031b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cfde3031b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cfde3031b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cfde3031b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b20bcda45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b20bcda45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dde5bb8b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dde5bb8b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b20bcda45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b20bcda45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ef17a75a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ef17a75a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ef17a75a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ef17a75a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ef17a75a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ef17a75a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ef17a75a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ef17a75a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ef17a75a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ef17a75a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20bcda45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20bcda45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 AI Masterclass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5754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SANTHOSH SUNDARAM 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- Product Manager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Quantiphi Analytics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2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2"/>
          <p:cNvSpPr txBox="1"/>
          <p:nvPr/>
        </p:nvSpPr>
        <p:spPr>
          <a:xfrm>
            <a:off x="1682693" y="217790"/>
            <a:ext cx="579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is Prompt Engineering?</a:t>
            </a:r>
            <a:endParaRPr sz="1500" b="0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60" name="Google Shape;260;p22"/>
          <p:cNvGrpSpPr/>
          <p:nvPr/>
        </p:nvGrpSpPr>
        <p:grpSpPr>
          <a:xfrm>
            <a:off x="3566204" y="2571761"/>
            <a:ext cx="1648126" cy="393337"/>
            <a:chOff x="3695067" y="4288675"/>
            <a:chExt cx="1380803" cy="451800"/>
          </a:xfrm>
        </p:grpSpPr>
        <p:grpSp>
          <p:nvGrpSpPr>
            <p:cNvPr id="261" name="Google Shape;261;p22"/>
            <p:cNvGrpSpPr/>
            <p:nvPr/>
          </p:nvGrpSpPr>
          <p:grpSpPr>
            <a:xfrm>
              <a:off x="3706030" y="4288675"/>
              <a:ext cx="1369840" cy="451800"/>
              <a:chOff x="3705850" y="4288675"/>
              <a:chExt cx="1836000" cy="451800"/>
            </a:xfrm>
          </p:grpSpPr>
          <p:sp>
            <p:nvSpPr>
              <p:cNvPr id="262" name="Google Shape;262;p22"/>
              <p:cNvSpPr/>
              <p:nvPr/>
            </p:nvSpPr>
            <p:spPr>
              <a:xfrm>
                <a:off x="3705850" y="4288675"/>
                <a:ext cx="1836000" cy="4518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>
                <a:off x="3723950" y="4303225"/>
                <a:ext cx="1803300" cy="4218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" name="Google Shape;264;p22"/>
            <p:cNvSpPr txBox="1"/>
            <p:nvPr/>
          </p:nvSpPr>
          <p:spPr>
            <a:xfrm>
              <a:off x="3695067" y="4328991"/>
              <a:ext cx="1369800" cy="3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k-shot Prompting</a:t>
              </a:r>
              <a:endParaRPr sz="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65" name="Google Shape;265;p22"/>
          <p:cNvGrpSpPr/>
          <p:nvPr/>
        </p:nvGrpSpPr>
        <p:grpSpPr>
          <a:xfrm>
            <a:off x="1878600" y="934775"/>
            <a:ext cx="5386800" cy="1000500"/>
            <a:chOff x="1878600" y="706175"/>
            <a:chExt cx="5386800" cy="1000500"/>
          </a:xfrm>
        </p:grpSpPr>
        <p:sp>
          <p:nvSpPr>
            <p:cNvPr id="266" name="Google Shape;266;p22"/>
            <p:cNvSpPr/>
            <p:nvPr/>
          </p:nvSpPr>
          <p:spPr>
            <a:xfrm>
              <a:off x="1878600" y="842838"/>
              <a:ext cx="5386800" cy="616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68605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223D7E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67" name="Google Shape;267;p22"/>
            <p:cNvSpPr txBox="1"/>
            <p:nvPr/>
          </p:nvSpPr>
          <p:spPr>
            <a:xfrm>
              <a:off x="2464650" y="706175"/>
              <a:ext cx="4669500" cy="10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i="0" u="none" strike="noStrike" cap="none">
                <a:solidFill>
                  <a:srgbClr val="223D7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3D7B"/>
                </a:buClr>
                <a:buSzPts val="900"/>
                <a:buFont typeface="Montserrat SemiBold"/>
                <a:buChar char="➔"/>
              </a:pPr>
              <a:r>
                <a:rPr lang="en-GB" sz="800" b="1" i="0" u="none" strike="noStrike" cap="none">
                  <a:solidFill>
                    <a:srgbClr val="223D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Art of designing prompts to elicit the best response from the model</a:t>
              </a:r>
              <a:endParaRPr sz="800" b="1" i="0" u="none" strike="noStrike" cap="none">
                <a:solidFill>
                  <a:srgbClr val="223D7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3D7B"/>
                </a:buClr>
                <a:buSzPts val="900"/>
                <a:buFont typeface="Montserrat SemiBold"/>
                <a:buChar char="➔"/>
              </a:pPr>
              <a:r>
                <a:rPr lang="en-GB" sz="800" b="1" i="0" u="none" strike="noStrike" cap="none">
                  <a:solidFill>
                    <a:srgbClr val="223D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Multiple techniques and combinations, with partial automation</a:t>
              </a:r>
              <a:endParaRPr sz="800" b="1" i="0" u="none" strike="noStrike" cap="none">
                <a:solidFill>
                  <a:srgbClr val="223D7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243D7B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268" name="Google Shape;268;p22"/>
          <p:cNvGrpSpPr/>
          <p:nvPr/>
        </p:nvGrpSpPr>
        <p:grpSpPr>
          <a:xfrm>
            <a:off x="5156604" y="3355328"/>
            <a:ext cx="1648126" cy="430947"/>
            <a:chOff x="3695067" y="4264813"/>
            <a:chExt cx="1380803" cy="495000"/>
          </a:xfrm>
        </p:grpSpPr>
        <p:grpSp>
          <p:nvGrpSpPr>
            <p:cNvPr id="269" name="Google Shape;269;p22"/>
            <p:cNvGrpSpPr/>
            <p:nvPr/>
          </p:nvGrpSpPr>
          <p:grpSpPr>
            <a:xfrm>
              <a:off x="3706030" y="4288675"/>
              <a:ext cx="1369840" cy="451800"/>
              <a:chOff x="3705850" y="4288675"/>
              <a:chExt cx="1836000" cy="451800"/>
            </a:xfrm>
          </p:grpSpPr>
          <p:sp>
            <p:nvSpPr>
              <p:cNvPr id="270" name="Google Shape;270;p22"/>
              <p:cNvSpPr/>
              <p:nvPr/>
            </p:nvSpPr>
            <p:spPr>
              <a:xfrm>
                <a:off x="3705850" y="4288675"/>
                <a:ext cx="1836000" cy="4518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2"/>
              <p:cNvSpPr/>
              <p:nvPr/>
            </p:nvSpPr>
            <p:spPr>
              <a:xfrm>
                <a:off x="3723950" y="4303225"/>
                <a:ext cx="1803300" cy="4218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2" name="Google Shape;272;p22"/>
            <p:cNvSpPr txBox="1"/>
            <p:nvPr/>
          </p:nvSpPr>
          <p:spPr>
            <a:xfrm>
              <a:off x="3695067" y="4264813"/>
              <a:ext cx="1369800" cy="49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Chain-of-Thought</a:t>
              </a:r>
              <a:br>
                <a:rPr lang="en-GB" sz="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lang="en-GB" sz="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(CoT)Prompting</a:t>
              </a:r>
              <a:endParaRPr sz="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6840453" y="4091301"/>
            <a:ext cx="1648126" cy="388684"/>
            <a:chOff x="3695067" y="4288675"/>
            <a:chExt cx="1380803" cy="451800"/>
          </a:xfrm>
        </p:grpSpPr>
        <p:grpSp>
          <p:nvGrpSpPr>
            <p:cNvPr id="274" name="Google Shape;274;p22"/>
            <p:cNvGrpSpPr/>
            <p:nvPr/>
          </p:nvGrpSpPr>
          <p:grpSpPr>
            <a:xfrm>
              <a:off x="3706030" y="4288675"/>
              <a:ext cx="1369840" cy="451800"/>
              <a:chOff x="3705850" y="4288675"/>
              <a:chExt cx="1836000" cy="451800"/>
            </a:xfrm>
          </p:grpSpPr>
          <p:sp>
            <p:nvSpPr>
              <p:cNvPr id="275" name="Google Shape;275;p22"/>
              <p:cNvSpPr/>
              <p:nvPr/>
            </p:nvSpPr>
            <p:spPr>
              <a:xfrm>
                <a:off x="3705850" y="4288675"/>
                <a:ext cx="1836000" cy="4518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>
                <a:off x="3723950" y="4303225"/>
                <a:ext cx="1803300" cy="4218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" name="Google Shape;277;p22"/>
            <p:cNvSpPr txBox="1"/>
            <p:nvPr/>
          </p:nvSpPr>
          <p:spPr>
            <a:xfrm>
              <a:off x="3695067" y="4345297"/>
              <a:ext cx="13698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Program Aided Prompting</a:t>
              </a:r>
              <a:endParaRPr sz="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8" name="Google Shape;278;p22"/>
          <p:cNvGrpSpPr/>
          <p:nvPr/>
        </p:nvGrpSpPr>
        <p:grpSpPr>
          <a:xfrm>
            <a:off x="1918079" y="1935273"/>
            <a:ext cx="1648126" cy="393337"/>
            <a:chOff x="3695067" y="4288675"/>
            <a:chExt cx="1380803" cy="451800"/>
          </a:xfrm>
        </p:grpSpPr>
        <p:grpSp>
          <p:nvGrpSpPr>
            <p:cNvPr id="279" name="Google Shape;279;p22"/>
            <p:cNvGrpSpPr/>
            <p:nvPr/>
          </p:nvGrpSpPr>
          <p:grpSpPr>
            <a:xfrm>
              <a:off x="3706030" y="4288675"/>
              <a:ext cx="1369840" cy="451800"/>
              <a:chOff x="3705850" y="4288675"/>
              <a:chExt cx="1836000" cy="451800"/>
            </a:xfrm>
          </p:grpSpPr>
          <p:sp>
            <p:nvSpPr>
              <p:cNvPr id="280" name="Google Shape;280;p22"/>
              <p:cNvSpPr/>
              <p:nvPr/>
            </p:nvSpPr>
            <p:spPr>
              <a:xfrm>
                <a:off x="3705850" y="4288675"/>
                <a:ext cx="1836000" cy="4518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>
                <a:off x="3723950" y="4303225"/>
                <a:ext cx="1803300" cy="4218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2" name="Google Shape;282;p22"/>
            <p:cNvSpPr txBox="1"/>
            <p:nvPr/>
          </p:nvSpPr>
          <p:spPr>
            <a:xfrm>
              <a:off x="3695067" y="4328991"/>
              <a:ext cx="1369800" cy="3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Prompting</a:t>
              </a:r>
              <a:endParaRPr sz="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83" name="Google Shape;283;p22"/>
          <p:cNvSpPr/>
          <p:nvPr/>
        </p:nvSpPr>
        <p:spPr>
          <a:xfrm rot="1317022">
            <a:off x="1447786" y="2042552"/>
            <a:ext cx="312422" cy="236223"/>
          </a:xfrm>
          <a:custGeom>
            <a:avLst/>
            <a:gdLst/>
            <a:ahLst/>
            <a:cxnLst/>
            <a:rect l="l" t="t" r="r" b="b"/>
            <a:pathLst>
              <a:path w="12497" h="9449" extrusionOk="0">
                <a:moveTo>
                  <a:pt x="0" y="1524"/>
                </a:moveTo>
                <a:lnTo>
                  <a:pt x="11582" y="0"/>
                </a:lnTo>
                <a:lnTo>
                  <a:pt x="12497" y="9449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Google Shape;284;p22"/>
          <p:cNvSpPr/>
          <p:nvPr/>
        </p:nvSpPr>
        <p:spPr>
          <a:xfrm rot="1317022">
            <a:off x="3139436" y="2650315"/>
            <a:ext cx="312422" cy="236223"/>
          </a:xfrm>
          <a:custGeom>
            <a:avLst/>
            <a:gdLst/>
            <a:ahLst/>
            <a:cxnLst/>
            <a:rect l="l" t="t" r="r" b="b"/>
            <a:pathLst>
              <a:path w="12497" h="9449" extrusionOk="0">
                <a:moveTo>
                  <a:pt x="0" y="1524"/>
                </a:moveTo>
                <a:lnTo>
                  <a:pt x="11582" y="0"/>
                </a:lnTo>
                <a:lnTo>
                  <a:pt x="12497" y="9449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Google Shape;285;p22"/>
          <p:cNvSpPr/>
          <p:nvPr/>
        </p:nvSpPr>
        <p:spPr>
          <a:xfrm rot="1317022">
            <a:off x="4739636" y="3500215"/>
            <a:ext cx="312422" cy="236223"/>
          </a:xfrm>
          <a:custGeom>
            <a:avLst/>
            <a:gdLst/>
            <a:ahLst/>
            <a:cxnLst/>
            <a:rect l="l" t="t" r="r" b="b"/>
            <a:pathLst>
              <a:path w="12497" h="9449" extrusionOk="0">
                <a:moveTo>
                  <a:pt x="0" y="1524"/>
                </a:moveTo>
                <a:lnTo>
                  <a:pt x="11582" y="0"/>
                </a:lnTo>
                <a:lnTo>
                  <a:pt x="12497" y="9449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Google Shape;286;p22"/>
          <p:cNvSpPr/>
          <p:nvPr/>
        </p:nvSpPr>
        <p:spPr>
          <a:xfrm rot="1317022">
            <a:off x="6406136" y="4167527"/>
            <a:ext cx="312422" cy="236223"/>
          </a:xfrm>
          <a:custGeom>
            <a:avLst/>
            <a:gdLst/>
            <a:ahLst/>
            <a:cxnLst/>
            <a:rect l="l" t="t" r="r" b="b"/>
            <a:pathLst>
              <a:path w="12497" h="9449" extrusionOk="0">
                <a:moveTo>
                  <a:pt x="0" y="1524"/>
                </a:moveTo>
                <a:lnTo>
                  <a:pt x="11582" y="0"/>
                </a:lnTo>
                <a:lnTo>
                  <a:pt x="12497" y="9449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/>
        </p:nvSpPr>
        <p:spPr>
          <a:xfrm>
            <a:off x="1682693" y="217790"/>
            <a:ext cx="579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Prompting Techniques</a:t>
            </a:r>
            <a:endParaRPr sz="1500" b="0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228600" y="1783200"/>
            <a:ext cx="8761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1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Describe the task to the model in the form of instructions</a:t>
            </a:r>
            <a:endParaRPr sz="900" b="0" i="1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93" name="Google Shape;293;p23"/>
          <p:cNvGrpSpPr/>
          <p:nvPr/>
        </p:nvGrpSpPr>
        <p:grpSpPr>
          <a:xfrm>
            <a:off x="2668025" y="1147304"/>
            <a:ext cx="3694574" cy="369472"/>
            <a:chOff x="3391891" y="4257997"/>
            <a:chExt cx="2489437" cy="485700"/>
          </a:xfrm>
        </p:grpSpPr>
        <p:grpSp>
          <p:nvGrpSpPr>
            <p:cNvPr id="294" name="Google Shape;294;p23"/>
            <p:cNvGrpSpPr/>
            <p:nvPr/>
          </p:nvGrpSpPr>
          <p:grpSpPr>
            <a:xfrm>
              <a:off x="3391891" y="4288675"/>
              <a:ext cx="2489437" cy="451800"/>
              <a:chOff x="3284808" y="4288675"/>
              <a:chExt cx="3336600" cy="451800"/>
            </a:xfrm>
          </p:grpSpPr>
          <p:sp>
            <p:nvSpPr>
              <p:cNvPr id="295" name="Google Shape;295;p23"/>
              <p:cNvSpPr/>
              <p:nvPr/>
            </p:nvSpPr>
            <p:spPr>
              <a:xfrm>
                <a:off x="3705850" y="4288675"/>
                <a:ext cx="1836000" cy="451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>
                <a:off x="3284808" y="4303229"/>
                <a:ext cx="3336600" cy="4218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58A60"/>
                  </a:gs>
                  <a:gs pos="100000">
                    <a:srgbClr val="BE4414"/>
                  </a:gs>
                </a:gsLst>
                <a:lin ang="5400012" scaled="0"/>
              </a:gra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7" name="Google Shape;297;p23"/>
            <p:cNvSpPr txBox="1"/>
            <p:nvPr/>
          </p:nvSpPr>
          <p:spPr>
            <a:xfrm>
              <a:off x="3619876" y="4257997"/>
              <a:ext cx="20283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Prompting</a:t>
              </a:r>
              <a:endParaRPr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98" name="Google Shape;298;p23"/>
          <p:cNvSpPr txBox="1"/>
          <p:nvPr/>
        </p:nvSpPr>
        <p:spPr>
          <a:xfrm>
            <a:off x="2333150" y="2372725"/>
            <a:ext cx="48627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2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Please label the sentiment towards the movie of the given movie review. The sentiment label should be "POSITIVE" or "NEGATIVE". </a:t>
            </a:r>
            <a:endParaRPr sz="12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Text: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The movie failed to capture the essence of the book, and the performances felt lackluster.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4B484"/>
                </a:solidFill>
                <a:latin typeface="Montserrat"/>
                <a:ea typeface="Montserrat"/>
                <a:cs typeface="Montserrat"/>
                <a:sym typeface="Montserrat"/>
              </a:rPr>
              <a:t>Sentiment: NEGATIVE</a:t>
            </a:r>
            <a:endParaRPr sz="1200" b="1" i="0" u="none" strike="noStrike" cap="none">
              <a:solidFill>
                <a:srgbClr val="24B48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23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4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4"/>
          <p:cNvSpPr txBox="1"/>
          <p:nvPr/>
        </p:nvSpPr>
        <p:spPr>
          <a:xfrm>
            <a:off x="1682693" y="217790"/>
            <a:ext cx="579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Prompting Techniques</a:t>
            </a:r>
            <a:endParaRPr sz="1500" b="0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201150" y="1551538"/>
            <a:ext cx="8761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1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Describe the task to the model in the form of demonstrations</a:t>
            </a:r>
            <a:endParaRPr sz="900" b="0" i="1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2816525" y="1961775"/>
            <a:ext cx="54078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Text:</a:t>
            </a:r>
            <a:r>
              <a:rPr lang="en-GB" sz="12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 really enjoyed the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play</a:t>
            </a:r>
            <a:r>
              <a:rPr lang="en-GB" sz="12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2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Sentiment: positive</a:t>
            </a:r>
            <a:endParaRPr sz="12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Text: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concert was a bit disappointing; the band didn't live up to my expectations.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Sentiment: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NEGATIVE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Text:</a:t>
            </a:r>
            <a:r>
              <a:rPr lang="en-GB" sz="12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I'll bet the video game is a lot more fun than the film.</a:t>
            </a:r>
            <a:br>
              <a:rPr lang="en-GB" sz="12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200" b="1" i="0" u="none" strike="noStrike" cap="none">
                <a:solidFill>
                  <a:srgbClr val="24B484"/>
                </a:solidFill>
                <a:latin typeface="Montserrat"/>
                <a:ea typeface="Montserrat"/>
                <a:cs typeface="Montserrat"/>
                <a:sym typeface="Montserrat"/>
              </a:rPr>
              <a:t>Sentiment: </a:t>
            </a:r>
            <a:r>
              <a:rPr lang="en-GB" sz="1200" b="1" i="1" u="none" strike="noStrike" cap="none">
                <a:solidFill>
                  <a:srgbClr val="24B484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endParaRPr sz="1200" b="1" i="1" u="none" strike="noStrike" cap="none">
              <a:solidFill>
                <a:srgbClr val="24B48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1140731" y="2389300"/>
            <a:ext cx="1675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Few-shot examples</a:t>
            </a:r>
            <a:endParaRPr sz="9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9" name="Google Shape;309;p24"/>
          <p:cNvGrpSpPr/>
          <p:nvPr/>
        </p:nvGrpSpPr>
        <p:grpSpPr>
          <a:xfrm>
            <a:off x="2816525" y="910342"/>
            <a:ext cx="3694574" cy="554094"/>
            <a:chOff x="3391891" y="4257997"/>
            <a:chExt cx="2489437" cy="728400"/>
          </a:xfrm>
        </p:grpSpPr>
        <p:grpSp>
          <p:nvGrpSpPr>
            <p:cNvPr id="310" name="Google Shape;310;p24"/>
            <p:cNvGrpSpPr/>
            <p:nvPr/>
          </p:nvGrpSpPr>
          <p:grpSpPr>
            <a:xfrm>
              <a:off x="3391891" y="4288675"/>
              <a:ext cx="2489437" cy="451800"/>
              <a:chOff x="3284808" y="4288675"/>
              <a:chExt cx="3336600" cy="4518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3705850" y="4288675"/>
                <a:ext cx="1836000" cy="451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3284808" y="4303229"/>
                <a:ext cx="3336600" cy="4218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58A60"/>
                  </a:gs>
                  <a:gs pos="100000">
                    <a:srgbClr val="BE4414"/>
                  </a:gs>
                </a:gsLst>
                <a:lin ang="5400012" scaled="0"/>
              </a:gra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3" name="Google Shape;313;p24"/>
            <p:cNvSpPr txBox="1"/>
            <p:nvPr/>
          </p:nvSpPr>
          <p:spPr>
            <a:xfrm>
              <a:off x="3671220" y="4257997"/>
              <a:ext cx="2028300" cy="7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Few-shot Prompting</a:t>
              </a:r>
              <a:endParaRPr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5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5"/>
          <p:cNvSpPr txBox="1"/>
          <p:nvPr/>
        </p:nvSpPr>
        <p:spPr>
          <a:xfrm>
            <a:off x="2578925" y="1321537"/>
            <a:ext cx="48627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Example 1:</a:t>
            </a: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Question: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Sarah can complete a puzzle in 45 minutes. James takes three times as long as Sarah to finish the same puzzle. How many hours does it take James to complete the puzzle?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Answer:</a:t>
            </a: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James takes 3 times longer, so it takes James 45 * 3 = 135 minutes to complete the puzzle.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135 minutes divided by 60 = 2.25 hours.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 the answer is 2.25.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Question: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Alex can swim a certain distance in 20 minutes. Rebecca takes twice as long as Alex does to swim the same distance. How many minutes does it take Rebecca to swim the distance?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4B484"/>
                </a:solidFill>
                <a:latin typeface="Montserrat"/>
                <a:ea typeface="Montserrat"/>
                <a:cs typeface="Montserrat"/>
                <a:sym typeface="Montserrat"/>
              </a:rPr>
              <a:t>Answer:</a:t>
            </a:r>
            <a:endParaRPr sz="1200" b="1">
              <a:solidFill>
                <a:srgbClr val="24B48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B484"/>
                </a:solidFill>
                <a:latin typeface="Montserrat"/>
                <a:ea typeface="Montserrat"/>
                <a:cs typeface="Montserrat"/>
                <a:sym typeface="Montserrat"/>
              </a:rPr>
              <a:t>Rebecca takes 2 times longer, so it takes Rebecca 20 * 2 = 40 minutes to swim the distance.</a:t>
            </a:r>
            <a:endParaRPr sz="1200">
              <a:solidFill>
                <a:srgbClr val="24B48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1682693" y="217790"/>
            <a:ext cx="579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Prompting Techniques</a:t>
            </a:r>
            <a:endParaRPr sz="1500" b="0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529625" y="2226050"/>
            <a:ext cx="204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Few-shot reasoning example</a:t>
            </a:r>
            <a:endParaRPr sz="9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2" name="Google Shape;322;p25"/>
          <p:cNvGrpSpPr/>
          <p:nvPr/>
        </p:nvGrpSpPr>
        <p:grpSpPr>
          <a:xfrm>
            <a:off x="2683025" y="792667"/>
            <a:ext cx="3694574" cy="369472"/>
            <a:chOff x="3391891" y="4257997"/>
            <a:chExt cx="2489437" cy="485700"/>
          </a:xfrm>
        </p:grpSpPr>
        <p:grpSp>
          <p:nvGrpSpPr>
            <p:cNvPr id="323" name="Google Shape;323;p25"/>
            <p:cNvGrpSpPr/>
            <p:nvPr/>
          </p:nvGrpSpPr>
          <p:grpSpPr>
            <a:xfrm>
              <a:off x="3391891" y="4288675"/>
              <a:ext cx="2489437" cy="451800"/>
              <a:chOff x="3284808" y="4288675"/>
              <a:chExt cx="3336600" cy="451800"/>
            </a:xfrm>
          </p:grpSpPr>
          <p:sp>
            <p:nvSpPr>
              <p:cNvPr id="324" name="Google Shape;324;p25"/>
              <p:cNvSpPr/>
              <p:nvPr/>
            </p:nvSpPr>
            <p:spPr>
              <a:xfrm>
                <a:off x="3705850" y="4288675"/>
                <a:ext cx="1836000" cy="451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3284808" y="4303229"/>
                <a:ext cx="3336600" cy="4218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58A60"/>
                  </a:gs>
                  <a:gs pos="100000">
                    <a:srgbClr val="BE4414"/>
                  </a:gs>
                </a:gsLst>
                <a:lin ang="5400012" scaled="0"/>
              </a:gra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6" name="Google Shape;326;p25"/>
            <p:cNvSpPr txBox="1"/>
            <p:nvPr/>
          </p:nvSpPr>
          <p:spPr>
            <a:xfrm>
              <a:off x="3671220" y="4257997"/>
              <a:ext cx="20283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Chain of Thought (Few shot)</a:t>
              </a:r>
              <a:endParaRPr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6"/>
          <p:cNvSpPr txBox="1"/>
          <p:nvPr/>
        </p:nvSpPr>
        <p:spPr>
          <a:xfrm>
            <a:off x="1682693" y="217790"/>
            <a:ext cx="579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Prompting Techniques</a:t>
            </a:r>
            <a:endParaRPr sz="1500" b="0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33" name="Google Shape;333;p26"/>
          <p:cNvGrpSpPr/>
          <p:nvPr/>
        </p:nvGrpSpPr>
        <p:grpSpPr>
          <a:xfrm>
            <a:off x="3092575" y="836617"/>
            <a:ext cx="3694574" cy="369472"/>
            <a:chOff x="3391891" y="4257997"/>
            <a:chExt cx="2489437" cy="485700"/>
          </a:xfrm>
        </p:grpSpPr>
        <p:grpSp>
          <p:nvGrpSpPr>
            <p:cNvPr id="334" name="Google Shape;334;p26"/>
            <p:cNvGrpSpPr/>
            <p:nvPr/>
          </p:nvGrpSpPr>
          <p:grpSpPr>
            <a:xfrm>
              <a:off x="3391891" y="4288675"/>
              <a:ext cx="2489437" cy="451800"/>
              <a:chOff x="3284808" y="4288675"/>
              <a:chExt cx="3336600" cy="451800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3705850" y="4288675"/>
                <a:ext cx="1836000" cy="451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3284808" y="4303229"/>
                <a:ext cx="3336600" cy="4218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58A60"/>
                  </a:gs>
                  <a:gs pos="100000">
                    <a:srgbClr val="BE4414"/>
                  </a:gs>
                </a:gsLst>
                <a:lin ang="5400012" scaled="0"/>
              </a:gra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7" name="Google Shape;337;p26"/>
            <p:cNvSpPr txBox="1"/>
            <p:nvPr/>
          </p:nvSpPr>
          <p:spPr>
            <a:xfrm>
              <a:off x="3671220" y="4257997"/>
              <a:ext cx="20283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PAL (Program Aided Language)</a:t>
              </a:r>
              <a:endParaRPr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38" name="Google Shape;338;p26"/>
          <p:cNvSpPr txBox="1"/>
          <p:nvPr/>
        </p:nvSpPr>
        <p:spPr>
          <a:xfrm>
            <a:off x="236950" y="1430288"/>
            <a:ext cx="8761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1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uses runtime (e.g. Python Interpreter) to generate solution. </a:t>
            </a:r>
            <a:endParaRPr sz="900" b="0" i="1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2181600" y="1630900"/>
            <a:ext cx="57981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Question: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my kitchen, I have three tomatoes, two carrots, a bell pepper, a bunch of spinach, and four cucumbers. How many vegetables do I have?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Answer:</a:t>
            </a: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vegetables_to_count = {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'tomato': 3,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'carrot': 2,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'bell pepper': 1,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'spinach': 1,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'cucumber': 4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veg_count =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sum(vegetables_to_count.values())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4B484"/>
                </a:solidFill>
                <a:latin typeface="Montserrat"/>
                <a:ea typeface="Montserrat"/>
                <a:cs typeface="Montserrat"/>
                <a:sym typeface="Montserrat"/>
              </a:rPr>
              <a:t>The answer is 11.</a:t>
            </a:r>
            <a:endParaRPr sz="1200" b="1">
              <a:solidFill>
                <a:srgbClr val="24B48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7"/>
          <p:cNvSpPr txBox="1"/>
          <p:nvPr/>
        </p:nvSpPr>
        <p:spPr>
          <a:xfrm>
            <a:off x="1682693" y="217790"/>
            <a:ext cx="579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General Tips for Designing Prompts</a:t>
            </a:r>
            <a:endParaRPr sz="15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6" name="Google Shape;346;p27"/>
          <p:cNvSpPr/>
          <p:nvPr/>
        </p:nvSpPr>
        <p:spPr>
          <a:xfrm flipH="1">
            <a:off x="1267285" y="1558985"/>
            <a:ext cx="1461802" cy="2676916"/>
          </a:xfrm>
          <a:custGeom>
            <a:avLst/>
            <a:gdLst/>
            <a:ahLst/>
            <a:cxnLst/>
            <a:rect l="l" t="t" r="r" b="b"/>
            <a:pathLst>
              <a:path w="493" h="928" extrusionOk="0">
                <a:moveTo>
                  <a:pt x="463" y="928"/>
                </a:moveTo>
                <a:cubicBezTo>
                  <a:pt x="208" y="928"/>
                  <a:pt x="0" y="720"/>
                  <a:pt x="0" y="464"/>
                </a:cubicBezTo>
                <a:cubicBezTo>
                  <a:pt x="0" y="208"/>
                  <a:pt x="208" y="0"/>
                  <a:pt x="463" y="0"/>
                </a:cubicBezTo>
                <a:cubicBezTo>
                  <a:pt x="480" y="0"/>
                  <a:pt x="493" y="14"/>
                  <a:pt x="493" y="30"/>
                </a:cubicBezTo>
                <a:cubicBezTo>
                  <a:pt x="493" y="47"/>
                  <a:pt x="480" y="60"/>
                  <a:pt x="463" y="60"/>
                </a:cubicBezTo>
                <a:cubicBezTo>
                  <a:pt x="241" y="60"/>
                  <a:pt x="60" y="241"/>
                  <a:pt x="60" y="464"/>
                </a:cubicBezTo>
                <a:cubicBezTo>
                  <a:pt x="60" y="687"/>
                  <a:pt x="241" y="868"/>
                  <a:pt x="463" y="868"/>
                </a:cubicBezTo>
                <a:cubicBezTo>
                  <a:pt x="480" y="868"/>
                  <a:pt x="493" y="881"/>
                  <a:pt x="493" y="898"/>
                </a:cubicBezTo>
                <a:cubicBezTo>
                  <a:pt x="493" y="914"/>
                  <a:pt x="480" y="928"/>
                  <a:pt x="463" y="928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700"/>
              <a:buFont typeface="Calibri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1599561" y="1546171"/>
            <a:ext cx="365400" cy="357000"/>
          </a:xfrm>
          <a:prstGeom prst="ellipse">
            <a:avLst/>
          </a:prstGeom>
          <a:gradFill>
            <a:gsLst>
              <a:gs pos="0">
                <a:srgbClr val="24B484"/>
              </a:gs>
              <a:gs pos="100000">
                <a:srgbClr val="223D7E"/>
              </a:gs>
            </a:gsLst>
            <a:lin ang="0" scaled="0"/>
          </a:gra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1599561" y="3869390"/>
            <a:ext cx="365400" cy="357000"/>
          </a:xfrm>
          <a:prstGeom prst="ellipse">
            <a:avLst/>
          </a:prstGeom>
          <a:gradFill>
            <a:gsLst>
              <a:gs pos="0">
                <a:srgbClr val="24B484"/>
              </a:gs>
              <a:gs pos="100000">
                <a:srgbClr val="223D7E"/>
              </a:gs>
            </a:gsLst>
            <a:lin ang="0" scaled="0"/>
          </a:gra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2392544" y="3104941"/>
            <a:ext cx="365400" cy="357000"/>
          </a:xfrm>
          <a:prstGeom prst="ellipse">
            <a:avLst/>
          </a:prstGeom>
          <a:gradFill>
            <a:gsLst>
              <a:gs pos="0">
                <a:srgbClr val="24B484"/>
              </a:gs>
              <a:gs pos="100000">
                <a:srgbClr val="223D7E"/>
              </a:gs>
            </a:gsLst>
            <a:lin ang="0" scaled="0"/>
          </a:gra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2392544" y="2261492"/>
            <a:ext cx="365400" cy="357000"/>
          </a:xfrm>
          <a:prstGeom prst="ellipse">
            <a:avLst/>
          </a:prstGeom>
          <a:gradFill>
            <a:gsLst>
              <a:gs pos="0">
                <a:srgbClr val="24B484"/>
              </a:gs>
              <a:gs pos="100000">
                <a:srgbClr val="223D7E"/>
              </a:gs>
            </a:gsLst>
            <a:lin ang="0" scaled="0"/>
          </a:gra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27"/>
          <p:cNvGrpSpPr/>
          <p:nvPr/>
        </p:nvGrpSpPr>
        <p:grpSpPr>
          <a:xfrm>
            <a:off x="2566675" y="1448334"/>
            <a:ext cx="5640649" cy="555372"/>
            <a:chOff x="8217907" y="4564138"/>
            <a:chExt cx="10795500" cy="1690631"/>
          </a:xfrm>
        </p:grpSpPr>
        <p:sp>
          <p:nvSpPr>
            <p:cNvPr id="352" name="Google Shape;352;p27"/>
            <p:cNvSpPr txBox="1"/>
            <p:nvPr/>
          </p:nvSpPr>
          <p:spPr>
            <a:xfrm>
              <a:off x="8217907" y="5210469"/>
              <a:ext cx="10795500" cy="10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212C"/>
                </a:buClr>
                <a:buSzPts val="1100"/>
                <a:buFont typeface="Arial"/>
                <a:buNone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Breaking down complex tasks into manageable subtasks to simplify the prompt design process.</a:t>
              </a:r>
              <a:endParaRPr sz="9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212C"/>
                </a:buClr>
                <a:buSzPts val="11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53" name="Google Shape;353;p27"/>
            <p:cNvSpPr txBox="1"/>
            <p:nvPr/>
          </p:nvSpPr>
          <p:spPr>
            <a:xfrm>
              <a:off x="8231347" y="4564138"/>
              <a:ext cx="5123400" cy="70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Start Simple:</a:t>
              </a:r>
              <a:endParaRPr sz="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54" name="Google Shape;354;p27"/>
          <p:cNvGrpSpPr/>
          <p:nvPr/>
        </p:nvGrpSpPr>
        <p:grpSpPr>
          <a:xfrm>
            <a:off x="3180908" y="2252097"/>
            <a:ext cx="5640649" cy="555372"/>
            <a:chOff x="8217907" y="4564138"/>
            <a:chExt cx="10795500" cy="1690631"/>
          </a:xfrm>
        </p:grpSpPr>
        <p:sp>
          <p:nvSpPr>
            <p:cNvPr id="355" name="Google Shape;355;p27"/>
            <p:cNvSpPr txBox="1"/>
            <p:nvPr/>
          </p:nvSpPr>
          <p:spPr>
            <a:xfrm>
              <a:off x="8217907" y="5210469"/>
              <a:ext cx="10795500" cy="10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Using clear commands (e.g., Write, Classify, Summarize) to effectively guide the model in achieving the desired task.</a:t>
              </a:r>
              <a:endParaRPr sz="9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56" name="Google Shape;356;p27"/>
            <p:cNvSpPr txBox="1"/>
            <p:nvPr/>
          </p:nvSpPr>
          <p:spPr>
            <a:xfrm>
              <a:off x="8231347" y="4564138"/>
              <a:ext cx="5123400" cy="70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Instruction:</a:t>
              </a:r>
              <a:endParaRPr sz="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57" name="Google Shape;357;p27"/>
          <p:cNvGrpSpPr/>
          <p:nvPr/>
        </p:nvGrpSpPr>
        <p:grpSpPr>
          <a:xfrm>
            <a:off x="3147494" y="3128930"/>
            <a:ext cx="5640649" cy="555372"/>
            <a:chOff x="8217907" y="4564138"/>
            <a:chExt cx="10795500" cy="1690631"/>
          </a:xfrm>
        </p:grpSpPr>
        <p:sp>
          <p:nvSpPr>
            <p:cNvPr id="358" name="Google Shape;358;p27"/>
            <p:cNvSpPr txBox="1"/>
            <p:nvPr/>
          </p:nvSpPr>
          <p:spPr>
            <a:xfrm>
              <a:off x="8217907" y="5210469"/>
              <a:ext cx="10795500" cy="10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Providing precise and detailed instructions to obtain better results from the model.</a:t>
              </a:r>
              <a:endParaRPr sz="9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59" name="Google Shape;359;p27"/>
            <p:cNvSpPr txBox="1"/>
            <p:nvPr/>
          </p:nvSpPr>
          <p:spPr>
            <a:xfrm>
              <a:off x="8231347" y="4564138"/>
              <a:ext cx="5123400" cy="70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Specificity:</a:t>
              </a:r>
              <a:endParaRPr sz="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60" name="Google Shape;360;p27"/>
          <p:cNvGrpSpPr/>
          <p:nvPr/>
        </p:nvGrpSpPr>
        <p:grpSpPr>
          <a:xfrm>
            <a:off x="2566855" y="3932696"/>
            <a:ext cx="6083558" cy="555377"/>
            <a:chOff x="8217932" y="4564138"/>
            <a:chExt cx="11396700" cy="1690646"/>
          </a:xfrm>
        </p:grpSpPr>
        <p:sp>
          <p:nvSpPr>
            <p:cNvPr id="361" name="Google Shape;361;p27"/>
            <p:cNvSpPr txBox="1"/>
            <p:nvPr/>
          </p:nvSpPr>
          <p:spPr>
            <a:xfrm>
              <a:off x="8217932" y="5210484"/>
              <a:ext cx="11396700" cy="10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212C"/>
                </a:buClr>
                <a:buSzPts val="1100"/>
                <a:buFont typeface="Arial"/>
                <a:buNone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Emphasizing the importance of direct and clear communication for effective prompt design. No noise.</a:t>
              </a:r>
              <a:endParaRPr sz="9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212C"/>
                </a:buClr>
                <a:buSzPts val="11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7"/>
            <p:cNvSpPr txBox="1"/>
            <p:nvPr/>
          </p:nvSpPr>
          <p:spPr>
            <a:xfrm>
              <a:off x="8231347" y="4564138"/>
              <a:ext cx="5123400" cy="70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Avoid Impreciseness: </a:t>
              </a:r>
              <a:endParaRPr sz="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363" name="Google Shape;363;p2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>
            <a:spLocks noGrp="1"/>
          </p:cNvSpPr>
          <p:nvPr>
            <p:ph type="body" idx="1"/>
          </p:nvPr>
        </p:nvSpPr>
        <p:spPr>
          <a:xfrm>
            <a:off x="1297500" y="1338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Generative AI for Professionals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9" name="Google Shape;369;p2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Professionals</a:t>
            </a:r>
            <a:endParaRPr/>
          </a:p>
        </p:txBody>
      </p:sp>
      <p:sp>
        <p:nvSpPr>
          <p:cNvPr id="375" name="Google Shape;375;p29"/>
          <p:cNvSpPr txBox="1">
            <a:spLocks noGrp="1"/>
          </p:cNvSpPr>
          <p:nvPr>
            <p:ph type="body" idx="1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 b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Platform Engineers</a:t>
            </a:r>
            <a:br>
              <a:rPr lang="en-GB" sz="1500" b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 b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 b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Software Developers</a:t>
            </a:r>
            <a:br>
              <a:rPr lang="en-GB" sz="1500" b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 b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 b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Product Managers</a:t>
            </a:r>
            <a:br>
              <a:rPr lang="en-GB" sz="1500" b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 b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 b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Business Analysts</a:t>
            </a:r>
            <a:endParaRPr sz="1500"/>
          </a:p>
        </p:txBody>
      </p:sp>
      <p:pic>
        <p:nvPicPr>
          <p:cNvPr id="376" name="Google Shape;376;p2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>
            <a:spLocks noGrp="1"/>
          </p:cNvSpPr>
          <p:nvPr>
            <p:ph type="body" idx="1"/>
          </p:nvPr>
        </p:nvSpPr>
        <p:spPr>
          <a:xfrm>
            <a:off x="1129100" y="13083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Platform Engineers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82" name="Google Shape;382;p30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/>
              <a:t>Platform Engineers - Code Assistant</a:t>
            </a:r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body" idx="1"/>
          </p:nvPr>
        </p:nvSpPr>
        <p:spPr>
          <a:xfrm>
            <a:off x="1297500" y="1338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Using ChatGPT as Code Assistance: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Generating Code snippets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Code Explainability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Debugging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Code Review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9" name="Google Shape;389;p31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Instructor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Santhosh S, Working as AI Product Manager in Quantiphi Analytics.</a:t>
            </a:r>
            <a:br>
              <a:rPr lang="en-GB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6 years of experience in Data Science, Machine learning, Deep learning frameworks specialised in Generative AI (Gen AI), Automatic Speech recognition (ASR) &amp; Natural Language Processing (NLP).</a:t>
            </a:r>
            <a:br>
              <a:rPr lang="en-GB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4+ years of experience as Student mentor &amp; Instructor in Udacity for multiple ND programs.</a:t>
            </a:r>
            <a:br>
              <a:rPr lang="en-GB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Certified &amp; Hand-on Experience in Cloud infra such as GCP, AWS &amp; Azure.</a:t>
            </a:r>
            <a:br>
              <a:rPr lang="en-GB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 AI Product Manager, have built 6+ AI products.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6050" y="3943500"/>
            <a:ext cx="2387427" cy="10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2500" y="255650"/>
            <a:ext cx="1428226" cy="142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>
            <a:spLocks noGrp="1"/>
          </p:cNvSpPr>
          <p:nvPr>
            <p:ph type="body" idx="1"/>
          </p:nvPr>
        </p:nvSpPr>
        <p:spPr>
          <a:xfrm>
            <a:off x="1220975" y="762875"/>
            <a:ext cx="70389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Example: Asking ChatGPT to generate code snippets for a creating EC2 instance on AWS using Terraform.</a:t>
            </a:r>
            <a:endParaRPr/>
          </a:p>
        </p:txBody>
      </p:sp>
      <p:sp>
        <p:nvSpPr>
          <p:cNvPr id="395" name="Google Shape;395;p32"/>
          <p:cNvSpPr txBox="1">
            <a:spLocks noGrp="1"/>
          </p:cNvSpPr>
          <p:nvPr>
            <p:ph type="title"/>
          </p:nvPr>
        </p:nvSpPr>
        <p:spPr>
          <a:xfrm>
            <a:off x="1297500" y="88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Platform Engineer - Terra Form</a:t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1637975" y="1431150"/>
            <a:ext cx="5771100" cy="314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provider "aws"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region = "us-west-2"  # Update with your desired AWS region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resource "aws_instance" "example"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         = 5  # Create five instances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           = "ami-0c55b159cbfafe1f0"  # Update with your desired AMI ID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instance_type = "t2.micro"  # Update with your desired instance type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subnet_id     = "subnet-0123456789abcdef0"  # Update with your subnet ID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7" name="Google Shape;397;p32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/>
              <a:t>Platform Engineers - </a:t>
            </a:r>
            <a:r>
              <a:rPr lang="en-GB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Infrastructure Management</a:t>
            </a:r>
            <a:endParaRPr/>
          </a:p>
        </p:txBody>
      </p:sp>
      <p:sp>
        <p:nvSpPr>
          <p:cNvPr id="403" name="Google Shape;403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Using ChatGPT for </a:t>
            </a:r>
            <a:r>
              <a:rPr lang="en-GB" sz="145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Infrastructure Management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Managing Infrastructure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Setting up environments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Troubleshooting.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Asking Chat GPT to suggest the best configuration for a server setup.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33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/>
              <a:t>Platform Engineers - </a:t>
            </a:r>
            <a:r>
              <a:rPr lang="en-GB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Automated Testing</a:t>
            </a:r>
            <a:endParaRPr/>
          </a:p>
        </p:txBody>
      </p:sp>
      <p:sp>
        <p:nvSpPr>
          <p:cNvPr id="410" name="Google Shape;410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Using ChatGPT for Automated Testing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Writing test cases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Generating test data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	Asking Chat GPT to generate test cases for a new API endpoint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11" name="Google Shape;411;p3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>
            <a:spLocks noGrp="1"/>
          </p:cNvSpPr>
          <p:nvPr>
            <p:ph type="body" idx="1"/>
          </p:nvPr>
        </p:nvSpPr>
        <p:spPr>
          <a:xfrm>
            <a:off x="1129100" y="13083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Software Developers</a:t>
            </a:r>
            <a:endParaRPr/>
          </a:p>
        </p:txBody>
      </p:sp>
      <p:pic>
        <p:nvPicPr>
          <p:cNvPr id="417" name="Google Shape;417;p3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Software Developers - Code Assistant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Using ChatGPT as Code Assistance: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Generating Code snippets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Writing functions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Implementing algorithms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Debugging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Code Review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24" name="Google Shape;424;p3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>
            <a:spLocks noGrp="1"/>
          </p:cNvSpPr>
          <p:nvPr>
            <p:ph type="body" idx="1"/>
          </p:nvPr>
        </p:nvSpPr>
        <p:spPr>
          <a:xfrm>
            <a:off x="1220975" y="762875"/>
            <a:ext cx="70389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Example: Asking Chat GPT to generate code snippets for Bubble in python.</a:t>
            </a:r>
            <a:endParaRPr/>
          </a:p>
        </p:txBody>
      </p:sp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1297500" y="88950"/>
            <a:ext cx="70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Developer - Bubble Sort</a:t>
            </a: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1637975" y="1431150"/>
            <a:ext cx="5771100" cy="314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bubble_sort(arr):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 = len(arr)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Traverse through all elements in the array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range(n):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Last i elements are already sorted, so we only need to traverse through the unsorted elements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j in range(0, n-i-1):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# Swap if the element found is greater than the next element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arr[j] &gt; arr[j+1]: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arr[j], arr[j+1] = arr[j+1], arr[j]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Example usage: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= [64, 34, 25, 12, 22, 11, 90]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bubble_sort(arr)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print("Sorted array:", arr)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2" name="Google Shape;432;p3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Developer - Code Review and Optimization </a:t>
            </a:r>
            <a:endParaRPr/>
          </a:p>
        </p:txBody>
      </p:sp>
      <p:sp>
        <p:nvSpPr>
          <p:cNvPr id="438" name="Google Shape;438;p3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Using ChatGPT as Code Review and Optimization: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Reviewing code, 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Suggesting optimizations etc.,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Asking Chat GPT to review a piece of code and suggest ways to improve its efficiency.</a:t>
            </a:r>
            <a:endParaRPr/>
          </a:p>
        </p:txBody>
      </p:sp>
      <p:pic>
        <p:nvPicPr>
          <p:cNvPr id="439" name="Google Shape;439;p3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Developer - Bug Fixing </a:t>
            </a:r>
            <a:endParaRPr/>
          </a:p>
        </p:txBody>
      </p:sp>
      <p:sp>
        <p:nvSpPr>
          <p:cNvPr id="445" name="Google Shape;445;p3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ChatGPT for Bug Fixing: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Identifying and fixing bugs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Debugging issues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Writing error handling code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Asking Chat GPT to debug a crash report and suggest a fix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6" name="Google Shape;446;p3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 txBox="1">
            <a:spLocks noGrp="1"/>
          </p:cNvSpPr>
          <p:nvPr>
            <p:ph type="body" idx="1"/>
          </p:nvPr>
        </p:nvSpPr>
        <p:spPr>
          <a:xfrm>
            <a:off x="1129100" y="12321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Product Managers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2" name="Google Shape;452;p40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Managers - Market Research</a:t>
            </a:r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Using ChatGPT for Market Research: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Conducting market research,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Analyzing trends,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Gathering customer feedback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Asking ChatGPT to analyze customer reviews and summarize key insights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9" name="Google Shape;459;p41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 for Today</a:t>
            </a:r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Generative AI</a:t>
            </a:r>
            <a:br>
              <a:rPr lang="en-GB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Different Types of Gen AI</a:t>
            </a:r>
            <a:br>
              <a:rPr lang="en-GB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Prompt Engineering</a:t>
            </a:r>
            <a:br>
              <a:rPr lang="en-GB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are the Different Types of Prompt Engineering</a:t>
            </a:r>
            <a:br>
              <a:rPr lang="en-GB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Generative AI for Professionals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Chat GPT for Idea Generation: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Brainstorming product ideas, 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Creating feature lists, 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Prioritizing tasks</a:t>
            </a:r>
            <a:b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Asking Chat GPT to generate ideas for improving user engagement on a mobile app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Managers - Idea Generation</a:t>
            </a:r>
            <a:endParaRPr/>
          </a:p>
        </p:txBody>
      </p:sp>
      <p:pic>
        <p:nvPicPr>
          <p:cNvPr id="466" name="Google Shape;466;p42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 txBox="1">
            <a:spLocks noGrp="1"/>
          </p:cNvSpPr>
          <p:nvPr>
            <p:ph type="body" idx="1"/>
          </p:nvPr>
        </p:nvSpPr>
        <p:spPr>
          <a:xfrm>
            <a:off x="1129100" y="12321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Business Analyst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2" name="Google Shape;472;p43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Analyst -Data Analysis</a:t>
            </a:r>
            <a:endParaRPr/>
          </a:p>
        </p:txBody>
      </p:sp>
      <p:sp>
        <p:nvSpPr>
          <p:cNvPr id="478" name="Google Shape;478;p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Using Chat GPT for Data Analysis:</a:t>
            </a:r>
            <a:endParaRPr sz="175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Assist in data analysis, </a:t>
            </a:r>
            <a:b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Generating insights, </a:t>
            </a:r>
            <a:b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Visualizing data</a:t>
            </a:r>
            <a:b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endParaRPr sz="15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Asking ChatGPT to analyze sales data and identify trends or anomalies.</a:t>
            </a:r>
            <a:endParaRPr/>
          </a:p>
        </p:txBody>
      </p:sp>
      <p:pic>
        <p:nvPicPr>
          <p:cNvPr id="479" name="Google Shape;479;p4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4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5"/>
          <p:cNvSpPr txBox="1"/>
          <p:nvPr/>
        </p:nvSpPr>
        <p:spPr>
          <a:xfrm>
            <a:off x="1509075" y="1469600"/>
            <a:ext cx="5325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-GB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Prompt Engineering:</a:t>
            </a:r>
            <a:endParaRPr sz="11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</a:pPr>
            <a:r>
              <a:rPr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Crafting prompts to evoke optimal responses from the model involves employing various techniques and combinations, often with a degree of automation.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487" name="Google Shape;487;p45"/>
          <p:cNvSpPr txBox="1"/>
          <p:nvPr/>
        </p:nvSpPr>
        <p:spPr>
          <a:xfrm>
            <a:off x="1706600" y="2710025"/>
            <a:ext cx="5214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 b="1">
                <a:solidFill>
                  <a:schemeClr val="lt1"/>
                </a:solidFill>
              </a:rPr>
              <a:t>Different type of prompting techniques:</a:t>
            </a:r>
            <a:endParaRPr b="1"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Prompting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k-shot Prompting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Program Aided Prompting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Chain-of-Thought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4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6"/>
          <p:cNvSpPr txBox="1">
            <a:spLocks noGrp="1"/>
          </p:cNvSpPr>
          <p:nvPr>
            <p:ph type="title"/>
          </p:nvPr>
        </p:nvSpPr>
        <p:spPr>
          <a:xfrm>
            <a:off x="2430725" y="1787475"/>
            <a:ext cx="454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0"/>
              <a:t>Q &amp; A</a:t>
            </a:r>
            <a:endParaRPr sz="9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 txBox="1"/>
          <p:nvPr/>
        </p:nvSpPr>
        <p:spPr>
          <a:xfrm>
            <a:off x="1980900" y="1863750"/>
            <a:ext cx="6502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8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8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9" name="Google Shape;499;p4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320375" y="752225"/>
            <a:ext cx="70389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“Generative AI refers to a class of artificial intelligence that is designed to generate new content that is similar to existing data.”</a:t>
            </a:r>
            <a:endParaRPr sz="1200" i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89875" y="188025"/>
            <a:ext cx="70389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Generative AI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725" y="1695477"/>
            <a:ext cx="2625075" cy="13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144775" y="1516350"/>
            <a:ext cx="6004500" cy="28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Types of Generative AI:</a:t>
            </a:r>
            <a:endParaRPr sz="1200" b="1" i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1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◆"/>
            </a:pPr>
            <a:r>
              <a:rPr lang="en-GB" sz="1200" b="1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Text Generation:</a:t>
            </a:r>
            <a:endParaRPr sz="1200" b="1" i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○"/>
            </a:pPr>
            <a:r>
              <a:rPr lang="en-GB" sz="1200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Language Models: Models like GPT (Generative Pre-trained Transformer) are used for generating human-like text based on given prompts or contexts. These models can be used for applications such as chatbots, translation, and content creation.</a:t>
            </a:r>
            <a:br>
              <a:rPr lang="en-GB" sz="1200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i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 b="1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Image Generation:</a:t>
            </a:r>
            <a:endParaRPr sz="1200" b="1" i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○"/>
            </a:pPr>
            <a:r>
              <a:rPr lang="en-GB" sz="1200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GANs (Generative Adversarial Networks): GANs are a class of generative models that are used for generating realistic images, art, and design.</a:t>
            </a:r>
            <a:endParaRPr sz="1200" i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2850" y="3348951"/>
            <a:ext cx="1405925" cy="14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 amt="5000"/>
          </a:blip>
          <a:stretch>
            <a:fillRect/>
          </a:stretch>
        </p:blipFill>
        <p:spPr>
          <a:xfrm>
            <a:off x="0" y="0"/>
            <a:ext cx="91059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7620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0" y="1455425"/>
            <a:ext cx="6370200" cy="33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 b="1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Video Generation:</a:t>
            </a:r>
            <a:endParaRPr sz="1200" b="1" i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○"/>
            </a:pPr>
            <a:r>
              <a:rPr lang="en-GB" sz="1200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GANs: GANs can also be used for generating video content, including realistic synthetic video or video styles from specific artistic movements.</a:t>
            </a:r>
            <a:br>
              <a:rPr lang="en-GB" sz="1200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i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 b="1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Audio Generation:</a:t>
            </a:r>
            <a:endParaRPr sz="1200" b="1" i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○"/>
            </a:pPr>
            <a:r>
              <a:rPr lang="en-GB" sz="1200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WaveNet: This model can generate high-quality audio and has applications in speech synthesis, music creation, and audio effects.</a:t>
            </a:r>
            <a:br>
              <a:rPr lang="en-GB" sz="1200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i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-GB" sz="1200" b="1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Code Generation:</a:t>
            </a:r>
            <a:endParaRPr sz="1200" b="1" i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○"/>
            </a:pPr>
            <a:r>
              <a:rPr lang="en-GB" sz="1200" i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Transformer Models: Models like Codex can generate code based on a natural language description of a coding task. This can be used for software development and automation.</a:t>
            </a:r>
            <a:endParaRPr sz="1200" b="1" i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275" y="2263150"/>
            <a:ext cx="2065623" cy="15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Generative AI</a:t>
            </a:r>
            <a:endParaRPr sz="1200" b="1" i="1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/>
          <p:nvPr/>
        </p:nvSpPr>
        <p:spPr>
          <a:xfrm>
            <a:off x="352150" y="2416338"/>
            <a:ext cx="1224600" cy="8955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Customer Support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6" name="Google Shape;176;p18"/>
          <p:cNvCxnSpPr>
            <a:endCxn id="177" idx="2"/>
          </p:cNvCxnSpPr>
          <p:nvPr/>
        </p:nvCxnSpPr>
        <p:spPr>
          <a:xfrm>
            <a:off x="1576751" y="2854488"/>
            <a:ext cx="620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18"/>
          <p:cNvSpPr/>
          <p:nvPr/>
        </p:nvSpPr>
        <p:spPr>
          <a:xfrm>
            <a:off x="2196851" y="2359938"/>
            <a:ext cx="1178700" cy="10179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Call Recording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" name="Google Shape;178;p18"/>
          <p:cNvCxnSpPr/>
          <p:nvPr/>
        </p:nvCxnSpPr>
        <p:spPr>
          <a:xfrm rot="10800000" flipH="1">
            <a:off x="3375550" y="2867988"/>
            <a:ext cx="4593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18"/>
          <p:cNvSpPr/>
          <p:nvPr/>
        </p:nvSpPr>
        <p:spPr>
          <a:xfrm>
            <a:off x="3834850" y="2359938"/>
            <a:ext cx="1347000" cy="10743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Transcription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18"/>
          <p:cNvCxnSpPr>
            <a:stCxn id="179" idx="7"/>
            <a:endCxn id="181" idx="2"/>
          </p:cNvCxnSpPr>
          <p:nvPr/>
        </p:nvCxnSpPr>
        <p:spPr>
          <a:xfrm rot="10800000" flipH="1">
            <a:off x="4984586" y="1882465"/>
            <a:ext cx="725400" cy="6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18"/>
          <p:cNvSpPr/>
          <p:nvPr/>
        </p:nvSpPr>
        <p:spPr>
          <a:xfrm>
            <a:off x="5710025" y="1345313"/>
            <a:ext cx="1347000" cy="10743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Customer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Sentiment Classifier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18"/>
          <p:cNvCxnSpPr>
            <a:stCxn id="181" idx="7"/>
          </p:cNvCxnSpPr>
          <p:nvPr/>
        </p:nvCxnSpPr>
        <p:spPr>
          <a:xfrm rot="-5400000">
            <a:off x="7082661" y="961740"/>
            <a:ext cx="318000" cy="763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3" name="Google Shape;183;p18"/>
          <p:cNvCxnSpPr>
            <a:stCxn id="181" idx="6"/>
          </p:cNvCxnSpPr>
          <p:nvPr/>
        </p:nvCxnSpPr>
        <p:spPr>
          <a:xfrm rot="10800000" flipH="1">
            <a:off x="7057025" y="1880963"/>
            <a:ext cx="574200" cy="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4" name="Google Shape;184;p18"/>
          <p:cNvCxnSpPr>
            <a:stCxn id="181" idx="5"/>
          </p:cNvCxnSpPr>
          <p:nvPr/>
        </p:nvCxnSpPr>
        <p:spPr>
          <a:xfrm rot="-5400000" flipH="1">
            <a:off x="7168161" y="1953885"/>
            <a:ext cx="269400" cy="886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5" name="Google Shape;185;p18"/>
          <p:cNvSpPr txBox="1"/>
          <p:nvPr/>
        </p:nvSpPr>
        <p:spPr>
          <a:xfrm>
            <a:off x="7623550" y="1700363"/>
            <a:ext cx="1255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7628542" y="991325"/>
            <a:ext cx="170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Very Good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7704750" y="2359950"/>
            <a:ext cx="1255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714700" y="193800"/>
            <a:ext cx="66408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Native Machine Learning / Deep Learning (Before Gen AI)</a:t>
            </a:r>
            <a:endParaRPr/>
          </a:p>
        </p:txBody>
      </p:sp>
      <p:cxnSp>
        <p:nvCxnSpPr>
          <p:cNvPr id="189" name="Google Shape;189;p18"/>
          <p:cNvCxnSpPr>
            <a:stCxn id="179" idx="5"/>
            <a:endCxn id="190" idx="2"/>
          </p:cNvCxnSpPr>
          <p:nvPr/>
        </p:nvCxnSpPr>
        <p:spPr>
          <a:xfrm>
            <a:off x="4984586" y="3276910"/>
            <a:ext cx="725400" cy="4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18"/>
          <p:cNvSpPr/>
          <p:nvPr/>
        </p:nvSpPr>
        <p:spPr>
          <a:xfrm>
            <a:off x="5710025" y="3141713"/>
            <a:ext cx="1347000" cy="10743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Call back</a:t>
            </a:r>
            <a:br>
              <a:rPr lang="en-GB" sz="1000"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latin typeface="Lato"/>
                <a:ea typeface="Lato"/>
                <a:cs typeface="Lato"/>
                <a:sym typeface="Lato"/>
              </a:rPr>
              <a:t>Requested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18"/>
          <p:cNvCxnSpPr>
            <a:stCxn id="190" idx="7"/>
            <a:endCxn id="192" idx="1"/>
          </p:cNvCxnSpPr>
          <p:nvPr/>
        </p:nvCxnSpPr>
        <p:spPr>
          <a:xfrm rot="-5400000">
            <a:off x="7287261" y="2768940"/>
            <a:ext cx="102600" cy="95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3" name="Google Shape;193;p18"/>
          <p:cNvCxnSpPr>
            <a:stCxn id="190" idx="5"/>
            <a:endCxn id="194" idx="1"/>
          </p:cNvCxnSpPr>
          <p:nvPr/>
        </p:nvCxnSpPr>
        <p:spPr>
          <a:xfrm rot="-5400000" flipH="1">
            <a:off x="7248411" y="3670035"/>
            <a:ext cx="149700" cy="927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2" name="Google Shape;192;p18"/>
          <p:cNvSpPr txBox="1"/>
          <p:nvPr/>
        </p:nvSpPr>
        <p:spPr>
          <a:xfrm>
            <a:off x="7817319" y="3019525"/>
            <a:ext cx="45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7786700" y="4031525"/>
            <a:ext cx="45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 rot="-2699262">
            <a:off x="4731335" y="1782754"/>
            <a:ext cx="988323" cy="3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 rot="1594837">
            <a:off x="4853485" y="3477509"/>
            <a:ext cx="987582" cy="38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/>
          <p:nvPr/>
        </p:nvSpPr>
        <p:spPr>
          <a:xfrm>
            <a:off x="520500" y="2151600"/>
            <a:ext cx="1224600" cy="895500"/>
          </a:xfrm>
          <a:prstGeom prst="ellipse">
            <a:avLst/>
          </a:prstGeom>
          <a:gradFill>
            <a:gsLst>
              <a:gs pos="0">
                <a:srgbClr val="FFE599"/>
              </a:gs>
              <a:gs pos="43000">
                <a:srgbClr val="F8C87E"/>
              </a:gs>
              <a:gs pos="100000">
                <a:srgbClr val="F0AA63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Customer Support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" name="Google Shape;203;p19"/>
          <p:cNvCxnSpPr>
            <a:endCxn id="204" idx="2"/>
          </p:cNvCxnSpPr>
          <p:nvPr/>
        </p:nvCxnSpPr>
        <p:spPr>
          <a:xfrm>
            <a:off x="1745101" y="2589750"/>
            <a:ext cx="620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Google Shape;204;p19"/>
          <p:cNvSpPr/>
          <p:nvPr/>
        </p:nvSpPr>
        <p:spPr>
          <a:xfrm>
            <a:off x="2365201" y="2095200"/>
            <a:ext cx="1178700" cy="1017900"/>
          </a:xfrm>
          <a:prstGeom prst="ellipse">
            <a:avLst/>
          </a:prstGeom>
          <a:gradFill>
            <a:gsLst>
              <a:gs pos="0">
                <a:srgbClr val="FFE599"/>
              </a:gs>
              <a:gs pos="43000">
                <a:srgbClr val="F8C87E"/>
              </a:gs>
              <a:gs pos="100000">
                <a:srgbClr val="F0AA63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Call Recording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" name="Google Shape;205;p19"/>
          <p:cNvCxnSpPr/>
          <p:nvPr/>
        </p:nvCxnSpPr>
        <p:spPr>
          <a:xfrm rot="10800000" flipH="1">
            <a:off x="3543900" y="2603250"/>
            <a:ext cx="4593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19"/>
          <p:cNvSpPr/>
          <p:nvPr/>
        </p:nvSpPr>
        <p:spPr>
          <a:xfrm>
            <a:off x="4003200" y="2095200"/>
            <a:ext cx="1347000" cy="1074300"/>
          </a:xfrm>
          <a:prstGeom prst="ellipse">
            <a:avLst/>
          </a:prstGeom>
          <a:gradFill>
            <a:gsLst>
              <a:gs pos="0">
                <a:srgbClr val="FFE599"/>
              </a:gs>
              <a:gs pos="43000">
                <a:srgbClr val="F8C87E"/>
              </a:gs>
              <a:gs pos="100000">
                <a:srgbClr val="F0AA63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Transcription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" name="Google Shape;207;p19"/>
          <p:cNvCxnSpPr/>
          <p:nvPr/>
        </p:nvCxnSpPr>
        <p:spPr>
          <a:xfrm rot="10800000" flipH="1">
            <a:off x="5350200" y="2603700"/>
            <a:ext cx="4593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Google Shape;208;p19"/>
          <p:cNvSpPr/>
          <p:nvPr/>
        </p:nvSpPr>
        <p:spPr>
          <a:xfrm>
            <a:off x="5809500" y="2059800"/>
            <a:ext cx="1347000" cy="1074300"/>
          </a:xfrm>
          <a:prstGeom prst="ellipse">
            <a:avLst/>
          </a:prstGeom>
          <a:gradFill>
            <a:gsLst>
              <a:gs pos="0">
                <a:srgbClr val="FFE599"/>
              </a:gs>
              <a:gs pos="43000">
                <a:srgbClr val="F8C87E"/>
              </a:gs>
              <a:gs pos="100000">
                <a:srgbClr val="F0AA63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Gen AI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9" name="Google Shape;209;p19"/>
          <p:cNvCxnSpPr>
            <a:stCxn id="208" idx="7"/>
          </p:cNvCxnSpPr>
          <p:nvPr/>
        </p:nvCxnSpPr>
        <p:spPr>
          <a:xfrm rot="-5400000">
            <a:off x="7182136" y="1676228"/>
            <a:ext cx="318000" cy="763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19"/>
          <p:cNvCxnSpPr>
            <a:stCxn id="208" idx="6"/>
          </p:cNvCxnSpPr>
          <p:nvPr/>
        </p:nvCxnSpPr>
        <p:spPr>
          <a:xfrm rot="10800000" flipH="1">
            <a:off x="7156500" y="2595450"/>
            <a:ext cx="574200" cy="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9"/>
          <p:cNvCxnSpPr>
            <a:stCxn id="208" idx="5"/>
          </p:cNvCxnSpPr>
          <p:nvPr/>
        </p:nvCxnSpPr>
        <p:spPr>
          <a:xfrm rot="-5400000" flipH="1">
            <a:off x="7267636" y="2668372"/>
            <a:ext cx="269400" cy="886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19"/>
          <p:cNvSpPr txBox="1"/>
          <p:nvPr/>
        </p:nvSpPr>
        <p:spPr>
          <a:xfrm>
            <a:off x="7447375" y="2302088"/>
            <a:ext cx="125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Agent Score?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7071642" y="1604888"/>
            <a:ext cx="170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Customer Sentiment?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7447375" y="3184613"/>
            <a:ext cx="125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the Ticket Closed?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714700" y="193800"/>
            <a:ext cx="66408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Generative AI</a:t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7614038" y="3592200"/>
            <a:ext cx="6201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0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>
            <a:spLocks noGrp="1"/>
          </p:cNvSpPr>
          <p:nvPr>
            <p:ph type="title"/>
          </p:nvPr>
        </p:nvSpPr>
        <p:spPr>
          <a:xfrm>
            <a:off x="2303225" y="2146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PROMPT ENGINEERING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/>
          <p:nvPr/>
        </p:nvSpPr>
        <p:spPr>
          <a:xfrm>
            <a:off x="1563000" y="1989275"/>
            <a:ext cx="6912300" cy="293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1682693" y="217790"/>
            <a:ext cx="579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is a Prompt?</a:t>
            </a:r>
            <a:endParaRPr sz="1500" b="0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3571375" y="2017500"/>
            <a:ext cx="4862700" cy="28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Answer the question only based on the context provided below. Keep the answer short and concise. Respond “Unsure about answer” if not sure about the answer.</a:t>
            </a:r>
            <a:endParaRPr sz="12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Leskode.com </a:t>
            </a:r>
            <a:r>
              <a:rPr lang="en-GB" sz="12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implemented a sophisticated Code generationplatform using Google Cloud Platform, unifying customer behavioral data, purchase history, and feedback information to deliver a holistic view of customer engagement.</a:t>
            </a:r>
            <a:endParaRPr sz="12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 developed the centralized data analytics platform using Google Cloud Platform?</a:t>
            </a:r>
            <a:endParaRPr sz="12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250" b="1">
                <a:solidFill>
                  <a:srgbClr val="24B484"/>
                </a:solidFill>
                <a:latin typeface="Montserrat"/>
                <a:ea typeface="Montserrat"/>
                <a:cs typeface="Montserrat"/>
                <a:sym typeface="Montserrat"/>
              </a:rPr>
              <a:t>Answer: leskode.com </a:t>
            </a:r>
            <a:endParaRPr sz="12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1" name="Google Shape;231;p21"/>
          <p:cNvGrpSpPr/>
          <p:nvPr/>
        </p:nvGrpSpPr>
        <p:grpSpPr>
          <a:xfrm>
            <a:off x="1789046" y="2279100"/>
            <a:ext cx="1112099" cy="307749"/>
            <a:chOff x="3695067" y="4279068"/>
            <a:chExt cx="1380803" cy="465300"/>
          </a:xfrm>
        </p:grpSpPr>
        <p:grpSp>
          <p:nvGrpSpPr>
            <p:cNvPr id="232" name="Google Shape;232;p21"/>
            <p:cNvGrpSpPr/>
            <p:nvPr/>
          </p:nvGrpSpPr>
          <p:grpSpPr>
            <a:xfrm>
              <a:off x="3706030" y="4288675"/>
              <a:ext cx="1369840" cy="451800"/>
              <a:chOff x="3705850" y="4288675"/>
              <a:chExt cx="1836000" cy="451800"/>
            </a:xfrm>
          </p:grpSpPr>
          <p:sp>
            <p:nvSpPr>
              <p:cNvPr id="233" name="Google Shape;233;p21"/>
              <p:cNvSpPr/>
              <p:nvPr/>
            </p:nvSpPr>
            <p:spPr>
              <a:xfrm>
                <a:off x="3705850" y="4288675"/>
                <a:ext cx="1836000" cy="451800"/>
              </a:xfrm>
              <a:prstGeom prst="roundRect">
                <a:avLst>
                  <a:gd name="adj" fmla="val 16667"/>
                </a:avLst>
              </a:prstGeom>
              <a:solidFill>
                <a:srgbClr val="E06666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1"/>
              <p:cNvSpPr/>
              <p:nvPr/>
            </p:nvSpPr>
            <p:spPr>
              <a:xfrm>
                <a:off x="3723950" y="4303225"/>
                <a:ext cx="1803300" cy="421800"/>
              </a:xfrm>
              <a:prstGeom prst="roundRect">
                <a:avLst>
                  <a:gd name="adj" fmla="val 16667"/>
                </a:avLst>
              </a:prstGeom>
              <a:solidFill>
                <a:srgbClr val="E06666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5" name="Google Shape;235;p21"/>
            <p:cNvSpPr txBox="1"/>
            <p:nvPr/>
          </p:nvSpPr>
          <p:spPr>
            <a:xfrm>
              <a:off x="3695067" y="4279068"/>
              <a:ext cx="1369800" cy="4653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Instruction</a:t>
              </a:r>
              <a:endPara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36" name="Google Shape;236;p21"/>
          <p:cNvGrpSpPr/>
          <p:nvPr/>
        </p:nvGrpSpPr>
        <p:grpSpPr>
          <a:xfrm>
            <a:off x="1789046" y="2964613"/>
            <a:ext cx="1112099" cy="307749"/>
            <a:chOff x="3695067" y="4279068"/>
            <a:chExt cx="1380803" cy="465300"/>
          </a:xfrm>
        </p:grpSpPr>
        <p:grpSp>
          <p:nvGrpSpPr>
            <p:cNvPr id="237" name="Google Shape;237;p21"/>
            <p:cNvGrpSpPr/>
            <p:nvPr/>
          </p:nvGrpSpPr>
          <p:grpSpPr>
            <a:xfrm>
              <a:off x="3706030" y="4288675"/>
              <a:ext cx="1369840" cy="451800"/>
              <a:chOff x="3705850" y="4288675"/>
              <a:chExt cx="1836000" cy="451800"/>
            </a:xfrm>
          </p:grpSpPr>
          <p:sp>
            <p:nvSpPr>
              <p:cNvPr id="238" name="Google Shape;238;p21"/>
              <p:cNvSpPr/>
              <p:nvPr/>
            </p:nvSpPr>
            <p:spPr>
              <a:xfrm>
                <a:off x="3705850" y="4288675"/>
                <a:ext cx="1836000" cy="451800"/>
              </a:xfrm>
              <a:prstGeom prst="roundRect">
                <a:avLst>
                  <a:gd name="adj" fmla="val 16667"/>
                </a:avLst>
              </a:prstGeom>
              <a:solidFill>
                <a:srgbClr val="E06666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1"/>
              <p:cNvSpPr/>
              <p:nvPr/>
            </p:nvSpPr>
            <p:spPr>
              <a:xfrm>
                <a:off x="3723950" y="4303225"/>
                <a:ext cx="1803300" cy="421800"/>
              </a:xfrm>
              <a:prstGeom prst="roundRect">
                <a:avLst>
                  <a:gd name="adj" fmla="val 16667"/>
                </a:avLst>
              </a:prstGeom>
              <a:solidFill>
                <a:srgbClr val="E06666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" name="Google Shape;240;p21"/>
            <p:cNvSpPr txBox="1"/>
            <p:nvPr/>
          </p:nvSpPr>
          <p:spPr>
            <a:xfrm>
              <a:off x="3695067" y="4279068"/>
              <a:ext cx="1369800" cy="4653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Context</a:t>
              </a:r>
              <a:endPara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1789046" y="3882412"/>
            <a:ext cx="1112099" cy="307749"/>
            <a:chOff x="3695067" y="4279068"/>
            <a:chExt cx="1380803" cy="465300"/>
          </a:xfrm>
        </p:grpSpPr>
        <p:grpSp>
          <p:nvGrpSpPr>
            <p:cNvPr id="242" name="Google Shape;242;p21"/>
            <p:cNvGrpSpPr/>
            <p:nvPr/>
          </p:nvGrpSpPr>
          <p:grpSpPr>
            <a:xfrm>
              <a:off x="3706030" y="4288675"/>
              <a:ext cx="1369840" cy="451800"/>
              <a:chOff x="3705850" y="4288675"/>
              <a:chExt cx="1836000" cy="451800"/>
            </a:xfrm>
          </p:grpSpPr>
          <p:sp>
            <p:nvSpPr>
              <p:cNvPr id="243" name="Google Shape;243;p21"/>
              <p:cNvSpPr/>
              <p:nvPr/>
            </p:nvSpPr>
            <p:spPr>
              <a:xfrm>
                <a:off x="3705850" y="4288675"/>
                <a:ext cx="1836000" cy="451800"/>
              </a:xfrm>
              <a:prstGeom prst="roundRect">
                <a:avLst>
                  <a:gd name="adj" fmla="val 16667"/>
                </a:avLst>
              </a:prstGeom>
              <a:solidFill>
                <a:srgbClr val="E06666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3723950" y="4303225"/>
                <a:ext cx="1803300" cy="421800"/>
              </a:xfrm>
              <a:prstGeom prst="roundRect">
                <a:avLst>
                  <a:gd name="adj" fmla="val 16667"/>
                </a:avLst>
              </a:prstGeom>
              <a:solidFill>
                <a:srgbClr val="E06666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5" name="Google Shape;245;p21"/>
            <p:cNvSpPr txBox="1"/>
            <p:nvPr/>
          </p:nvSpPr>
          <p:spPr>
            <a:xfrm>
              <a:off x="3695067" y="4279068"/>
              <a:ext cx="1369800" cy="4653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Input</a:t>
              </a:r>
              <a:endPara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6" name="Google Shape;246;p21"/>
          <p:cNvGrpSpPr/>
          <p:nvPr/>
        </p:nvGrpSpPr>
        <p:grpSpPr>
          <a:xfrm>
            <a:off x="1822496" y="4434128"/>
            <a:ext cx="1112099" cy="308701"/>
            <a:chOff x="3695067" y="4288675"/>
            <a:chExt cx="1380803" cy="466739"/>
          </a:xfrm>
        </p:grpSpPr>
        <p:grpSp>
          <p:nvGrpSpPr>
            <p:cNvPr id="247" name="Google Shape;247;p21"/>
            <p:cNvGrpSpPr/>
            <p:nvPr/>
          </p:nvGrpSpPr>
          <p:grpSpPr>
            <a:xfrm>
              <a:off x="3706030" y="4288675"/>
              <a:ext cx="1369840" cy="451800"/>
              <a:chOff x="3705850" y="4288675"/>
              <a:chExt cx="1836000" cy="451800"/>
            </a:xfrm>
          </p:grpSpPr>
          <p:sp>
            <p:nvSpPr>
              <p:cNvPr id="248" name="Google Shape;248;p21"/>
              <p:cNvSpPr/>
              <p:nvPr/>
            </p:nvSpPr>
            <p:spPr>
              <a:xfrm>
                <a:off x="3705850" y="4288675"/>
                <a:ext cx="1836000" cy="451800"/>
              </a:xfrm>
              <a:prstGeom prst="roundRect">
                <a:avLst>
                  <a:gd name="adj" fmla="val 16667"/>
                </a:avLst>
              </a:prstGeom>
              <a:solidFill>
                <a:srgbClr val="E06666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3723950" y="4303225"/>
                <a:ext cx="1803300" cy="421800"/>
              </a:xfrm>
              <a:prstGeom prst="roundRect">
                <a:avLst>
                  <a:gd name="adj" fmla="val 16667"/>
                </a:avLst>
              </a:prstGeom>
              <a:solidFill>
                <a:srgbClr val="E06666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21"/>
            <p:cNvSpPr txBox="1"/>
            <p:nvPr/>
          </p:nvSpPr>
          <p:spPr>
            <a:xfrm>
              <a:off x="3695067" y="4290114"/>
              <a:ext cx="1369800" cy="4653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Output Indicator</a:t>
              </a:r>
              <a:endPara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1" name="Google Shape;251;p21"/>
          <p:cNvGrpSpPr/>
          <p:nvPr/>
        </p:nvGrpSpPr>
        <p:grpSpPr>
          <a:xfrm>
            <a:off x="1878600" y="1071438"/>
            <a:ext cx="5386800" cy="868662"/>
            <a:chOff x="1878600" y="842838"/>
            <a:chExt cx="5386800" cy="868662"/>
          </a:xfrm>
        </p:grpSpPr>
        <p:sp>
          <p:nvSpPr>
            <p:cNvPr id="252" name="Google Shape;252;p21"/>
            <p:cNvSpPr/>
            <p:nvPr/>
          </p:nvSpPr>
          <p:spPr>
            <a:xfrm>
              <a:off x="1878600" y="842838"/>
              <a:ext cx="5386800" cy="61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68605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223D7E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3" name="Google Shape;253;p21"/>
            <p:cNvSpPr txBox="1"/>
            <p:nvPr/>
          </p:nvSpPr>
          <p:spPr>
            <a:xfrm>
              <a:off x="2462213" y="895800"/>
              <a:ext cx="4234200" cy="8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3D7B"/>
                </a:buClr>
                <a:buSzPts val="900"/>
                <a:buFont typeface="Montserrat SemiBold"/>
                <a:buChar char="➔"/>
              </a:pPr>
              <a:r>
                <a:rPr lang="en-GB" sz="800" b="1" i="0" u="none" strike="noStrike" cap="none">
                  <a:solidFill>
                    <a:srgbClr val="223D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Input to the model; Mechanism of interacting with an LLM</a:t>
              </a:r>
              <a:endParaRPr sz="800" b="1" i="0" u="none" strike="noStrike" cap="none">
                <a:solidFill>
                  <a:srgbClr val="223D7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3D7B"/>
                </a:buClr>
                <a:buSzPts val="900"/>
                <a:buFont typeface="Montserrat SemiBold"/>
                <a:buChar char="➔"/>
              </a:pPr>
              <a:r>
                <a:rPr lang="en-GB" sz="800" b="1" i="0" u="none" strike="noStrike" cap="none">
                  <a:solidFill>
                    <a:srgbClr val="223D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Superset of Instruction; Multiple component</a:t>
              </a:r>
              <a:endParaRPr sz="800" b="1" i="0" u="none" strike="noStrike" cap="none">
                <a:solidFill>
                  <a:srgbClr val="223D7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243D7B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Microsoft Office PowerPoint</Application>
  <PresentationFormat>On-screen Show (16:9)</PresentationFormat>
  <Paragraphs>257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Lato</vt:lpstr>
      <vt:lpstr>Calibri</vt:lpstr>
      <vt:lpstr>Arial</vt:lpstr>
      <vt:lpstr>Montserrat</vt:lpstr>
      <vt:lpstr>Montserrat Medium</vt:lpstr>
      <vt:lpstr>Roboto</vt:lpstr>
      <vt:lpstr>Montserrat SemiBold</vt:lpstr>
      <vt:lpstr>Courier New</vt:lpstr>
      <vt:lpstr>Focus</vt:lpstr>
      <vt:lpstr>Gen AI Masterclass</vt:lpstr>
      <vt:lpstr>About Instructor</vt:lpstr>
      <vt:lpstr>Topics for Today</vt:lpstr>
      <vt:lpstr>What is Generative AI</vt:lpstr>
      <vt:lpstr>Types of Generative AI</vt:lpstr>
      <vt:lpstr>Native Machine Learning / Deep Learning (Before Gen AI)</vt:lpstr>
      <vt:lpstr>Generative AI</vt:lpstr>
      <vt:lpstr>PROMPT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Professionals</vt:lpstr>
      <vt:lpstr>PowerPoint Presentation</vt:lpstr>
      <vt:lpstr>Platform Engineers - Code Assistant</vt:lpstr>
      <vt:lpstr>Platform Engineer - Terra Form</vt:lpstr>
      <vt:lpstr>Platform Engineers - Infrastructure Management</vt:lpstr>
      <vt:lpstr>Platform Engineers - Automated Testing</vt:lpstr>
      <vt:lpstr>PowerPoint Presentation</vt:lpstr>
      <vt:lpstr>Software Developers - Code Assistant </vt:lpstr>
      <vt:lpstr>Software Developer - Bubble Sort</vt:lpstr>
      <vt:lpstr>Software Developer - Code Review and Optimization </vt:lpstr>
      <vt:lpstr>Software Developer - Bug Fixing </vt:lpstr>
      <vt:lpstr>PowerPoint Presentation</vt:lpstr>
      <vt:lpstr>Product Managers - Market Research</vt:lpstr>
      <vt:lpstr>Product Managers - Idea Generation</vt:lpstr>
      <vt:lpstr>PowerPoint Presentation</vt:lpstr>
      <vt:lpstr>Business Analyst -Data Analysis</vt:lpstr>
      <vt:lpstr>Summary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Sonali Prabhu</cp:lastModifiedBy>
  <cp:revision>1</cp:revision>
  <dcterms:modified xsi:type="dcterms:W3CDTF">2024-08-06T19:12:14Z</dcterms:modified>
</cp:coreProperties>
</file>