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5" r:id="rId1"/>
  </p:sldMasterIdLst>
  <p:sldIdLst>
    <p:sldId id="256" r:id="rId2"/>
    <p:sldId id="278" r:id="rId3"/>
    <p:sldId id="257" r:id="rId4"/>
    <p:sldId id="258" r:id="rId5"/>
    <p:sldId id="259" r:id="rId6"/>
    <p:sldId id="269" r:id="rId7"/>
    <p:sldId id="265" r:id="rId8"/>
    <p:sldId id="261" r:id="rId9"/>
    <p:sldId id="262" r:id="rId10"/>
    <p:sldId id="266" r:id="rId11"/>
    <p:sldId id="263" r:id="rId12"/>
    <p:sldId id="264" r:id="rId13"/>
    <p:sldId id="268" r:id="rId14"/>
    <p:sldId id="270" r:id="rId15"/>
    <p:sldId id="273" r:id="rId16"/>
    <p:sldId id="271" r:id="rId17"/>
    <p:sldId id="272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8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166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33384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862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51796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154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78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4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0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1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0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0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2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0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0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5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6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486" y="2404534"/>
            <a:ext cx="9202057" cy="1646302"/>
          </a:xfrm>
        </p:spPr>
        <p:txBody>
          <a:bodyPr/>
          <a:lstStyle/>
          <a:p>
            <a:r>
              <a:rPr lang="en-US" sz="4000" dirty="0" smtClean="0"/>
              <a:t>Kinect Dev – </a:t>
            </a:r>
            <a:br>
              <a:rPr lang="en-US" sz="4000" dirty="0" smtClean="0"/>
            </a:br>
            <a:r>
              <a:rPr lang="en-US" sz="4000" dirty="0" smtClean="0"/>
              <a:t>Patient Contact Detection System &amp; </a:t>
            </a:r>
            <a:br>
              <a:rPr lang="en-US" sz="4000" dirty="0" smtClean="0"/>
            </a:br>
            <a:r>
              <a:rPr lang="en-US" sz="4000" dirty="0" smtClean="0"/>
              <a:t>Medical Equipment Detection System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Junyang</a:t>
            </a:r>
            <a:r>
              <a:rPr lang="en-US" dirty="0" smtClean="0"/>
              <a:t> Chen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1" y="5849699"/>
            <a:ext cx="2933700" cy="711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805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662" y="1270000"/>
            <a:ext cx="6247340" cy="4964175"/>
          </a:xfrm>
        </p:spPr>
      </p:pic>
      <p:sp>
        <p:nvSpPr>
          <p:cNvPr id="4" name="TextBox 3"/>
          <p:cNvSpPr txBox="1"/>
          <p:nvPr/>
        </p:nvSpPr>
        <p:spPr>
          <a:xfrm>
            <a:off x="4256530" y="3475088"/>
            <a:ext cx="1438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Head of Bed</a:t>
            </a: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7507" y="4055706"/>
            <a:ext cx="1943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Captured by Left Kinect</a:t>
            </a:r>
            <a:endParaRPr 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26662" y="5818676"/>
            <a:ext cx="2190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Green</a:t>
            </a:r>
            <a:r>
              <a:rPr lang="en-US" sz="1200" dirty="0"/>
              <a:t>: Left Hand </a:t>
            </a:r>
            <a:r>
              <a:rPr lang="en-US" sz="1200" dirty="0" smtClean="0"/>
              <a:t>1</a:t>
            </a: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Red</a:t>
            </a:r>
            <a:r>
              <a:rPr lang="en-US" sz="1200" dirty="0" smtClean="0"/>
              <a:t>: Right Hand 1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Yellow</a:t>
            </a:r>
            <a:r>
              <a:rPr lang="en-US" sz="1200" dirty="0"/>
              <a:t>: Left Hand </a:t>
            </a:r>
            <a:r>
              <a:rPr lang="en-US" sz="1200" dirty="0" smtClean="0"/>
              <a:t>2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Blue</a:t>
            </a:r>
            <a:r>
              <a:rPr lang="en-US" sz="1200" dirty="0" smtClean="0"/>
              <a:t>: Right Hand 2</a:t>
            </a:r>
          </a:p>
        </p:txBody>
      </p:sp>
    </p:spTree>
    <p:extLst>
      <p:ext uri="{BB962C8B-B14F-4D97-AF65-F5344CB8AC3E}">
        <p14:creationId xmlns:p14="http://schemas.microsoft.com/office/powerpoint/2010/main" val="1670929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634" y="1686029"/>
            <a:ext cx="7889855" cy="4177742"/>
          </a:xfrm>
        </p:spPr>
      </p:pic>
    </p:spTree>
    <p:extLst>
      <p:ext uri="{BB962C8B-B14F-4D97-AF65-F5344CB8AC3E}">
        <p14:creationId xmlns:p14="http://schemas.microsoft.com/office/powerpoint/2010/main" val="94258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00"/>
            <a:ext cx="8596668" cy="3880773"/>
          </a:xfrm>
        </p:spPr>
        <p:txBody>
          <a:bodyPr/>
          <a:lstStyle/>
          <a:p>
            <a:r>
              <a:rPr lang="en-US" dirty="0" smtClean="0"/>
              <a:t>Scenario 1: one person, both sides of bed, 60 seconds, 22 touches.</a:t>
            </a:r>
          </a:p>
          <a:p>
            <a:r>
              <a:rPr lang="en-US" dirty="0" smtClean="0"/>
              <a:t>Scenario 2: one person, one side of bed, 270 seconds, 97 touches.</a:t>
            </a:r>
          </a:p>
          <a:p>
            <a:r>
              <a:rPr lang="en-US" dirty="0" smtClean="0"/>
              <a:t>Scenario 3: three people, both sides of bed, 135 seconds, 68 touches.</a:t>
            </a:r>
          </a:p>
          <a:p>
            <a:r>
              <a:rPr lang="en-US" dirty="0" smtClean="0"/>
              <a:t>Scenario 4: two people, both sides of bed, 480 seconds, 181 touches.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650244"/>
              </p:ext>
            </p:extLst>
          </p:nvPr>
        </p:nvGraphicFramePr>
        <p:xfrm>
          <a:off x="804251" y="3164115"/>
          <a:ext cx="8469750" cy="30915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1281"/>
                <a:gridCol w="2402135"/>
                <a:gridCol w="2402135"/>
                <a:gridCol w="2224199"/>
              </a:tblGrid>
              <a:tr h="18176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Detected as touch but substantially erroneous (more than </a:t>
                      </a:r>
                      <a:r>
                        <a:rPr lang="en-US" sz="2000" dirty="0" smtClean="0">
                          <a:effectLst/>
                        </a:rPr>
                        <a:t>2s erroneous data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Detected as touch with partially inaccurate </a:t>
                      </a:r>
                      <a:r>
                        <a:rPr lang="en-US" sz="2000" dirty="0" smtClean="0">
                          <a:effectLst/>
                        </a:rPr>
                        <a:t>(less </a:t>
                      </a:r>
                      <a:r>
                        <a:rPr lang="en-US" sz="2000" dirty="0">
                          <a:effectLst/>
                        </a:rPr>
                        <a:t>than 2s erroneous data)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Detected accurately (accurate start/stop times and trajectory)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06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Touch event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33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332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323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 touch 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many/infinite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299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5961" y="2133601"/>
            <a:ext cx="8887581" cy="132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Second Part:</a:t>
            </a:r>
            <a:br>
              <a:rPr lang="en-US" sz="4000" dirty="0" smtClean="0"/>
            </a:br>
            <a:r>
              <a:rPr lang="en-US" sz="4000" dirty="0" smtClean="0"/>
              <a:t>Medical </a:t>
            </a:r>
            <a:r>
              <a:rPr lang="en-US" sz="4000" dirty="0"/>
              <a:t>Equipment Detection System</a:t>
            </a:r>
          </a:p>
        </p:txBody>
      </p:sp>
    </p:spTree>
    <p:extLst>
      <p:ext uri="{BB962C8B-B14F-4D97-AF65-F5344CB8AC3E}">
        <p14:creationId xmlns:p14="http://schemas.microsoft.com/office/powerpoint/2010/main" val="282920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9046"/>
            <a:ext cx="8452152" cy="3880773"/>
          </a:xfrm>
        </p:spPr>
        <p:txBody>
          <a:bodyPr>
            <a:normAutofit/>
          </a:bodyPr>
          <a:lstStyle/>
          <a:p>
            <a:pPr lvl="1"/>
            <a:r>
              <a:rPr lang="en-US" sz="1800" dirty="0" smtClean="0"/>
              <a:t>To build a </a:t>
            </a:r>
            <a:r>
              <a:rPr lang="en-US" sz="1800" dirty="0" smtClean="0"/>
              <a:t>Kinect application</a:t>
            </a:r>
            <a:r>
              <a:rPr lang="en-US" sz="1800" dirty="0" smtClean="0"/>
              <a:t> </a:t>
            </a:r>
            <a:r>
              <a:rPr lang="en-US" sz="1800" dirty="0" smtClean="0"/>
              <a:t>that can detect if a healthcare worker is wearing </a:t>
            </a:r>
            <a:r>
              <a:rPr lang="en-US" sz="1800" dirty="0" smtClean="0"/>
              <a:t>certain kinds of </a:t>
            </a:r>
            <a:r>
              <a:rPr lang="en-US" sz="1800" dirty="0" smtClean="0"/>
              <a:t>medical equipment </a:t>
            </a:r>
            <a:r>
              <a:rPr lang="en-US" sz="1800" dirty="0" smtClean="0"/>
              <a:t>when he/she entering medical room</a:t>
            </a:r>
            <a:endParaRPr lang="en-US" sz="1800" dirty="0"/>
          </a:p>
        </p:txBody>
      </p:sp>
      <p:grpSp>
        <p:nvGrpSpPr>
          <p:cNvPr id="9" name="Group 8"/>
          <p:cNvGrpSpPr/>
          <p:nvPr/>
        </p:nvGrpSpPr>
        <p:grpSpPr>
          <a:xfrm>
            <a:off x="5708953" y="2519608"/>
            <a:ext cx="3088761" cy="3969657"/>
            <a:chOff x="5708953" y="2519608"/>
            <a:chExt cx="3088761" cy="396965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8953" y="2519608"/>
              <a:ext cx="2540000" cy="3810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8358171" y="5565935"/>
              <a:ext cx="43954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?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87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686" y="491671"/>
            <a:ext cx="6011460" cy="61268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099352" cy="3880773"/>
          </a:xfrm>
        </p:spPr>
        <p:txBody>
          <a:bodyPr/>
          <a:lstStyle/>
          <a:p>
            <a:r>
              <a:rPr lang="en-US" dirty="0" smtClean="0"/>
              <a:t>One Kinect pointing to the door with the distance of about 3.5 meters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965371" y="3004457"/>
            <a:ext cx="4470400" cy="339634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2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783" y="1425874"/>
            <a:ext cx="8582983" cy="5079999"/>
          </a:xfrm>
        </p:spPr>
      </p:pic>
    </p:spTree>
    <p:extLst>
      <p:ext uri="{BB962C8B-B14F-4D97-AF65-F5344CB8AC3E}">
        <p14:creationId xmlns:p14="http://schemas.microsoft.com/office/powerpoint/2010/main" val="91705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6949"/>
            <a:ext cx="6695923" cy="3880773"/>
          </a:xfrm>
        </p:spPr>
        <p:txBody>
          <a:bodyPr/>
          <a:lstStyle/>
          <a:p>
            <a:r>
              <a:rPr lang="en-US" dirty="0" smtClean="0"/>
              <a:t>Use skeletal tracking to locate specific parts of body (thigh, chest etc.) </a:t>
            </a:r>
            <a:endParaRPr lang="en-US" dirty="0" smtClean="0"/>
          </a:p>
          <a:p>
            <a:pPr lvl="1"/>
            <a:r>
              <a:rPr lang="en-US" dirty="0" smtClean="0"/>
              <a:t>Use short-term position history to determine if individual is moving in/out of room</a:t>
            </a:r>
            <a:endParaRPr lang="en-US" dirty="0" smtClean="0"/>
          </a:p>
          <a:p>
            <a:r>
              <a:rPr lang="en-US" dirty="0" smtClean="0"/>
              <a:t>Color </a:t>
            </a:r>
            <a:r>
              <a:rPr lang="en-US" dirty="0" smtClean="0"/>
              <a:t>feature extraction </a:t>
            </a:r>
            <a:endParaRPr lang="en-US" dirty="0" smtClean="0"/>
          </a:p>
          <a:p>
            <a:pPr marL="742950" lvl="2" indent="-342900"/>
            <a:r>
              <a:rPr lang="en-US" sz="1600" dirty="0"/>
              <a:t>Sample 15 X 15 </a:t>
            </a:r>
            <a:r>
              <a:rPr lang="en-US" sz="1600" dirty="0" smtClean="0"/>
              <a:t>pixel </a:t>
            </a:r>
            <a:r>
              <a:rPr lang="en-US" sz="1600" dirty="0"/>
              <a:t>region for each position	</a:t>
            </a:r>
          </a:p>
          <a:p>
            <a:pPr lvl="1"/>
            <a:r>
              <a:rPr lang="en-US" dirty="0"/>
              <a:t>Measure the relativity of the RGB values in each </a:t>
            </a:r>
            <a:r>
              <a:rPr lang="en-US" dirty="0" smtClean="0"/>
              <a:t>pixel</a:t>
            </a:r>
            <a:endParaRPr lang="en-US" dirty="0" smtClean="0"/>
          </a:p>
          <a:p>
            <a:r>
              <a:rPr lang="en-US" dirty="0" smtClean="0"/>
              <a:t>Classify found/not found by comparing statistical summary of colors with expected colors</a:t>
            </a:r>
          </a:p>
          <a:p>
            <a:pPr lvl="1"/>
            <a:r>
              <a:rPr lang="en-US" dirty="0" smtClean="0"/>
              <a:t>Currently n</a:t>
            </a:r>
            <a:r>
              <a:rPr lang="en-US" dirty="0" smtClean="0"/>
              <a:t>ot very robust for light colors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745" y="917882"/>
            <a:ext cx="1632257" cy="361042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7641745" y="3149600"/>
            <a:ext cx="1790850" cy="3470216"/>
            <a:chOff x="7641745" y="3149600"/>
            <a:chExt cx="1790850" cy="347021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1745" y="4836586"/>
              <a:ext cx="1790850" cy="1783230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 flipH="1">
              <a:off x="8969829" y="3149600"/>
              <a:ext cx="29028" cy="16869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394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person at a time</a:t>
            </a:r>
          </a:p>
          <a:p>
            <a:r>
              <a:rPr lang="en-US" dirty="0" smtClean="0"/>
              <a:t>Only consider people who are entering the room</a:t>
            </a:r>
          </a:p>
          <a:p>
            <a:r>
              <a:rPr lang="en-US" dirty="0" smtClean="0"/>
              <a:t>Supported medical equipment: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92861" y="3345787"/>
            <a:ext cx="10768044" cy="2695575"/>
            <a:chOff x="908975" y="3328987"/>
            <a:chExt cx="10768044" cy="26955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975" y="3571874"/>
              <a:ext cx="1438275" cy="2209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422" y="4263254"/>
              <a:ext cx="1596499" cy="142209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890" y="3328987"/>
              <a:ext cx="1695450" cy="26955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4405" y="4461258"/>
              <a:ext cx="1240556" cy="122408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3947" y="4074764"/>
              <a:ext cx="1493072" cy="161058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5906" y="4263254"/>
              <a:ext cx="2141128" cy="1422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48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Collected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351" y="1399099"/>
            <a:ext cx="4413092" cy="414535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77334" y="5736562"/>
            <a:ext cx="7327488" cy="933580"/>
            <a:chOff x="677334" y="5736562"/>
            <a:chExt cx="7327488" cy="93358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8971" y="5736562"/>
              <a:ext cx="5915851" cy="93358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77334" y="5736562"/>
              <a:ext cx="1411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At the end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33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734" y="2359261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First Part:</a:t>
            </a:r>
            <a:br>
              <a:rPr lang="en-US" sz="4000" dirty="0" smtClean="0"/>
            </a:br>
            <a:r>
              <a:rPr lang="en-US" sz="4000" dirty="0" smtClean="0"/>
              <a:t>Patient Contact Detection System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938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428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95156"/>
              </p:ext>
            </p:extLst>
          </p:nvPr>
        </p:nvGraphicFramePr>
        <p:xfrm>
          <a:off x="822477" y="1721130"/>
          <a:ext cx="4291394" cy="16104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7564"/>
                <a:gridCol w="1391915"/>
                <a:gridCol w="1391915"/>
              </a:tblGrid>
              <a:tr h="7688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 smtClean="0">
                          <a:effectLst/>
                        </a:rPr>
                        <a:t>Gown </a:t>
                      </a:r>
                      <a:endParaRPr lang="en-US" sz="2000" b="1" u="none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Not detected</a:t>
                      </a:r>
                      <a:endParaRPr lang="en-US" sz="20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Detected</a:t>
                      </a:r>
                      <a:endParaRPr lang="en-US" sz="20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91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Worn</a:t>
                      </a:r>
                      <a:endParaRPr lang="en-US" sz="20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0</a:t>
                      </a:r>
                      <a:endParaRPr lang="en-US" sz="20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62</a:t>
                      </a:r>
                      <a:endParaRPr lang="en-US" sz="20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25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Not worn</a:t>
                      </a:r>
                      <a:endParaRPr lang="en-US" sz="2000" b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53</a:t>
                      </a:r>
                      <a:endParaRPr lang="en-US" sz="20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</a:t>
                      </a:r>
                      <a:endParaRPr lang="en-US" sz="20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2477" y="3331576"/>
            <a:ext cx="496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Sensitivity: 100.0%   Specificity: </a:t>
            </a:r>
            <a:r>
              <a:rPr lang="en-US" dirty="0"/>
              <a:t>98.15</a:t>
            </a:r>
            <a:r>
              <a:rPr lang="en-US" dirty="0" smtClean="0"/>
              <a:t>%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157308"/>
              </p:ext>
            </p:extLst>
          </p:nvPr>
        </p:nvGraphicFramePr>
        <p:xfrm>
          <a:off x="835776" y="4178878"/>
          <a:ext cx="4302280" cy="1543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1388"/>
                <a:gridCol w="1395446"/>
                <a:gridCol w="1395446"/>
              </a:tblGrid>
              <a:tr h="77180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Mask </a:t>
                      </a:r>
                      <a:endParaRPr lang="en-US" sz="20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Not detected</a:t>
                      </a:r>
                      <a:endParaRPr lang="en-US" sz="20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Detected</a:t>
                      </a:r>
                      <a:endParaRPr lang="en-US" sz="2000" b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59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Worn</a:t>
                      </a:r>
                      <a:endParaRPr lang="en-US" sz="2000" b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0</a:t>
                      </a:r>
                      <a:endParaRPr lang="en-US" sz="20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36</a:t>
                      </a:r>
                      <a:endParaRPr lang="en-US" sz="20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59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Not worn</a:t>
                      </a:r>
                      <a:endParaRPr lang="en-US" sz="2000" b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79</a:t>
                      </a:r>
                      <a:endParaRPr lang="en-US" sz="2000" b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</a:t>
                      </a:r>
                      <a:endParaRPr lang="en-US" sz="20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2477" y="5720456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Sensitivity: 100.0%  Specificity: 98.75</a:t>
            </a:r>
            <a:r>
              <a:rPr lang="en-US" dirty="0"/>
              <a:t>%.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5427"/>
              </p:ext>
            </p:extLst>
          </p:nvPr>
        </p:nvGraphicFramePr>
        <p:xfrm>
          <a:off x="5791200" y="1683658"/>
          <a:ext cx="4107543" cy="16110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2977"/>
                <a:gridCol w="1332283"/>
                <a:gridCol w="1332283"/>
              </a:tblGrid>
              <a:tr h="8419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Gloves</a:t>
                      </a:r>
                      <a:endParaRPr lang="en-US" sz="20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Not detected</a:t>
                      </a:r>
                      <a:endParaRPr lang="en-US" sz="20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Detected</a:t>
                      </a:r>
                      <a:endParaRPr lang="en-US" sz="2000" b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458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Worn</a:t>
                      </a:r>
                      <a:endParaRPr lang="en-US" sz="20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8</a:t>
                      </a:r>
                      <a:endParaRPr lang="en-US" sz="2000" b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50</a:t>
                      </a:r>
                      <a:endParaRPr lang="en-US" sz="2000" b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458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Not worn</a:t>
                      </a:r>
                      <a:endParaRPr lang="en-US" sz="2000" b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57</a:t>
                      </a:r>
                      <a:endParaRPr lang="en-US" sz="20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</a:t>
                      </a:r>
                      <a:endParaRPr lang="en-US" sz="20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91200" y="3331576"/>
            <a:ext cx="483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Sensitivity: 86.21%  Specificity: 98.28%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9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562" y="3120571"/>
            <a:ext cx="8596668" cy="13208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0027"/>
            <a:ext cx="5313642" cy="4541335"/>
          </a:xfrm>
        </p:spPr>
        <p:txBody>
          <a:bodyPr/>
          <a:lstStyle/>
          <a:p>
            <a:pPr marL="342900" lvl="1" indent="-342900"/>
            <a:r>
              <a:rPr lang="en-US" sz="1800" dirty="0"/>
              <a:t>To build a </a:t>
            </a:r>
            <a:r>
              <a:rPr lang="en-US" sz="1800" dirty="0" smtClean="0"/>
              <a:t>Kinect application </a:t>
            </a:r>
            <a:r>
              <a:rPr lang="en-US" sz="1800" dirty="0"/>
              <a:t>that can detect and record the </a:t>
            </a:r>
            <a:r>
              <a:rPr lang="en-US" sz="1800" dirty="0" smtClean="0"/>
              <a:t>contacts </a:t>
            </a:r>
            <a:r>
              <a:rPr lang="en-US" sz="1800" dirty="0"/>
              <a:t>healthcare workers made to </a:t>
            </a:r>
            <a:r>
              <a:rPr lang="en-US" sz="1800" dirty="0" smtClean="0"/>
              <a:t>patients in medical room</a:t>
            </a:r>
            <a:endParaRPr lang="en-US" sz="1800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42862" y="1415246"/>
            <a:ext cx="3213100" cy="4826000"/>
            <a:chOff x="5236573" y="1016000"/>
            <a:chExt cx="3213100" cy="4826000"/>
          </a:xfrm>
        </p:grpSpPr>
        <p:grpSp>
          <p:nvGrpSpPr>
            <p:cNvPr id="5" name="Group 4"/>
            <p:cNvGrpSpPr/>
            <p:nvPr/>
          </p:nvGrpSpPr>
          <p:grpSpPr>
            <a:xfrm>
              <a:off x="5236573" y="1016000"/>
              <a:ext cx="3213100" cy="4826000"/>
              <a:chOff x="5236573" y="1016000"/>
              <a:chExt cx="3213100" cy="4826000"/>
            </a:xfrm>
          </p:grpSpPr>
          <p:pic>
            <p:nvPicPr>
              <p:cNvPr id="7" name="Picture 6" descr="700-03210515fw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6573" y="1016000"/>
                <a:ext cx="3213100" cy="4826000"/>
              </a:xfrm>
              <a:prstGeom prst="rect">
                <a:avLst/>
              </a:prstGeom>
            </p:spPr>
          </p:pic>
          <p:sp>
            <p:nvSpPr>
              <p:cNvPr id="8" name="Oval 7"/>
              <p:cNvSpPr/>
              <p:nvPr/>
            </p:nvSpPr>
            <p:spPr>
              <a:xfrm>
                <a:off x="7168267" y="2771015"/>
                <a:ext cx="146933" cy="12595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07064" y="2414142"/>
                <a:ext cx="125943" cy="14694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H="1">
                <a:off x="5236573" y="2130743"/>
                <a:ext cx="756224" cy="2582082"/>
              </a:xfrm>
              <a:prstGeom prst="line">
                <a:avLst/>
              </a:prstGeom>
              <a:ln>
                <a:solidFill>
                  <a:srgbClr val="00A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236573" y="4954239"/>
                <a:ext cx="3023201" cy="10496"/>
              </a:xfrm>
              <a:prstGeom prst="line">
                <a:avLst/>
              </a:prstGeom>
              <a:ln>
                <a:solidFill>
                  <a:srgbClr val="00A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7567086" y="2130743"/>
                <a:ext cx="692688" cy="2823496"/>
              </a:xfrm>
              <a:prstGeom prst="line">
                <a:avLst/>
              </a:prstGeom>
              <a:ln>
                <a:solidFill>
                  <a:srgbClr val="00A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5992797" y="2130743"/>
              <a:ext cx="1574289" cy="0"/>
            </a:xfrm>
            <a:prstGeom prst="line">
              <a:avLst/>
            </a:prstGeom>
            <a:ln>
              <a:solidFill>
                <a:srgbClr val="00A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V="1">
            <a:off x="6999086" y="1756881"/>
            <a:ext cx="0" cy="77310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999086" y="1736333"/>
            <a:ext cx="1574289" cy="2054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573375" y="1756881"/>
            <a:ext cx="0" cy="77310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9266063" y="4089115"/>
            <a:ext cx="0" cy="12643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242862" y="4068566"/>
            <a:ext cx="3023202" cy="2054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42862" y="1736333"/>
            <a:ext cx="756224" cy="233223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573375" y="1736333"/>
            <a:ext cx="692688" cy="233223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31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9676"/>
            <a:ext cx="8596668" cy="3880773"/>
          </a:xfrm>
        </p:spPr>
        <p:txBody>
          <a:bodyPr/>
          <a:lstStyle/>
          <a:p>
            <a:r>
              <a:rPr lang="en-US" dirty="0" smtClean="0"/>
              <a:t>Kinect</a:t>
            </a:r>
            <a:endParaRPr lang="en-US" dirty="0" smtClean="0"/>
          </a:p>
          <a:p>
            <a:r>
              <a:rPr lang="en-US" dirty="0" smtClean="0"/>
              <a:t>Microsoft Kinect for Windows SDK</a:t>
            </a:r>
          </a:p>
          <a:p>
            <a:pPr lvl="1"/>
            <a:r>
              <a:rPr lang="en-US" dirty="0" smtClean="0"/>
              <a:t>Visual studio 2012</a:t>
            </a:r>
          </a:p>
          <a:p>
            <a:pPr lvl="1"/>
            <a:r>
              <a:rPr lang="en-US" dirty="0" smtClean="0"/>
              <a:t>C#</a:t>
            </a:r>
          </a:p>
          <a:p>
            <a:r>
              <a:rPr lang="en-US" dirty="0" err="1" smtClean="0"/>
              <a:t>ReacTIVision</a:t>
            </a:r>
            <a:r>
              <a:rPr lang="en-US" dirty="0" smtClean="0"/>
              <a:t> </a:t>
            </a:r>
            <a:r>
              <a:rPr lang="en-US" dirty="0" smtClean="0"/>
              <a:t>library</a:t>
            </a:r>
          </a:p>
          <a:p>
            <a:pPr lvl="1"/>
            <a:r>
              <a:rPr lang="en-US" dirty="0" smtClean="0"/>
              <a:t>Much more accurate and stable than the </a:t>
            </a:r>
            <a:r>
              <a:rPr lang="en-US" dirty="0" err="1" smtClean="0"/>
              <a:t>OpenCV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No need to worry about color fluctuation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5915648" y="3974426"/>
            <a:ext cx="3358354" cy="2795900"/>
            <a:chOff x="5915648" y="3974426"/>
            <a:chExt cx="3358354" cy="27959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5648" y="3974426"/>
              <a:ext cx="3358354" cy="251876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661107" y="6400994"/>
              <a:ext cx="1867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Fiducial</a:t>
              </a:r>
              <a:r>
                <a:rPr lang="en-US" dirty="0" smtClean="0"/>
                <a:t> Markers</a:t>
              </a:r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779" y="1256977"/>
            <a:ext cx="3323338" cy="21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77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Skeletal Tracking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110" y="2471311"/>
            <a:ext cx="5536892" cy="3881437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619676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track up to 6 people, 2 of them with 20 full skeleton joints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8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733541"/>
            <a:ext cx="5128380" cy="3880773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lace two Kinects at the opposite sides of the bed</a:t>
            </a:r>
          </a:p>
          <a:p>
            <a:r>
              <a:rPr lang="en-US" dirty="0" smtClean="0"/>
              <a:t>Attach two </a:t>
            </a:r>
            <a:r>
              <a:rPr lang="en-US" dirty="0" err="1" smtClean="0"/>
              <a:t>fiducial</a:t>
            </a:r>
            <a:r>
              <a:rPr lang="en-US" dirty="0" smtClean="0"/>
              <a:t> markers at the end of the bed</a:t>
            </a:r>
          </a:p>
          <a:p>
            <a:r>
              <a:rPr lang="en-US" dirty="0" smtClean="0"/>
              <a:t>Detect the positions of two markers</a:t>
            </a:r>
          </a:p>
          <a:p>
            <a:r>
              <a:rPr lang="en-US" dirty="0" smtClean="0"/>
              <a:t>Knowing normal vector of the floor from the accelerometer in Kinect, compute and create the 3D detection box</a:t>
            </a:r>
          </a:p>
          <a:p>
            <a:r>
              <a:rPr lang="en-US" dirty="0" smtClean="0"/>
              <a:t>Update constantly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15" y="484680"/>
            <a:ext cx="5918634" cy="603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UI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619676"/>
            <a:ext cx="375082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48" y="1377766"/>
            <a:ext cx="6400800" cy="5205665"/>
          </a:xfrm>
        </p:spPr>
      </p:pic>
    </p:spTree>
    <p:extLst>
      <p:ext uri="{BB962C8B-B14F-4D97-AF65-F5344CB8AC3E}">
        <p14:creationId xmlns:p14="http://schemas.microsoft.com/office/powerpoint/2010/main" val="392618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394" y="1599521"/>
            <a:ext cx="4678920" cy="47432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Kinect tracks the opposite </a:t>
            </a:r>
            <a:r>
              <a:rPr lang="en-US" dirty="0" smtClean="0"/>
              <a:t>side</a:t>
            </a:r>
          </a:p>
          <a:p>
            <a:r>
              <a:rPr lang="en-US" dirty="0" smtClean="0"/>
              <a:t>Detection Zone (3D box)</a:t>
            </a:r>
          </a:p>
          <a:p>
            <a:pPr lvl="1"/>
            <a:r>
              <a:rPr lang="en-US" dirty="0" smtClean="0"/>
              <a:t>Hand </a:t>
            </a:r>
            <a:r>
              <a:rPr lang="en-US" dirty="0" smtClean="0"/>
              <a:t>tracking</a:t>
            </a:r>
          </a:p>
          <a:p>
            <a:pPr lvl="1"/>
            <a:r>
              <a:rPr lang="en-US" dirty="0"/>
              <a:t>Can track </a:t>
            </a:r>
            <a:r>
              <a:rPr lang="en-US" dirty="0" smtClean="0"/>
              <a:t>hands of up </a:t>
            </a:r>
            <a:r>
              <a:rPr lang="en-US" dirty="0"/>
              <a:t>to two </a:t>
            </a:r>
            <a:r>
              <a:rPr lang="en-US" dirty="0" smtClean="0"/>
              <a:t>people each </a:t>
            </a:r>
            <a:r>
              <a:rPr lang="en-US" dirty="0"/>
              <a:t>side </a:t>
            </a:r>
            <a:r>
              <a:rPr lang="en-US" dirty="0" smtClean="0"/>
              <a:t>simultaneously</a:t>
            </a:r>
          </a:p>
          <a:p>
            <a:r>
              <a:rPr lang="en-US" dirty="0" smtClean="0"/>
              <a:t>Buffer Zone</a:t>
            </a:r>
          </a:p>
          <a:p>
            <a:pPr lvl="1"/>
            <a:r>
              <a:rPr lang="en-US" dirty="0" smtClean="0"/>
              <a:t>2 first-in people will be tracked fully</a:t>
            </a:r>
            <a:endParaRPr lang="en-US" dirty="0" smtClean="0"/>
          </a:p>
          <a:p>
            <a:pPr lvl="1"/>
            <a:r>
              <a:rPr lang="en-US" dirty="0" smtClean="0"/>
              <a:t>4 people will be tracked with position-only</a:t>
            </a:r>
            <a:endParaRPr lang="en-US" dirty="0" smtClean="0"/>
          </a:p>
          <a:p>
            <a:r>
              <a:rPr lang="en-US" dirty="0" smtClean="0"/>
              <a:t>Pick up people intelligently</a:t>
            </a:r>
          </a:p>
          <a:p>
            <a:pPr marL="742950" lvl="2" indent="-342900"/>
            <a:r>
              <a:rPr lang="en-US" dirty="0" smtClean="0"/>
              <a:t>Stick with fully-tracked people until </a:t>
            </a:r>
            <a:r>
              <a:rPr lang="en-US" dirty="0" smtClean="0"/>
              <a:t>they </a:t>
            </a:r>
            <a:r>
              <a:rPr lang="en-US" dirty="0" smtClean="0"/>
              <a:t>leave</a:t>
            </a:r>
            <a:endParaRPr lang="en-US" dirty="0" smtClean="0"/>
          </a:p>
          <a:p>
            <a:r>
              <a:rPr lang="en-US" dirty="0" smtClean="0"/>
              <a:t>Divide the bed into 6 sub-regions (LH, RH, LM, RM, LL, RL)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04" y="609600"/>
            <a:ext cx="6076324" cy="619228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8639052" y="868813"/>
            <a:ext cx="35814" cy="4121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296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Collected Data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538" y="1584824"/>
            <a:ext cx="7114916" cy="4888110"/>
          </a:xfrm>
        </p:spPr>
      </p:pic>
      <p:grpSp>
        <p:nvGrpSpPr>
          <p:cNvPr id="9" name="Group 8"/>
          <p:cNvGrpSpPr/>
          <p:nvPr/>
        </p:nvGrpSpPr>
        <p:grpSpPr>
          <a:xfrm>
            <a:off x="1572338" y="2607046"/>
            <a:ext cx="8214038" cy="307777"/>
            <a:chOff x="195866" y="2548174"/>
            <a:chExt cx="8214038" cy="307777"/>
          </a:xfrm>
        </p:grpSpPr>
        <p:sp>
          <p:nvSpPr>
            <p:cNvPr id="5" name="Rectangle 4"/>
            <p:cNvSpPr/>
            <p:nvPr/>
          </p:nvSpPr>
          <p:spPr>
            <a:xfrm>
              <a:off x="1418210" y="2581499"/>
              <a:ext cx="6991694" cy="2003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95866" y="2548174"/>
              <a:ext cx="1266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Buffer Zone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76472" y="4195156"/>
            <a:ext cx="8409904" cy="307777"/>
            <a:chOff x="0" y="4301544"/>
            <a:chExt cx="8409904" cy="307777"/>
          </a:xfrm>
        </p:grpSpPr>
        <p:sp>
          <p:nvSpPr>
            <p:cNvPr id="8" name="Rectangle 7"/>
            <p:cNvSpPr/>
            <p:nvPr/>
          </p:nvSpPr>
          <p:spPr>
            <a:xfrm>
              <a:off x="1418210" y="4301544"/>
              <a:ext cx="6991694" cy="2318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0" y="4301544"/>
              <a:ext cx="1462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Detection Zone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34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4569</TotalTime>
  <Words>519</Words>
  <Application>Microsoft Office PowerPoint</Application>
  <PresentationFormat>Widescreen</PresentationFormat>
  <Paragraphs>115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MS Mincho</vt:lpstr>
      <vt:lpstr>Arial</vt:lpstr>
      <vt:lpstr>Cambria</vt:lpstr>
      <vt:lpstr>Times New Roman</vt:lpstr>
      <vt:lpstr>Trebuchet MS</vt:lpstr>
      <vt:lpstr>Wingdings 3</vt:lpstr>
      <vt:lpstr>Facet</vt:lpstr>
      <vt:lpstr>Kinect Dev –  Patient Contact Detection System &amp;  Medical Equipment Detection System</vt:lpstr>
      <vt:lpstr>First Part: Patient Contact Detection System</vt:lpstr>
      <vt:lpstr>Goal</vt:lpstr>
      <vt:lpstr>Tools</vt:lpstr>
      <vt:lpstr>Skeletal Tracking</vt:lpstr>
      <vt:lpstr>Setting</vt:lpstr>
      <vt:lpstr>System UI</vt:lpstr>
      <vt:lpstr>Functionality</vt:lpstr>
      <vt:lpstr>Collected Data</vt:lpstr>
      <vt:lpstr>Data Visualization</vt:lpstr>
      <vt:lpstr>Data Analysis</vt:lpstr>
      <vt:lpstr>Results</vt:lpstr>
      <vt:lpstr>Second Part: Medical Equipment Detection System</vt:lpstr>
      <vt:lpstr>Goal</vt:lpstr>
      <vt:lpstr>Setting</vt:lpstr>
      <vt:lpstr>System UI</vt:lpstr>
      <vt:lpstr>Approach</vt:lpstr>
      <vt:lpstr>Functionality</vt:lpstr>
      <vt:lpstr>Collected Data</vt:lpstr>
      <vt:lpstr>Results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Contact Detection System</dc:title>
  <dc:creator>Microsoft account</dc:creator>
  <cp:lastModifiedBy>Microsoft account</cp:lastModifiedBy>
  <cp:revision>96</cp:revision>
  <dcterms:created xsi:type="dcterms:W3CDTF">2014-02-04T03:35:00Z</dcterms:created>
  <dcterms:modified xsi:type="dcterms:W3CDTF">2014-02-07T16:29:10Z</dcterms:modified>
</cp:coreProperties>
</file>