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5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2A3890"/>
                </a:solidFill>
                <a:latin typeface="RobotoRegular"/>
                <a:cs typeface="RobotoRegular"/>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2A3890"/>
                </a:solidFill>
                <a:latin typeface="RobotoRegular"/>
                <a:cs typeface="RobotoRegular"/>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2A3890"/>
                </a:solidFill>
                <a:latin typeface="RobotoRegular"/>
                <a:cs typeface="RobotoRegula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154883" y="3903667"/>
            <a:ext cx="989330" cy="988060"/>
          </a:xfrm>
          <a:custGeom>
            <a:avLst/>
            <a:gdLst/>
            <a:ahLst/>
            <a:cxnLst/>
            <a:rect l="l" t="t" r="r" b="b"/>
            <a:pathLst>
              <a:path w="989329" h="988060">
                <a:moveTo>
                  <a:pt x="989098" y="987898"/>
                </a:moveTo>
                <a:lnTo>
                  <a:pt x="0" y="987898"/>
                </a:lnTo>
                <a:lnTo>
                  <a:pt x="0" y="0"/>
                </a:lnTo>
                <a:lnTo>
                  <a:pt x="989098" y="987898"/>
                </a:lnTo>
                <a:close/>
              </a:path>
            </a:pathLst>
          </a:custGeom>
          <a:solidFill>
            <a:srgbClr val="EF6291"/>
          </a:solidFill>
        </p:spPr>
        <p:txBody>
          <a:bodyPr wrap="square" lIns="0" tIns="0" rIns="0" bIns="0" rtlCol="0"/>
          <a:lstStyle/>
          <a:p>
            <a:endParaRPr/>
          </a:p>
        </p:txBody>
      </p:sp>
      <p:sp>
        <p:nvSpPr>
          <p:cNvPr id="17" name="bg object 17"/>
          <p:cNvSpPr/>
          <p:nvPr/>
        </p:nvSpPr>
        <p:spPr>
          <a:xfrm>
            <a:off x="6181137" y="3903667"/>
            <a:ext cx="989330" cy="988060"/>
          </a:xfrm>
          <a:custGeom>
            <a:avLst/>
            <a:gdLst/>
            <a:ahLst/>
            <a:cxnLst/>
            <a:rect l="l" t="t" r="r" b="b"/>
            <a:pathLst>
              <a:path w="989329" h="988060">
                <a:moveTo>
                  <a:pt x="989098" y="987898"/>
                </a:moveTo>
                <a:lnTo>
                  <a:pt x="0" y="987898"/>
                </a:lnTo>
                <a:lnTo>
                  <a:pt x="989098" y="0"/>
                </a:lnTo>
                <a:lnTo>
                  <a:pt x="989098" y="987898"/>
                </a:lnTo>
                <a:close/>
              </a:path>
            </a:pathLst>
          </a:custGeom>
          <a:solidFill>
            <a:srgbClr val="EF6291"/>
          </a:solidFill>
        </p:spPr>
        <p:txBody>
          <a:bodyPr wrap="square" lIns="0" tIns="0" rIns="0" bIns="0" rtlCol="0"/>
          <a:lstStyle/>
          <a:p>
            <a:endParaRPr/>
          </a:p>
        </p:txBody>
      </p:sp>
      <p:sp>
        <p:nvSpPr>
          <p:cNvPr id="18" name="bg object 18"/>
          <p:cNvSpPr/>
          <p:nvPr/>
        </p:nvSpPr>
        <p:spPr>
          <a:xfrm>
            <a:off x="7170260" y="3903667"/>
            <a:ext cx="989330" cy="988060"/>
          </a:xfrm>
          <a:custGeom>
            <a:avLst/>
            <a:gdLst/>
            <a:ahLst/>
            <a:cxnLst/>
            <a:rect l="l" t="t" r="r" b="b"/>
            <a:pathLst>
              <a:path w="989329" h="988060">
                <a:moveTo>
                  <a:pt x="989098" y="987898"/>
                </a:moveTo>
                <a:lnTo>
                  <a:pt x="0" y="987898"/>
                </a:lnTo>
                <a:lnTo>
                  <a:pt x="0" y="0"/>
                </a:lnTo>
                <a:lnTo>
                  <a:pt x="989098" y="0"/>
                </a:lnTo>
                <a:lnTo>
                  <a:pt x="989098" y="987898"/>
                </a:lnTo>
                <a:close/>
              </a:path>
            </a:pathLst>
          </a:custGeom>
          <a:solidFill>
            <a:srgbClr val="D13369"/>
          </a:solidFill>
        </p:spPr>
        <p:txBody>
          <a:bodyPr wrap="square" lIns="0" tIns="0" rIns="0" bIns="0" rtlCol="0"/>
          <a:lstStyle/>
          <a:p>
            <a:endParaRPr/>
          </a:p>
        </p:txBody>
      </p:sp>
      <p:sp>
        <p:nvSpPr>
          <p:cNvPr id="19" name="bg object 19"/>
          <p:cNvSpPr/>
          <p:nvPr/>
        </p:nvSpPr>
        <p:spPr>
          <a:xfrm>
            <a:off x="8154733" y="3903667"/>
            <a:ext cx="989330" cy="988060"/>
          </a:xfrm>
          <a:custGeom>
            <a:avLst/>
            <a:gdLst/>
            <a:ahLst/>
            <a:cxnLst/>
            <a:rect l="l" t="t" r="r" b="b"/>
            <a:pathLst>
              <a:path w="989329" h="988060">
                <a:moveTo>
                  <a:pt x="989098" y="987898"/>
                </a:moveTo>
                <a:lnTo>
                  <a:pt x="0" y="0"/>
                </a:lnTo>
                <a:lnTo>
                  <a:pt x="989098" y="0"/>
                </a:lnTo>
                <a:lnTo>
                  <a:pt x="989098" y="987898"/>
                </a:lnTo>
                <a:close/>
              </a:path>
            </a:pathLst>
          </a:custGeom>
          <a:solidFill>
            <a:srgbClr val="9C244D"/>
          </a:solidFill>
        </p:spPr>
        <p:txBody>
          <a:bodyPr wrap="square" lIns="0" tIns="0" rIns="0" bIns="0" rtlCol="0"/>
          <a:lstStyle/>
          <a:p>
            <a:endParaRPr/>
          </a:p>
        </p:txBody>
      </p:sp>
      <p:sp>
        <p:nvSpPr>
          <p:cNvPr id="20" name="bg object 20"/>
          <p:cNvSpPr/>
          <p:nvPr/>
        </p:nvSpPr>
        <p:spPr>
          <a:xfrm>
            <a:off x="0" y="4891590"/>
            <a:ext cx="9144000" cy="252095"/>
          </a:xfrm>
          <a:custGeom>
            <a:avLst/>
            <a:gdLst/>
            <a:ahLst/>
            <a:cxnLst/>
            <a:rect l="l" t="t" r="r" b="b"/>
            <a:pathLst>
              <a:path w="9144000" h="252095">
                <a:moveTo>
                  <a:pt x="9143981" y="251999"/>
                </a:moveTo>
                <a:lnTo>
                  <a:pt x="0" y="251999"/>
                </a:lnTo>
                <a:lnTo>
                  <a:pt x="0" y="0"/>
                </a:lnTo>
                <a:lnTo>
                  <a:pt x="9143981" y="0"/>
                </a:lnTo>
                <a:lnTo>
                  <a:pt x="9143981" y="251999"/>
                </a:lnTo>
                <a:close/>
              </a:path>
            </a:pathLst>
          </a:custGeom>
          <a:solidFill>
            <a:srgbClr val="2A3890"/>
          </a:solidFill>
        </p:spPr>
        <p:txBody>
          <a:bodyPr wrap="square" lIns="0" tIns="0" rIns="0" bIns="0" rtlCol="0"/>
          <a:lstStyle/>
          <a:p>
            <a:endParaRPr/>
          </a:p>
        </p:txBody>
      </p:sp>
      <p:sp>
        <p:nvSpPr>
          <p:cNvPr id="2" name="Holder 2"/>
          <p:cNvSpPr>
            <a:spLocks noGrp="1"/>
          </p:cNvSpPr>
          <p:nvPr>
            <p:ph type="title"/>
          </p:nvPr>
        </p:nvSpPr>
        <p:spPr>
          <a:xfrm>
            <a:off x="384724" y="233882"/>
            <a:ext cx="8374551" cy="753110"/>
          </a:xfrm>
          <a:prstGeom prst="rect">
            <a:avLst/>
          </a:prstGeom>
        </p:spPr>
        <p:txBody>
          <a:bodyPr wrap="square" lIns="0" tIns="0" rIns="0" bIns="0">
            <a:spAutoFit/>
          </a:bodyPr>
          <a:lstStyle>
            <a:lvl1pPr>
              <a:defRPr sz="2400" b="0" i="0">
                <a:solidFill>
                  <a:srgbClr val="2A3890"/>
                </a:solidFill>
                <a:latin typeface="RobotoRegular"/>
                <a:cs typeface="RobotoRegular"/>
              </a:defRPr>
            </a:lvl1pPr>
          </a:lstStyle>
          <a:p>
            <a:endParaRPr/>
          </a:p>
        </p:txBody>
      </p:sp>
      <p:sp>
        <p:nvSpPr>
          <p:cNvPr id="3" name="Holder 3"/>
          <p:cNvSpPr>
            <a:spLocks noGrp="1"/>
          </p:cNvSpPr>
          <p:nvPr>
            <p:ph type="body" idx="1"/>
          </p:nvPr>
        </p:nvSpPr>
        <p:spPr>
          <a:xfrm>
            <a:off x="475248" y="1253751"/>
            <a:ext cx="8193502" cy="20339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5/4/2020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2A3890"/>
          </a:solidFill>
        </p:spPr>
        <p:txBody>
          <a:bodyPr wrap="square" lIns="0" tIns="0" rIns="0" bIns="0" rtlCol="0"/>
          <a:lstStyle/>
          <a:p>
            <a:endParaRPr/>
          </a:p>
        </p:txBody>
      </p:sp>
      <p:grpSp>
        <p:nvGrpSpPr>
          <p:cNvPr id="3" name="object 3"/>
          <p:cNvGrpSpPr/>
          <p:nvPr/>
        </p:nvGrpSpPr>
        <p:grpSpPr>
          <a:xfrm>
            <a:off x="6098362" y="4"/>
            <a:ext cx="3046095" cy="2030730"/>
            <a:chOff x="6098362" y="4"/>
            <a:chExt cx="3046095" cy="2030730"/>
          </a:xfrm>
        </p:grpSpPr>
        <p:sp>
          <p:nvSpPr>
            <p:cNvPr id="4" name="object 4"/>
            <p:cNvSpPr/>
            <p:nvPr/>
          </p:nvSpPr>
          <p:spPr>
            <a:xfrm>
              <a:off x="8128783" y="15"/>
              <a:ext cx="1015365" cy="1015365"/>
            </a:xfrm>
            <a:custGeom>
              <a:avLst/>
              <a:gdLst/>
              <a:ahLst/>
              <a:cxnLst/>
              <a:rect l="l" t="t" r="r" b="b"/>
              <a:pathLst>
                <a:path w="1015365" h="1015365">
                  <a:moveTo>
                    <a:pt x="1015197" y="1015197"/>
                  </a:moveTo>
                  <a:lnTo>
                    <a:pt x="0" y="1015197"/>
                  </a:lnTo>
                  <a:lnTo>
                    <a:pt x="0" y="0"/>
                  </a:lnTo>
                  <a:lnTo>
                    <a:pt x="1015197" y="0"/>
                  </a:lnTo>
                  <a:lnTo>
                    <a:pt x="1015197" y="1015197"/>
                  </a:lnTo>
                  <a:close/>
                </a:path>
              </a:pathLst>
            </a:custGeom>
            <a:solidFill>
              <a:srgbClr val="212D74"/>
            </a:solidFill>
          </p:spPr>
          <p:txBody>
            <a:bodyPr wrap="square" lIns="0" tIns="0" rIns="0" bIns="0" rtlCol="0"/>
            <a:lstStyle/>
            <a:p>
              <a:endParaRPr/>
            </a:p>
          </p:txBody>
        </p:sp>
        <p:sp>
          <p:nvSpPr>
            <p:cNvPr id="5" name="object 5"/>
            <p:cNvSpPr/>
            <p:nvPr/>
          </p:nvSpPr>
          <p:spPr>
            <a:xfrm>
              <a:off x="7113460" y="4"/>
              <a:ext cx="1015365" cy="1015365"/>
            </a:xfrm>
            <a:custGeom>
              <a:avLst/>
              <a:gdLst/>
              <a:ahLst/>
              <a:cxnLst/>
              <a:rect l="l" t="t" r="r" b="b"/>
              <a:pathLst>
                <a:path w="1015365" h="1015365">
                  <a:moveTo>
                    <a:pt x="1015197" y="1015198"/>
                  </a:moveTo>
                  <a:lnTo>
                    <a:pt x="0" y="1015198"/>
                  </a:lnTo>
                  <a:lnTo>
                    <a:pt x="1015197" y="0"/>
                  </a:lnTo>
                  <a:lnTo>
                    <a:pt x="1015197" y="1015198"/>
                  </a:lnTo>
                  <a:close/>
                </a:path>
              </a:pathLst>
            </a:custGeom>
            <a:solidFill>
              <a:srgbClr val="3849AA"/>
            </a:solidFill>
          </p:spPr>
          <p:txBody>
            <a:bodyPr wrap="square" lIns="0" tIns="0" rIns="0" bIns="0" rtlCol="0"/>
            <a:lstStyle/>
            <a:p>
              <a:endParaRPr/>
            </a:p>
          </p:txBody>
        </p:sp>
        <p:sp>
          <p:nvSpPr>
            <p:cNvPr id="6" name="object 6"/>
            <p:cNvSpPr/>
            <p:nvPr/>
          </p:nvSpPr>
          <p:spPr>
            <a:xfrm>
              <a:off x="7113585" y="106"/>
              <a:ext cx="1015365" cy="1015365"/>
            </a:xfrm>
            <a:custGeom>
              <a:avLst/>
              <a:gdLst/>
              <a:ahLst/>
              <a:cxnLst/>
              <a:rect l="l" t="t" r="r" b="b"/>
              <a:pathLst>
                <a:path w="1015365" h="1015365">
                  <a:moveTo>
                    <a:pt x="0" y="1015198"/>
                  </a:moveTo>
                  <a:lnTo>
                    <a:pt x="0" y="0"/>
                  </a:lnTo>
                  <a:lnTo>
                    <a:pt x="1015197" y="0"/>
                  </a:lnTo>
                  <a:lnTo>
                    <a:pt x="0" y="1015198"/>
                  </a:lnTo>
                  <a:close/>
                </a:path>
              </a:pathLst>
            </a:custGeom>
            <a:solidFill>
              <a:srgbClr val="7790CD"/>
            </a:solidFill>
          </p:spPr>
          <p:txBody>
            <a:bodyPr wrap="square" lIns="0" tIns="0" rIns="0" bIns="0" rtlCol="0"/>
            <a:lstStyle/>
            <a:p>
              <a:endParaRPr/>
            </a:p>
          </p:txBody>
        </p:sp>
        <p:sp>
          <p:nvSpPr>
            <p:cNvPr id="7" name="object 7"/>
            <p:cNvSpPr/>
            <p:nvPr/>
          </p:nvSpPr>
          <p:spPr>
            <a:xfrm>
              <a:off x="6098362" y="96"/>
              <a:ext cx="1015365" cy="1015365"/>
            </a:xfrm>
            <a:custGeom>
              <a:avLst/>
              <a:gdLst/>
              <a:ahLst/>
              <a:cxnLst/>
              <a:rect l="l" t="t" r="r" b="b"/>
              <a:pathLst>
                <a:path w="1015365" h="1015365">
                  <a:moveTo>
                    <a:pt x="1015197" y="1015198"/>
                  </a:moveTo>
                  <a:lnTo>
                    <a:pt x="0" y="0"/>
                  </a:lnTo>
                  <a:lnTo>
                    <a:pt x="1015197" y="0"/>
                  </a:lnTo>
                  <a:lnTo>
                    <a:pt x="1015197" y="1015198"/>
                  </a:lnTo>
                  <a:close/>
                </a:path>
              </a:pathLst>
            </a:custGeom>
            <a:solidFill>
              <a:srgbClr val="212D74"/>
            </a:solidFill>
          </p:spPr>
          <p:txBody>
            <a:bodyPr wrap="square" lIns="0" tIns="0" rIns="0" bIns="0" rtlCol="0"/>
            <a:lstStyle/>
            <a:p>
              <a:endParaRPr/>
            </a:p>
          </p:txBody>
        </p:sp>
        <p:sp>
          <p:nvSpPr>
            <p:cNvPr id="8" name="object 8"/>
            <p:cNvSpPr/>
            <p:nvPr/>
          </p:nvSpPr>
          <p:spPr>
            <a:xfrm>
              <a:off x="8128783" y="1015372"/>
              <a:ext cx="1015365" cy="1015365"/>
            </a:xfrm>
            <a:custGeom>
              <a:avLst/>
              <a:gdLst/>
              <a:ahLst/>
              <a:cxnLst/>
              <a:rect l="l" t="t" r="r" b="b"/>
              <a:pathLst>
                <a:path w="1015365" h="1015364">
                  <a:moveTo>
                    <a:pt x="1015197" y="1015197"/>
                  </a:moveTo>
                  <a:lnTo>
                    <a:pt x="0" y="0"/>
                  </a:lnTo>
                  <a:lnTo>
                    <a:pt x="1015197" y="0"/>
                  </a:lnTo>
                  <a:lnTo>
                    <a:pt x="1015197" y="1015197"/>
                  </a:lnTo>
                  <a:close/>
                </a:path>
              </a:pathLst>
            </a:custGeom>
            <a:solidFill>
              <a:srgbClr val="7790CD"/>
            </a:solidFill>
          </p:spPr>
          <p:txBody>
            <a:bodyPr wrap="square" lIns="0" tIns="0" rIns="0" bIns="0" rtlCol="0"/>
            <a:lstStyle/>
            <a:p>
              <a:endParaRPr/>
            </a:p>
          </p:txBody>
        </p:sp>
      </p:grpSp>
      <p:sp>
        <p:nvSpPr>
          <p:cNvPr id="9" name="object 9"/>
          <p:cNvSpPr txBox="1">
            <a:spLocks noGrp="1"/>
          </p:cNvSpPr>
          <p:nvPr>
            <p:ph type="title"/>
          </p:nvPr>
        </p:nvSpPr>
        <p:spPr>
          <a:xfrm>
            <a:off x="671124" y="1217908"/>
            <a:ext cx="7710876" cy="528350"/>
          </a:xfrm>
          <a:prstGeom prst="rect">
            <a:avLst/>
          </a:prstGeom>
        </p:spPr>
        <p:txBody>
          <a:bodyPr vert="horz" wrap="square" lIns="0" tIns="35560" rIns="0" bIns="0" rtlCol="0">
            <a:spAutoFit/>
          </a:bodyPr>
          <a:lstStyle/>
          <a:p>
            <a:pPr algn="ctr"/>
            <a:r>
              <a:rPr lang="en-GB" sz="3200" b="1" dirty="0" smtClean="0">
                <a:solidFill>
                  <a:schemeClr val="bg1"/>
                </a:solidFill>
              </a:rPr>
              <a:t>Finding Best </a:t>
            </a:r>
            <a:r>
              <a:rPr lang="en-GB" sz="3200" b="1" dirty="0" smtClean="0">
                <a:solidFill>
                  <a:schemeClr val="bg1"/>
                </a:solidFill>
              </a:rPr>
              <a:t>Location to start an </a:t>
            </a:r>
            <a:r>
              <a:rPr lang="en-GB" sz="3200" b="1" dirty="0" smtClean="0">
                <a:solidFill>
                  <a:schemeClr val="bg1"/>
                </a:solidFill>
              </a:rPr>
              <a:t>Asian Restaurant in London</a:t>
            </a:r>
            <a:endParaRPr sz="3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819150"/>
            <a:ext cx="7921076" cy="2782813"/>
          </a:xfrm>
          <a:prstGeom prst="rect">
            <a:avLst/>
          </a:prstGeom>
        </p:spPr>
        <p:txBody>
          <a:bodyPr vert="horz" wrap="square" lIns="0" tIns="12700" rIns="0" bIns="0" rtlCol="0">
            <a:spAutoFit/>
          </a:bodyPr>
          <a:lstStyle/>
          <a:p>
            <a:r>
              <a:rPr lang="en-GB" sz="2000" dirty="0" smtClean="0"/>
              <a:t>Evaluation of the model is performed using the Evaluation Metrics such </a:t>
            </a:r>
            <a:r>
              <a:rPr lang="en-GB" sz="2000" dirty="0" smtClean="0"/>
              <a:t>as </a:t>
            </a:r>
            <a:r>
              <a:rPr lang="en-GB" sz="2000" b="1" dirty="0" smtClean="0"/>
              <a:t>Mean </a:t>
            </a:r>
            <a:r>
              <a:rPr lang="en-GB" sz="2000" b="1" dirty="0" smtClean="0"/>
              <a:t>Absolute Error, Mean Squared Error and R-Squared. </a:t>
            </a:r>
            <a:r>
              <a:rPr lang="en-GB" sz="2000" b="1" dirty="0" smtClean="0"/>
              <a:t/>
            </a:r>
            <a:br>
              <a:rPr lang="en-GB" sz="2000" b="1" dirty="0" smtClean="0"/>
            </a:br>
            <a:r>
              <a:rPr lang="en-GB" sz="2000" b="1" dirty="0" smtClean="0"/>
              <a:t/>
            </a:r>
            <a:br>
              <a:rPr lang="en-GB" sz="2000" b="1" dirty="0" smtClean="0"/>
            </a:br>
            <a:r>
              <a:rPr lang="en-GB" sz="2000" dirty="0" smtClean="0"/>
              <a:t>Due </a:t>
            </a:r>
            <a:r>
              <a:rPr lang="en-GB" sz="2000" dirty="0" smtClean="0"/>
              <a:t>to very less available test data, the R-Squared for our model is not that great, but still we can consider our model for the prediction of the Rated Value for the year 2018. </a:t>
            </a:r>
            <a:r>
              <a:rPr lang="en-GB" sz="2000" dirty="0" smtClean="0"/>
              <a:t/>
            </a:r>
            <a:br>
              <a:rPr lang="en-GB" sz="2000" dirty="0" smtClean="0"/>
            </a:br>
            <a:r>
              <a:rPr lang="en-GB" sz="2000" b="1" dirty="0" smtClean="0"/>
              <a:t/>
            </a:r>
            <a:br>
              <a:rPr lang="en-GB" sz="2000" b="1" dirty="0" smtClean="0"/>
            </a:br>
            <a:r>
              <a:rPr lang="en-GB" sz="2000" dirty="0" smtClean="0"/>
              <a:t>After the prediction of rated value per </a:t>
            </a:r>
            <a:r>
              <a:rPr lang="en-GB" sz="2000" dirty="0" err="1" smtClean="0"/>
              <a:t>sqm</a:t>
            </a:r>
            <a:r>
              <a:rPr lang="en-GB" sz="2000" dirty="0" smtClean="0"/>
              <a:t> of a retail space is completed and when we are convinced that a particular borough will be the preferred location for the restaurant, we have to get the necessary data of that borough.</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4724" y="467783"/>
            <a:ext cx="7540076" cy="3029034"/>
          </a:xfrm>
          <a:prstGeom prst="rect">
            <a:avLst/>
          </a:prstGeom>
        </p:spPr>
        <p:txBody>
          <a:bodyPr vert="horz" wrap="square" lIns="0" tIns="12700" rIns="0" bIns="0" rtlCol="0">
            <a:spAutoFit/>
          </a:bodyPr>
          <a:lstStyle/>
          <a:p>
            <a:pPr algn="l"/>
            <a:r>
              <a:rPr lang="en-GB" sz="4000" b="1" dirty="0" smtClean="0"/>
              <a:t>Discussion</a:t>
            </a:r>
            <a:r>
              <a:rPr lang="en-GB" sz="1600" b="1" dirty="0" smtClean="0"/>
              <a:t>: </a:t>
            </a:r>
            <a:r>
              <a:rPr lang="en-GB" sz="1600" b="1" dirty="0" smtClean="0"/>
              <a:t/>
            </a:r>
            <a:br>
              <a:rPr lang="en-GB" sz="1600" b="1" dirty="0" smtClean="0"/>
            </a:br>
            <a:r>
              <a:rPr lang="en-GB" sz="1600" b="1" dirty="0" smtClean="0"/>
              <a:t/>
            </a:r>
            <a:br>
              <a:rPr lang="en-GB" sz="1600" b="1" dirty="0" smtClean="0"/>
            </a:br>
            <a:r>
              <a:rPr lang="en-GB" sz="2000" dirty="0" smtClean="0"/>
              <a:t>My observation after doing this analysis is the model we used could have given better results, if we had huge data to train and test our model. In spite of that this model gives us a better insight for our problem and also help us to gain better results. From the clustering results our problem finds a better solution of identifying the best location for the </a:t>
            </a:r>
            <a:r>
              <a:rPr lang="en-GB" sz="2000" dirty="0" smtClean="0"/>
              <a:t>Asian </a:t>
            </a:r>
            <a:r>
              <a:rPr lang="en-GB" sz="2000" dirty="0" smtClean="0"/>
              <a:t>restaurant. We could explore all the neighbourhoods of the borough and could list the most common venues based on their frequency of occurrence. From these results I can strongly recommend the </a:t>
            </a:r>
            <a:r>
              <a:rPr lang="en-GB" sz="2000" dirty="0" err="1" smtClean="0"/>
              <a:t>Beckton</a:t>
            </a:r>
            <a:r>
              <a:rPr lang="en-GB" sz="2000" dirty="0" smtClean="0"/>
              <a:t>, Custom house and few other neighbourhoods as a preferred location for our restaurant , as these areas have the restaurant venue as the most common venue.</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67783"/>
            <a:ext cx="6778076" cy="2044149"/>
          </a:xfrm>
          <a:prstGeom prst="rect">
            <a:avLst/>
          </a:prstGeom>
        </p:spPr>
        <p:txBody>
          <a:bodyPr vert="horz" wrap="square" lIns="0" tIns="12700" rIns="0" bIns="0" rtlCol="0">
            <a:spAutoFit/>
          </a:bodyPr>
          <a:lstStyle/>
          <a:p>
            <a:r>
              <a:rPr lang="en-GB" sz="4000" b="1" dirty="0" smtClean="0"/>
              <a:t>Conclusion: </a:t>
            </a:r>
            <a:r>
              <a:rPr lang="en-GB" sz="4000" b="1" dirty="0" smtClean="0"/>
              <a:t/>
            </a:r>
            <a:br>
              <a:rPr lang="en-GB" sz="4000" b="1" dirty="0" smtClean="0"/>
            </a:br>
            <a:r>
              <a:rPr lang="en-GB" sz="3200" b="1" dirty="0" smtClean="0"/>
              <a:t/>
            </a:r>
            <a:br>
              <a:rPr lang="en-GB" sz="3200" b="1" dirty="0" smtClean="0"/>
            </a:br>
            <a:r>
              <a:rPr lang="en-GB" sz="2000" dirty="0" smtClean="0"/>
              <a:t>There is always room for improvement and hence the above solution I have provided can also be improved and the machine learning models can be trained and tested for best results depending upon the data we have.</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70831"/>
            <a:ext cx="7724775" cy="628377"/>
          </a:xfrm>
          <a:prstGeom prst="rect">
            <a:avLst/>
          </a:prstGeom>
        </p:spPr>
        <p:txBody>
          <a:bodyPr vert="horz" wrap="square" lIns="0" tIns="12700" rIns="0" bIns="0" rtlCol="0">
            <a:spAutoFit/>
          </a:bodyPr>
          <a:lstStyle/>
          <a:p>
            <a:pPr marL="12700">
              <a:lnSpc>
                <a:spcPct val="100000"/>
              </a:lnSpc>
              <a:spcBef>
                <a:spcPts val="100"/>
              </a:spcBef>
            </a:pPr>
            <a:r>
              <a:rPr lang="en-GB" sz="4000" b="1" spc="-5" dirty="0" smtClean="0"/>
              <a:t>Introduction</a:t>
            </a:r>
            <a:endParaRPr sz="4000" b="1" spc="-5" dirty="0"/>
          </a:p>
        </p:txBody>
      </p:sp>
      <p:sp>
        <p:nvSpPr>
          <p:cNvPr id="3" name="object 3"/>
          <p:cNvSpPr txBox="1"/>
          <p:nvPr/>
        </p:nvSpPr>
        <p:spPr>
          <a:xfrm>
            <a:off x="533400" y="1504950"/>
            <a:ext cx="7990840" cy="1951816"/>
          </a:xfrm>
          <a:prstGeom prst="rect">
            <a:avLst/>
          </a:prstGeom>
        </p:spPr>
        <p:txBody>
          <a:bodyPr vert="horz" wrap="square" lIns="0" tIns="12700" rIns="0" bIns="0" rtlCol="0">
            <a:spAutoFit/>
          </a:bodyPr>
          <a:lstStyle/>
          <a:p>
            <a:pPr>
              <a:buFont typeface="Arial" pitchFamily="34" charset="0"/>
              <a:buChar char="•"/>
            </a:pPr>
            <a:r>
              <a:rPr lang="en-GB" sz="1400" dirty="0"/>
              <a:t>Opening a restaurant is all about location, location, location. However, not </a:t>
            </a:r>
            <a:r>
              <a:rPr lang="en-GB" sz="1400" dirty="0" smtClean="0"/>
              <a:t>every restaurant </a:t>
            </a:r>
            <a:r>
              <a:rPr lang="en-GB" sz="1400" dirty="0"/>
              <a:t>is suitable for every location, and vice versa. </a:t>
            </a:r>
            <a:endParaRPr lang="en-GB" sz="1400" dirty="0" smtClean="0"/>
          </a:p>
          <a:p>
            <a:pPr>
              <a:buFont typeface="Arial" pitchFamily="34" charset="0"/>
              <a:buChar char="•"/>
            </a:pPr>
            <a:endParaRPr lang="en-GB" sz="1400" dirty="0" smtClean="0"/>
          </a:p>
          <a:p>
            <a:pPr>
              <a:buFont typeface="Arial" pitchFamily="34" charset="0"/>
              <a:buChar char="•"/>
            </a:pPr>
            <a:r>
              <a:rPr lang="en-GB" sz="1400" dirty="0" smtClean="0"/>
              <a:t>It </a:t>
            </a:r>
            <a:r>
              <a:rPr lang="en-GB" sz="1400" dirty="0"/>
              <a:t>comes down to a combination </a:t>
            </a:r>
            <a:r>
              <a:rPr lang="en-GB" sz="1400" dirty="0" smtClean="0"/>
              <a:t>of restaurant </a:t>
            </a:r>
            <a:r>
              <a:rPr lang="en-GB" sz="1400" dirty="0"/>
              <a:t>style, target audience, your competitors</a:t>
            </a:r>
            <a:r>
              <a:rPr lang="en-GB" sz="1400" dirty="0" smtClean="0"/>
              <a:t>.</a:t>
            </a:r>
          </a:p>
          <a:p>
            <a:pPr>
              <a:buFont typeface="Arial" pitchFamily="34" charset="0"/>
              <a:buChar char="•"/>
            </a:pPr>
            <a:endParaRPr lang="en-GB" sz="1400" dirty="0" smtClean="0"/>
          </a:p>
          <a:p>
            <a:pPr>
              <a:buFont typeface="Arial" pitchFamily="34" charset="0"/>
              <a:buChar char="•"/>
            </a:pPr>
            <a:r>
              <a:rPr lang="en-GB" sz="1400" dirty="0" smtClean="0"/>
              <a:t> </a:t>
            </a:r>
            <a:r>
              <a:rPr lang="en-GB" sz="1400" dirty="0"/>
              <a:t>If you can define your restaurant </a:t>
            </a:r>
            <a:r>
              <a:rPr lang="en-GB" sz="1400" dirty="0" smtClean="0"/>
              <a:t>type and </a:t>
            </a:r>
            <a:r>
              <a:rPr lang="en-GB" sz="1400" dirty="0"/>
              <a:t>identify your target demographic and its most populated areas, you’ll be well on </a:t>
            </a:r>
            <a:r>
              <a:rPr lang="en-GB" sz="1400" dirty="0" smtClean="0"/>
              <a:t>your way </a:t>
            </a:r>
            <a:r>
              <a:rPr lang="en-GB" sz="1400" dirty="0"/>
              <a:t>to choosing a restaurant location that sets your business up for </a:t>
            </a:r>
            <a:r>
              <a:rPr lang="en-GB" sz="1400" dirty="0" smtClean="0"/>
              <a:t>success. </a:t>
            </a:r>
          </a:p>
          <a:p>
            <a:pPr>
              <a:buFont typeface="Arial" pitchFamily="34" charset="0"/>
              <a:buChar char="•"/>
            </a:pPr>
            <a:endParaRPr lang="en-GB" sz="1400" dirty="0" smtClean="0"/>
          </a:p>
          <a:p>
            <a:pPr>
              <a:buFont typeface="Arial" pitchFamily="34" charset="0"/>
              <a:buChar char="•"/>
            </a:pPr>
            <a:r>
              <a:rPr lang="en-GB" sz="1400" dirty="0" smtClean="0"/>
              <a:t>There’s </a:t>
            </a:r>
            <a:r>
              <a:rPr lang="en-GB" sz="1400" dirty="0"/>
              <a:t>a </a:t>
            </a:r>
            <a:r>
              <a:rPr lang="en-GB" sz="1400" dirty="0" smtClean="0"/>
              <a:t>lot of </a:t>
            </a:r>
            <a:r>
              <a:rPr lang="en-GB" sz="1400" dirty="0"/>
              <a:t>work, planning and preparation that goes into opening a restaurant.</a:t>
            </a:r>
            <a:endParaRPr sz="1400" dirty="0">
              <a:latin typeface="RobotoRegular"/>
              <a:cs typeface="Roboto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09550"/>
            <a:ext cx="5257799" cy="1090042"/>
          </a:xfrm>
          <a:prstGeom prst="rect">
            <a:avLst/>
          </a:prstGeom>
        </p:spPr>
        <p:txBody>
          <a:bodyPr vert="horz" wrap="square" lIns="0" tIns="12700" rIns="0" bIns="0" rtlCol="0">
            <a:spAutoFit/>
          </a:bodyPr>
          <a:lstStyle/>
          <a:p>
            <a:pPr marL="12700">
              <a:lnSpc>
                <a:spcPct val="100000"/>
              </a:lnSpc>
              <a:spcBef>
                <a:spcPts val="100"/>
              </a:spcBef>
            </a:pPr>
            <a:r>
              <a:rPr lang="en-GB" sz="4000" b="1" spc="-5" dirty="0" smtClean="0"/>
              <a:t>Steps</a:t>
            </a:r>
            <a:r>
              <a:rPr lang="en-GB" sz="3000" spc="-5" dirty="0" smtClean="0"/>
              <a:t/>
            </a:r>
            <a:br>
              <a:rPr lang="en-GB" sz="3000" spc="-5" dirty="0" smtClean="0"/>
            </a:br>
            <a:endParaRPr sz="3000" dirty="0"/>
          </a:p>
        </p:txBody>
      </p:sp>
      <p:sp>
        <p:nvSpPr>
          <p:cNvPr id="3" name="object 3"/>
          <p:cNvSpPr txBox="1"/>
          <p:nvPr/>
        </p:nvSpPr>
        <p:spPr>
          <a:xfrm>
            <a:off x="685800" y="1276350"/>
            <a:ext cx="7835265" cy="2959785"/>
          </a:xfrm>
          <a:prstGeom prst="rect">
            <a:avLst/>
          </a:prstGeom>
        </p:spPr>
        <p:txBody>
          <a:bodyPr vert="horz" wrap="square" lIns="0" tIns="12700" rIns="0" bIns="0" rtlCol="0">
            <a:spAutoFit/>
          </a:bodyPr>
          <a:lstStyle/>
          <a:p>
            <a:pPr marL="379095" marR="5080" indent="-367030">
              <a:lnSpc>
                <a:spcPct val="114599"/>
              </a:lnSpc>
              <a:spcBef>
                <a:spcPts val="100"/>
              </a:spcBef>
              <a:buFont typeface="Arial" pitchFamily="34" charset="0"/>
              <a:buChar char="•"/>
              <a:tabLst>
                <a:tab pos="379095" algn="l"/>
                <a:tab pos="379730" algn="l"/>
              </a:tabLst>
            </a:pPr>
            <a:r>
              <a:rPr lang="en-GB" sz="1600" dirty="0" smtClean="0"/>
              <a:t>Restaurant style</a:t>
            </a:r>
          </a:p>
          <a:p>
            <a:pPr marL="379095" marR="5080" indent="-367030">
              <a:lnSpc>
                <a:spcPct val="114599"/>
              </a:lnSpc>
              <a:spcBef>
                <a:spcPts val="100"/>
              </a:spcBef>
              <a:tabLst>
                <a:tab pos="379095" algn="l"/>
                <a:tab pos="379730" algn="l"/>
              </a:tabLst>
            </a:pPr>
            <a:endParaRPr lang="en-GB" sz="1600" dirty="0" smtClean="0"/>
          </a:p>
          <a:p>
            <a:pPr marL="379095" marR="5080" indent="-367030">
              <a:lnSpc>
                <a:spcPct val="114599"/>
              </a:lnSpc>
              <a:spcBef>
                <a:spcPts val="100"/>
              </a:spcBef>
              <a:buFont typeface="Arial" pitchFamily="34" charset="0"/>
              <a:buChar char="•"/>
              <a:tabLst>
                <a:tab pos="379095" algn="l"/>
                <a:tab pos="379730" algn="l"/>
              </a:tabLst>
            </a:pPr>
            <a:r>
              <a:rPr lang="en-GB" sz="1600" dirty="0"/>
              <a:t>Your Target </a:t>
            </a:r>
            <a:r>
              <a:rPr lang="en-GB" sz="1600" dirty="0" smtClean="0"/>
              <a:t>Market</a:t>
            </a:r>
          </a:p>
          <a:p>
            <a:pPr marL="379095" marR="5080" indent="-367030">
              <a:lnSpc>
                <a:spcPct val="114599"/>
              </a:lnSpc>
              <a:spcBef>
                <a:spcPts val="100"/>
              </a:spcBef>
              <a:tabLst>
                <a:tab pos="379095" algn="l"/>
                <a:tab pos="379730" algn="l"/>
              </a:tabLst>
            </a:pPr>
            <a:endParaRPr lang="en-GB" sz="1600" dirty="0" smtClean="0"/>
          </a:p>
          <a:p>
            <a:pPr marL="379095" marR="5080" indent="-367030">
              <a:lnSpc>
                <a:spcPct val="114599"/>
              </a:lnSpc>
              <a:spcBef>
                <a:spcPts val="100"/>
              </a:spcBef>
              <a:buFont typeface="Arial" pitchFamily="34" charset="0"/>
              <a:buChar char="•"/>
              <a:tabLst>
                <a:tab pos="379095" algn="l"/>
                <a:tab pos="379730" algn="l"/>
              </a:tabLst>
            </a:pPr>
            <a:r>
              <a:rPr lang="en-GB" sz="1600" dirty="0"/>
              <a:t>Who are your </a:t>
            </a:r>
            <a:r>
              <a:rPr lang="en-GB" sz="1600" dirty="0" smtClean="0"/>
              <a:t>competitors?</a:t>
            </a:r>
          </a:p>
          <a:p>
            <a:pPr marL="379095" marR="5080" indent="-367030">
              <a:lnSpc>
                <a:spcPct val="114599"/>
              </a:lnSpc>
              <a:spcBef>
                <a:spcPts val="100"/>
              </a:spcBef>
              <a:buFont typeface="Arial" pitchFamily="34" charset="0"/>
              <a:buChar char="•"/>
              <a:tabLst>
                <a:tab pos="379095" algn="l"/>
                <a:tab pos="379730" algn="l"/>
              </a:tabLst>
            </a:pPr>
            <a:endParaRPr lang="en-GB" sz="1600" dirty="0" smtClean="0"/>
          </a:p>
          <a:p>
            <a:pPr marL="379095" marR="5080" indent="-367030">
              <a:lnSpc>
                <a:spcPct val="114599"/>
              </a:lnSpc>
              <a:spcBef>
                <a:spcPts val="100"/>
              </a:spcBef>
              <a:buFont typeface="Arial" pitchFamily="34" charset="0"/>
              <a:buChar char="•"/>
              <a:tabLst>
                <a:tab pos="379095" algn="l"/>
                <a:tab pos="379730" algn="l"/>
              </a:tabLst>
            </a:pPr>
            <a:r>
              <a:rPr lang="en-GB" sz="1600" dirty="0"/>
              <a:t>Create your </a:t>
            </a:r>
            <a:r>
              <a:rPr lang="en-GB" sz="1600" dirty="0" smtClean="0"/>
              <a:t>Menu</a:t>
            </a:r>
          </a:p>
          <a:p>
            <a:pPr marL="379095" marR="5080" indent="-367030">
              <a:lnSpc>
                <a:spcPct val="114599"/>
              </a:lnSpc>
              <a:spcBef>
                <a:spcPts val="100"/>
              </a:spcBef>
              <a:buFont typeface="Arial" pitchFamily="34" charset="0"/>
              <a:buChar char="•"/>
              <a:tabLst>
                <a:tab pos="379095" algn="l"/>
                <a:tab pos="379730" algn="l"/>
              </a:tabLst>
            </a:pPr>
            <a:endParaRPr lang="en-GB" sz="1600" dirty="0" smtClean="0"/>
          </a:p>
          <a:p>
            <a:pPr marL="379095" marR="5080" indent="-367030">
              <a:lnSpc>
                <a:spcPct val="114599"/>
              </a:lnSpc>
              <a:spcBef>
                <a:spcPts val="100"/>
              </a:spcBef>
              <a:buFont typeface="Arial" pitchFamily="34" charset="0"/>
              <a:buChar char="•"/>
              <a:tabLst>
                <a:tab pos="379095" algn="l"/>
                <a:tab pos="379730" algn="l"/>
              </a:tabLst>
            </a:pPr>
            <a:r>
              <a:rPr lang="en-GB" sz="1600" dirty="0"/>
              <a:t>Location and </a:t>
            </a:r>
            <a:r>
              <a:rPr lang="en-GB" sz="1600" dirty="0" smtClean="0"/>
              <a:t>Premises</a:t>
            </a:r>
          </a:p>
          <a:p>
            <a:pPr marL="379095" marR="5080" indent="-367030">
              <a:lnSpc>
                <a:spcPct val="114599"/>
              </a:lnSpc>
              <a:spcBef>
                <a:spcPts val="100"/>
              </a:spcBef>
              <a:buFont typeface="Arial" pitchFamily="34" charset="0"/>
              <a:buChar char="•"/>
              <a:tabLst>
                <a:tab pos="379095" algn="l"/>
                <a:tab pos="379730" algn="l"/>
              </a:tabLst>
            </a:pPr>
            <a:endParaRPr sz="1600" dirty="0">
              <a:latin typeface="RobotoRegular"/>
              <a:cs typeface="Roboto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361950"/>
            <a:ext cx="7922259" cy="3675365"/>
          </a:xfrm>
          <a:prstGeom prst="rect">
            <a:avLst/>
          </a:prstGeom>
        </p:spPr>
        <p:txBody>
          <a:bodyPr vert="horz" wrap="square" lIns="0" tIns="12700" rIns="0" bIns="0" rtlCol="0">
            <a:spAutoFit/>
          </a:bodyPr>
          <a:lstStyle/>
          <a:p>
            <a:r>
              <a:rPr lang="en-GB" sz="2000" b="1" dirty="0" smtClean="0"/>
              <a:t>To solve our problem of finding a best location to start an Asian restaurant in London, </a:t>
            </a:r>
            <a:r>
              <a:rPr lang="en-GB" sz="2000" b="1" dirty="0" smtClean="0"/>
              <a:t>we need </a:t>
            </a:r>
            <a:r>
              <a:rPr lang="en-GB" sz="2000" b="1" dirty="0" smtClean="0"/>
              <a:t>to datasets based on various parameters such </a:t>
            </a:r>
            <a:r>
              <a:rPr lang="en-GB" sz="2000" b="1" dirty="0" smtClean="0"/>
              <a:t>as:</a:t>
            </a:r>
            <a:r>
              <a:rPr lang="en-GB" sz="1800" dirty="0" smtClean="0"/>
              <a:t/>
            </a:r>
            <a:br>
              <a:rPr lang="en-GB" sz="1800" dirty="0" smtClean="0"/>
            </a:br>
            <a:r>
              <a:rPr lang="en-GB" sz="1800" dirty="0" smtClean="0"/>
              <a:t/>
            </a:r>
            <a:br>
              <a:rPr lang="en-GB" sz="1800" dirty="0" smtClean="0"/>
            </a:br>
            <a:r>
              <a:rPr lang="en-GB" sz="1800" dirty="0" smtClean="0"/>
              <a:t>1. Population of target audience in all the boroughs of London based on their :</a:t>
            </a:r>
            <a:br>
              <a:rPr lang="en-GB" sz="1800" dirty="0" smtClean="0"/>
            </a:br>
            <a:r>
              <a:rPr lang="en-GB" sz="1800" dirty="0" smtClean="0"/>
              <a:t>• Asian ethnicity</a:t>
            </a:r>
            <a:br>
              <a:rPr lang="en-GB" sz="1800" dirty="0" smtClean="0"/>
            </a:br>
            <a:r>
              <a:rPr lang="en-GB" sz="1800" dirty="0" smtClean="0"/>
              <a:t>• Age</a:t>
            </a:r>
            <a:br>
              <a:rPr lang="en-GB" sz="1800" dirty="0" smtClean="0"/>
            </a:br>
            <a:r>
              <a:rPr lang="en-GB" sz="1800" dirty="0" smtClean="0"/>
              <a:t>• Gender</a:t>
            </a:r>
            <a:br>
              <a:rPr lang="en-GB" sz="1800" dirty="0" smtClean="0"/>
            </a:br>
            <a:r>
              <a:rPr lang="en-GB" sz="1800" dirty="0" smtClean="0"/>
              <a:t>• Marital Status</a:t>
            </a:r>
            <a:br>
              <a:rPr lang="en-GB" sz="1800" dirty="0" smtClean="0"/>
            </a:br>
            <a:r>
              <a:rPr lang="en-GB" sz="1800" dirty="0" smtClean="0"/>
              <a:t>• Employment Status</a:t>
            </a:r>
            <a:br>
              <a:rPr lang="en-GB" sz="1800" dirty="0" smtClean="0"/>
            </a:br>
            <a:r>
              <a:rPr lang="en-GB" sz="1800" dirty="0" smtClean="0"/>
              <a:t>• </a:t>
            </a:r>
            <a:r>
              <a:rPr lang="en-GB" sz="1800" dirty="0" smtClean="0"/>
              <a:t>Income</a:t>
            </a:r>
            <a:r>
              <a:rPr lang="en-GB" sz="1800" dirty="0" smtClean="0"/>
              <a:t/>
            </a:r>
            <a:br>
              <a:rPr lang="en-GB" sz="1800" dirty="0" smtClean="0"/>
            </a:br>
            <a:r>
              <a:rPr lang="en-GB" sz="1800" dirty="0" smtClean="0"/>
              <a:t>2. We also need the data about the required Business floor space and Rateable Value statistics of each borough.</a:t>
            </a:r>
            <a:br>
              <a:rPr lang="en-GB" sz="1800" dirty="0" smtClean="0"/>
            </a:br>
            <a:r>
              <a:rPr lang="en-GB" sz="1800" dirty="0" smtClean="0"/>
              <a:t>3. Considering the competitors factor, we also need the data of existing Licensed Restaurants in each borough.</a:t>
            </a:r>
            <a:br>
              <a:rPr lang="en-GB" sz="1800" dirty="0" smtClean="0"/>
            </a:br>
            <a:r>
              <a:rPr lang="en-GB" sz="1800" dirty="0" smtClean="0"/>
              <a:t>4. And lastly we will also consider the borough level tourist and domestic annual spend estimates.</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3400" y="742950"/>
            <a:ext cx="7193280" cy="2782813"/>
          </a:xfrm>
          <a:prstGeom prst="rect">
            <a:avLst/>
          </a:prstGeom>
        </p:spPr>
        <p:txBody>
          <a:bodyPr vert="horz" wrap="square" lIns="0" tIns="12700" rIns="0" bIns="0" rtlCol="0">
            <a:spAutoFit/>
          </a:bodyPr>
          <a:lstStyle/>
          <a:p>
            <a:r>
              <a:rPr lang="en-GB" sz="2000" dirty="0" smtClean="0"/>
              <a:t>All the above required information is available at </a:t>
            </a:r>
            <a:r>
              <a:rPr lang="en-GB" sz="2000" b="1" dirty="0" smtClean="0"/>
              <a:t>London </a:t>
            </a:r>
            <a:r>
              <a:rPr lang="en-GB" sz="2000" b="1" dirty="0" smtClean="0"/>
              <a:t>Data store, </a:t>
            </a:r>
            <a:r>
              <a:rPr lang="en-GB" sz="2000" b="1" dirty="0" smtClean="0"/>
              <a:t>which is a free </a:t>
            </a:r>
            <a:r>
              <a:rPr lang="en-GB" sz="2000" b="1" dirty="0" smtClean="0"/>
              <a:t>and </a:t>
            </a:r>
            <a:r>
              <a:rPr lang="en-GB" sz="2000" dirty="0" smtClean="0"/>
              <a:t>open </a:t>
            </a:r>
            <a:r>
              <a:rPr lang="en-GB" sz="2000" dirty="0" smtClean="0"/>
              <a:t>data-sharing </a:t>
            </a:r>
            <a:r>
              <a:rPr lang="en-GB" sz="2000" dirty="0" smtClean="0"/>
              <a:t>portal where </a:t>
            </a:r>
            <a:r>
              <a:rPr lang="en-GB" sz="2000" dirty="0" smtClean="0"/>
              <a:t>anyone can access data relating to the city</a:t>
            </a:r>
            <a:r>
              <a:rPr lang="en-GB" sz="2000" dirty="0" smtClean="0"/>
              <a:t>.</a:t>
            </a:r>
            <a:br>
              <a:rPr lang="en-GB" sz="2000" dirty="0" smtClean="0"/>
            </a:br>
            <a:r>
              <a:rPr lang="en-GB" sz="2000" dirty="0" smtClean="0"/>
              <a:t/>
            </a:r>
            <a:br>
              <a:rPr lang="en-GB" sz="2000" dirty="0" smtClean="0"/>
            </a:br>
            <a:r>
              <a:rPr lang="en-GB" sz="2000" dirty="0" smtClean="0"/>
              <a:t> </a:t>
            </a:r>
            <a:r>
              <a:rPr lang="en-GB" sz="2000" dirty="0" smtClean="0"/>
              <a:t>The data </a:t>
            </a:r>
            <a:r>
              <a:rPr lang="en-GB" sz="2000" dirty="0" smtClean="0"/>
              <a:t>is available </a:t>
            </a:r>
            <a:r>
              <a:rPr lang="en-GB" sz="2000" dirty="0" smtClean="0"/>
              <a:t>in XLS and CSV format, which we can download and can use as-is for solving </a:t>
            </a:r>
            <a:r>
              <a:rPr lang="en-GB" sz="2000" dirty="0" smtClean="0"/>
              <a:t>our problem.</a:t>
            </a:r>
            <a:br>
              <a:rPr lang="en-GB" sz="2000" dirty="0" smtClean="0"/>
            </a:br>
            <a:r>
              <a:rPr lang="en-GB" sz="2000" dirty="0" smtClean="0"/>
              <a:t/>
            </a:r>
            <a:br>
              <a:rPr lang="en-GB" sz="2000" dirty="0" smtClean="0"/>
            </a:br>
            <a:r>
              <a:rPr lang="en-GB" sz="2000" dirty="0" smtClean="0"/>
              <a:t>The link for the London </a:t>
            </a:r>
            <a:r>
              <a:rPr lang="en-GB" sz="2000" dirty="0" smtClean="0"/>
              <a:t>Data store </a:t>
            </a:r>
            <a:r>
              <a:rPr lang="en-GB" sz="2000" dirty="0" smtClean="0"/>
              <a:t>- https://data.london.gov.uk</a:t>
            </a:r>
            <a:r>
              <a:rPr lang="en-GB" sz="2000" dirty="0" smtClean="0"/>
              <a:t>/</a:t>
            </a:r>
            <a:br>
              <a:rPr lang="en-GB" sz="2000" dirty="0" smtClean="0"/>
            </a:br>
            <a:r>
              <a:rPr lang="en-GB" sz="2000" dirty="0" smtClean="0"/>
              <a:t/>
            </a:r>
            <a:br>
              <a:rPr lang="en-GB" sz="2000" dirty="0" smtClean="0"/>
            </a:br>
            <a:r>
              <a:rPr lang="en-GB" sz="2000" dirty="0" smtClean="0"/>
              <a:t>Along with the above datasets we will also use the </a:t>
            </a:r>
            <a:r>
              <a:rPr lang="en-GB" sz="2000" b="1" dirty="0" smtClean="0"/>
              <a:t>Foursquare location data to solve </a:t>
            </a:r>
            <a:r>
              <a:rPr lang="en-GB" sz="2000" b="1" dirty="0" smtClean="0"/>
              <a:t>our </a:t>
            </a:r>
            <a:r>
              <a:rPr lang="en-GB" sz="2000" dirty="0" smtClean="0"/>
              <a:t>problem</a:t>
            </a:r>
            <a:r>
              <a:rPr lang="en-GB" sz="2000" dirty="0" smtClean="0"/>
              <a:t>.</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361950"/>
            <a:ext cx="8189595" cy="3952364"/>
          </a:xfrm>
          <a:prstGeom prst="rect">
            <a:avLst/>
          </a:prstGeom>
        </p:spPr>
        <p:txBody>
          <a:bodyPr vert="horz" wrap="square" lIns="0" tIns="12700" rIns="0" bIns="0" rtlCol="0">
            <a:spAutoFit/>
          </a:bodyPr>
          <a:lstStyle/>
          <a:p>
            <a:r>
              <a:rPr lang="en-GB" sz="3600" b="1" spc="-5" dirty="0" smtClean="0"/>
              <a:t>Methodology</a:t>
            </a:r>
            <a:r>
              <a:rPr lang="en-GB" sz="2000" b="1" spc="-5" dirty="0" smtClean="0"/>
              <a:t/>
            </a:r>
            <a:br>
              <a:rPr lang="en-GB" sz="2000" b="1" spc="-5" dirty="0" smtClean="0"/>
            </a:br>
            <a:r>
              <a:rPr lang="en-GB" sz="2000" dirty="0" smtClean="0"/>
              <a:t/>
            </a:r>
            <a:br>
              <a:rPr lang="en-GB" sz="2000" dirty="0" smtClean="0"/>
            </a:br>
            <a:r>
              <a:rPr lang="en-GB" sz="2000" dirty="0" smtClean="0"/>
              <a:t> To work on the solution, I have used Pandas library to read the data in XLS format and convert into pandas </a:t>
            </a:r>
            <a:r>
              <a:rPr lang="en-GB" sz="2000" dirty="0" smtClean="0"/>
              <a:t>data frame.</a:t>
            </a:r>
            <a:br>
              <a:rPr lang="en-GB" sz="2000" dirty="0" smtClean="0"/>
            </a:br>
            <a:r>
              <a:rPr lang="en-GB" sz="2000" dirty="0" smtClean="0"/>
              <a:t/>
            </a:r>
            <a:br>
              <a:rPr lang="en-GB" sz="2000" dirty="0" smtClean="0"/>
            </a:br>
            <a:r>
              <a:rPr lang="en-GB" sz="2000" dirty="0" smtClean="0"/>
              <a:t>Extensive </a:t>
            </a:r>
            <a:r>
              <a:rPr lang="en-GB" sz="2000" dirty="0" smtClean="0"/>
              <a:t>data exploration analysis is done, where lot of data is cleaned and presented in a suitable format. </a:t>
            </a:r>
            <a:r>
              <a:rPr lang="en-GB" sz="2000" dirty="0" smtClean="0"/>
              <a:t/>
            </a:r>
            <a:br>
              <a:rPr lang="en-GB" sz="2000" dirty="0" smtClean="0"/>
            </a:br>
            <a:r>
              <a:rPr lang="en-GB" sz="2000" dirty="0" smtClean="0"/>
              <a:t/>
            </a:r>
            <a:br>
              <a:rPr lang="en-GB" sz="2000" dirty="0" smtClean="0"/>
            </a:br>
            <a:r>
              <a:rPr lang="en-GB" sz="2000" dirty="0" smtClean="0"/>
              <a:t>Machine Learning </a:t>
            </a:r>
            <a:r>
              <a:rPr lang="en-GB" sz="2000" dirty="0" smtClean="0"/>
              <a:t>Algorithm </a:t>
            </a:r>
            <a:r>
              <a:rPr lang="en-GB" sz="2000" b="1" dirty="0" smtClean="0"/>
              <a:t>Simple </a:t>
            </a:r>
            <a:r>
              <a:rPr lang="en-GB" sz="2000" b="1" dirty="0" smtClean="0"/>
              <a:t>Linear Regression </a:t>
            </a:r>
            <a:r>
              <a:rPr lang="en-GB" sz="2000" dirty="0" smtClean="0"/>
              <a:t>is used to predict the data for Rated Value for the year 2018 for the selected borough. </a:t>
            </a:r>
            <a:r>
              <a:rPr lang="en-GB" sz="2000" dirty="0" smtClean="0"/>
              <a:t/>
            </a:r>
            <a:br>
              <a:rPr lang="en-GB" sz="2000" dirty="0" smtClean="0"/>
            </a:br>
            <a:r>
              <a:rPr lang="en-GB" sz="2000" dirty="0" smtClean="0"/>
              <a:t/>
            </a:r>
            <a:br>
              <a:rPr lang="en-GB" sz="2000" dirty="0" smtClean="0"/>
            </a:br>
            <a:r>
              <a:rPr lang="en-GB" sz="2000" dirty="0" smtClean="0"/>
              <a:t>The </a:t>
            </a:r>
            <a:r>
              <a:rPr lang="en-GB" sz="2000" dirty="0" smtClean="0"/>
              <a:t>dependant variable would be the rated value for year 2018 and the independent variables are the earnings of each borough and the existing restaurants in each borough.</a:t>
            </a: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361950"/>
            <a:ext cx="4535593" cy="2514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267200" y="438150"/>
            <a:ext cx="4572000" cy="25527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4724" y="233882"/>
            <a:ext cx="8374551" cy="3967752"/>
          </a:xfrm>
          <a:prstGeom prst="rect">
            <a:avLst/>
          </a:prstGeom>
        </p:spPr>
        <p:txBody>
          <a:bodyPr vert="horz" wrap="square" lIns="0" tIns="27939" rIns="0" bIns="0" rtlCol="0">
            <a:spAutoFit/>
          </a:bodyPr>
          <a:lstStyle/>
          <a:p>
            <a:r>
              <a:rPr lang="en-GB" sz="3600" b="1" dirty="0" smtClean="0"/>
              <a:t>Plots Description:</a:t>
            </a:r>
            <a:br>
              <a:rPr lang="en-GB" sz="3600" b="1" dirty="0" smtClean="0"/>
            </a:br>
            <a:r>
              <a:rPr lang="en-GB" sz="2000" dirty="0" smtClean="0"/>
              <a:t/>
            </a:r>
            <a:br>
              <a:rPr lang="en-GB" sz="2000" dirty="0" smtClean="0"/>
            </a:br>
            <a:r>
              <a:rPr lang="en-GB" sz="2000" dirty="0" smtClean="0"/>
              <a:t>Two </a:t>
            </a:r>
            <a:r>
              <a:rPr lang="en-GB" sz="2000" dirty="0" smtClean="0"/>
              <a:t>scatter plots are plotted between these variables and from these 2 plots, it is observed that the Linear relationship exists between the Restaurants and the Rated Value</a:t>
            </a:r>
            <a:r>
              <a:rPr lang="en-GB" sz="2000" dirty="0" smtClean="0"/>
              <a:t>.</a:t>
            </a:r>
            <a:br>
              <a:rPr lang="en-GB" sz="2000" dirty="0" smtClean="0"/>
            </a:br>
            <a:r>
              <a:rPr lang="en-GB" sz="2000" dirty="0" smtClean="0"/>
              <a:t/>
            </a:r>
            <a:br>
              <a:rPr lang="en-GB" sz="2000" dirty="0" smtClean="0"/>
            </a:br>
            <a:r>
              <a:rPr lang="en-GB" sz="2000" dirty="0" smtClean="0"/>
              <a:t> </a:t>
            </a:r>
            <a:r>
              <a:rPr lang="en-GB" sz="2000" dirty="0" smtClean="0"/>
              <a:t>A scatter plot clearly shows the relation between variables where changes in one variable explain or possibly cause changes in the other variable. </a:t>
            </a:r>
            <a:r>
              <a:rPr lang="en-GB" sz="2000" dirty="0" smtClean="0"/>
              <a:t/>
            </a:r>
            <a:br>
              <a:rPr lang="en-GB" sz="2000" dirty="0" smtClean="0"/>
            </a:br>
            <a:r>
              <a:rPr lang="en-GB" sz="2000" dirty="0" smtClean="0"/>
              <a:t/>
            </a:r>
            <a:br>
              <a:rPr lang="en-GB" sz="2000" dirty="0" smtClean="0"/>
            </a:br>
            <a:r>
              <a:rPr lang="en-GB" sz="2000" dirty="0" smtClean="0"/>
              <a:t>Also</a:t>
            </a:r>
            <a:r>
              <a:rPr lang="en-GB" sz="2000" dirty="0" smtClean="0"/>
              <a:t>, it indicates that these variables are linearly related. </a:t>
            </a:r>
            <a:r>
              <a:rPr lang="en-GB" sz="2000" dirty="0" smtClean="0"/>
              <a:t/>
            </a:r>
            <a:br>
              <a:rPr lang="en-GB" sz="2000" dirty="0" smtClean="0"/>
            </a:br>
            <a:r>
              <a:rPr lang="en-GB" sz="2000" dirty="0" smtClean="0"/>
              <a:t/>
            </a:r>
            <a:br>
              <a:rPr lang="en-GB" sz="2000" dirty="0" smtClean="0"/>
            </a:br>
            <a:r>
              <a:rPr lang="en-GB" sz="2000" dirty="0" smtClean="0"/>
              <a:t>Simple Linear Regression fits a linear model with coefficients Ø = (Ø1, Ø2, …. </a:t>
            </a:r>
            <a:r>
              <a:rPr lang="en-GB" sz="2000" dirty="0" err="1" smtClean="0"/>
              <a:t>Øn</a:t>
            </a:r>
            <a:r>
              <a:rPr lang="en-GB" sz="2000" dirty="0" smtClean="0"/>
              <a:t>) to minimize the residual sum of squares between </a:t>
            </a:r>
            <a:r>
              <a:rPr lang="en-GB" sz="2000" dirty="0" smtClean="0"/>
              <a:t>the independent X in the dataset and dependant Y by the linear approximation.</a:t>
            </a:r>
            <a:endParaRPr sz="2000"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70831"/>
            <a:ext cx="7132955" cy="1120820"/>
          </a:xfrm>
          <a:prstGeom prst="rect">
            <a:avLst/>
          </a:prstGeom>
        </p:spPr>
        <p:txBody>
          <a:bodyPr vert="horz" wrap="square" lIns="0" tIns="12700" rIns="0" bIns="0" rtlCol="0">
            <a:spAutoFit/>
          </a:bodyPr>
          <a:lstStyle/>
          <a:p>
            <a:pPr algn="just"/>
            <a:r>
              <a:rPr lang="en-GB" sz="1800" dirty="0" smtClean="0"/>
              <a:t>Coefficient and Intercept in the Simple Linear Regression are the parameters of the fit line. Given that it is simple linear regression with only 2 parameters and knowing that the parameters are the intercept and slope of the line, using the python library </a:t>
            </a:r>
            <a:r>
              <a:rPr lang="en-GB" sz="1800" dirty="0" err="1" smtClean="0"/>
              <a:t>SciKit</a:t>
            </a:r>
            <a:r>
              <a:rPr lang="en-GB" sz="1800" dirty="0" smtClean="0"/>
              <a:t> Learn, we can estimate them directly from our data. The available data is divided </a:t>
            </a:r>
            <a:r>
              <a:rPr lang="en-GB" sz="1800" dirty="0" smtClean="0"/>
              <a:t>into Train </a:t>
            </a:r>
            <a:r>
              <a:rPr lang="en-GB" sz="1800" dirty="0" smtClean="0"/>
              <a:t>and Test data. The train data is used to train the model and the test data is used to evaluate the model.</a:t>
            </a:r>
            <a:endParaRPr sz="1800" spc="-5" dirty="0"/>
          </a:p>
        </p:txBody>
      </p:sp>
      <p:pic>
        <p:nvPicPr>
          <p:cNvPr id="2050" name="Picture 2"/>
          <p:cNvPicPr>
            <a:picLocks noChangeAspect="1" noChangeArrowheads="1"/>
          </p:cNvPicPr>
          <p:nvPr/>
        </p:nvPicPr>
        <p:blipFill>
          <a:blip r:embed="rId2" cstate="print"/>
          <a:srcRect/>
          <a:stretch>
            <a:fillRect/>
          </a:stretch>
        </p:blipFill>
        <p:spPr bwMode="auto">
          <a:xfrm>
            <a:off x="990600" y="1885950"/>
            <a:ext cx="4972050" cy="26860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F629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301</Words>
  <Application>Microsoft Office PowerPoint</Application>
  <PresentationFormat>On-screen Show (16:9)</PresentationFormat>
  <Paragraphs>27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Finding Best Location to start an Asian Restaurant in London</vt:lpstr>
      <vt:lpstr>Introduction</vt:lpstr>
      <vt:lpstr>Steps </vt:lpstr>
      <vt:lpstr>To solve our problem of finding a best location to start an Asian restaurant in London, we need to datasets based on various parameters such as:  1. Population of target audience in all the boroughs of London based on their : • Asian ethnicity • Age • Gender • Marital Status • Employment Status • Income 2. We also need the data about the required Business floor space and Rateable Value statistics of each borough. 3. Considering the competitors factor, we also need the data of existing Licensed Restaurants in each borough. 4. And lastly we will also consider the borough level tourist and domestic annual spend estimates.</vt:lpstr>
      <vt:lpstr>All the above required information is available at London Data store, which is a free and open data-sharing portal where anyone can access data relating to the city.   The data is available in XLS and CSV format, which we can download and can use as-is for solving our problem.  The link for the London Data store - https://data.london.gov.uk/  Along with the above datasets we will also use the Foursquare location data to solve our problem.</vt:lpstr>
      <vt:lpstr>Methodology   To work on the solution, I have used Pandas library to read the data in XLS format and convert into pandas data frame.  Extensive data exploration analysis is done, where lot of data is cleaned and presented in a suitable format.   Machine Learning Algorithm Simple Linear Regression is used to predict the data for Rated Value for the year 2018 for the selected borough.   The dependant variable would be the rated value for year 2018 and the independent variables are the earnings of each borough and the existing restaurants in each borough.</vt:lpstr>
      <vt:lpstr>Slide 7</vt:lpstr>
      <vt:lpstr>Plots Description:  Two scatter plots are plotted between these variables and from these 2 plots, it is observed that the Linear relationship exists between the Restaurants and the Rated Value.   A scatter plot clearly shows the relation between variables where changes in one variable explain or possibly cause changes in the other variable.   Also, it indicates that these variables are linearly related.   Simple Linear Regression fits a linear model with coefficients Ø = (Ø1, Ø2, …. Øn) to minimize the residual sum of squares between the independent X in the dataset and dependant Y by the linear approximation.</vt:lpstr>
      <vt:lpstr>Coefficient and Intercept in the Simple Linear Regression are the parameters of the fit line. Given that it is simple linear regression with only 2 parameters and knowing that the parameters are the intercept and slope of the line, using the python library SciKit Learn, we can estimate them directly from our data. The available data is divided into Train and Test data. The train data is used to train the model and the test data is used to evaluate the model.</vt:lpstr>
      <vt:lpstr>Evaluation of the model is performed using the Evaluation Metrics such as Mean Absolute Error, Mean Squared Error and R-Squared.   Due to very less available test data, the R-Squared for our model is not that great, but still we can consider our model for the prediction of the Rated Value for the year 2018.   After the prediction of rated value per sqm of a retail space is completed and when we are convinced that a particular borough will be the preferred location for the restaurant, we have to get the necessary data of that borough.</vt:lpstr>
      <vt:lpstr>Discussion:   My observation after doing this analysis is the model we used could have given better results, if we had huge data to train and test our model. In spite of that this model gives us a better insight for our problem and also help us to gain better results. From the clustering results our problem finds a better solution of identifying the best location for the Asian restaurant. We could explore all the neighbourhoods of the borough and could list the most common venues based on their frequency of occurrence. From these results I can strongly recommend the Beckton, Custom house and few other neighbourhoods as a preferred location for our restaurant , as these areas have the restaurant venue as the most common venue.</vt:lpstr>
      <vt:lpstr>Conclusion:   There is always room for improvement and hence the above solution I have provided can also be improved and the machine learning models can be trained and tested for best results depending upon the data we have.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Best Location to start an Asian Restaurant in London</dc:title>
  <cp:lastModifiedBy>Admin</cp:lastModifiedBy>
  <cp:revision>7</cp:revision>
  <dcterms:created xsi:type="dcterms:W3CDTF">2020-05-04T18:22:07Z</dcterms:created>
  <dcterms:modified xsi:type="dcterms:W3CDTF">2020-05-04T19:03:23Z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2020-05-04T00:00:00Z</vt:filetime>
  </property>
</Properties>
</file>