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51"/>
  </p:normalViewPr>
  <p:slideViewPr>
    <p:cSldViewPr snapToGrid="0">
      <p:cViewPr varScale="1">
        <p:scale>
          <a:sx n="110" d="100"/>
          <a:sy n="110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0A070-009F-4422-92ED-7E152A6933F4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D04BC-0308-4A64-A38E-18194D7FB5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71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Segregation model in </a:t>
            </a:r>
            <a:r>
              <a:rPr lang="en-AU" dirty="0" err="1"/>
              <a:t>Netlogo</a:t>
            </a:r>
            <a:r>
              <a:rPr lang="en-AU" dirty="0"/>
              <a:t> Models </a:t>
            </a:r>
            <a:r>
              <a:rPr lang="en-AU" dirty="0" smtClean="0"/>
              <a:t>Library</a:t>
            </a:r>
          </a:p>
          <a:p>
            <a:r>
              <a:rPr lang="en-AU" dirty="0" smtClean="0"/>
              <a:t>Thomas C. Schelling “Dynamic Models of Segregation” Journal of Mathematical Sociology 1971 Vol. 1 https://</a:t>
            </a:r>
            <a:r>
              <a:rPr lang="en-AU" dirty="0" err="1" smtClean="0"/>
              <a:t>www.stat.berkeley.edu</a:t>
            </a:r>
            <a:r>
              <a:rPr lang="en-AU" dirty="0" smtClean="0"/>
              <a:t>/~</a:t>
            </a:r>
            <a:r>
              <a:rPr lang="en-AU" dirty="0" err="1" smtClean="0"/>
              <a:t>aldous</a:t>
            </a:r>
            <a:r>
              <a:rPr lang="en-AU" dirty="0" smtClean="0"/>
              <a:t>/157/Papers/</a:t>
            </a:r>
            <a:r>
              <a:rPr lang="en-AU" dirty="0" err="1" smtClean="0"/>
              <a:t>Schelling_Seg_Models.pdf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04BC-0308-4A64-A38E-18194D7FB50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64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Model is defined as</a:t>
            </a:r>
            <a:r>
              <a:rPr lang="en-US" baseline="0" dirty="0" smtClean="0"/>
              <a:t> abstracted description of a process, object, or event; usually exaggerates certain aspects at the expense of others. “All models are wrong, but some are useful” </a:t>
            </a:r>
            <a:r>
              <a:rPr lang="mr-IN" baseline="0" dirty="0" smtClean="0"/>
              <a:t>–</a:t>
            </a:r>
            <a:r>
              <a:rPr lang="en-US" baseline="0" dirty="0" smtClean="0"/>
              <a:t> George Box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Python library: Project Mesa - 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projectmesa</a:t>
            </a:r>
            <a:r>
              <a:rPr lang="en-US" baseline="0" dirty="0" smtClean="0"/>
              <a:t>/mesa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04BC-0308-4A64-A38E-18194D7FB50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80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Netlogo</a:t>
            </a:r>
            <a:r>
              <a:rPr lang="en-AU" dirty="0"/>
              <a:t> Model library: </a:t>
            </a:r>
            <a:r>
              <a:rPr lang="en-AU" dirty="0" smtClean="0"/>
              <a:t>Flocking</a:t>
            </a:r>
            <a:r>
              <a:rPr lang="en-AU" baseline="0" dirty="0" smtClean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04BC-0308-4A64-A38E-18194D7FB50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3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Melvin Conway “How Do Committees Invent?” http://</a:t>
            </a:r>
            <a:r>
              <a:rPr lang="en-US" dirty="0" err="1" smtClean="0"/>
              <a:t>www.melconway.com</a:t>
            </a:r>
            <a:r>
              <a:rPr lang="en-US" dirty="0" smtClean="0"/>
              <a:t>/Home/</a:t>
            </a:r>
            <a:r>
              <a:rPr lang="en-US" dirty="0" err="1" smtClean="0"/>
              <a:t>Conways_Law.html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04BC-0308-4A64-A38E-18194D7FB50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3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9455F-EB7F-42F2-8A60-E9D89F93D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0FCCFE-06FF-4B19-934E-16564093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E48A0C-74BA-4C49-99B1-59336F64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B6B31-E1A0-44B9-A188-89B99862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EE8C8-F1CC-4069-B986-FA569974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69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0BADF-D670-4B8D-A3F9-B42E5797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7F015C2-23BA-4F22-A744-5C18F72DE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DE5688-04EE-41E5-9D8A-4ABE7391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C4D9D3-7480-4444-98A3-1874BC79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867ACD-8DA4-4FC6-A68D-34CE113E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62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DF5F955-E6DD-419F-A687-E40A4E5D0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938860-A687-4486-A07A-14411C43F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FF37F9-84F3-4926-8688-663BE9BF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BA43F1-CE98-4A09-9C6E-523FDD1B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55FADD-1F12-4CB8-BCC7-17668FD0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0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9C644-729E-4522-8522-5EFBAB5A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7D5BA8-DFC1-472F-8E34-0F9975C6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D513A8-0C84-42FD-BABC-6E915150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D3810F-8AFF-4FAE-B6F6-B682DF80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50FB76-3002-4A3B-ACB5-1EA8C7D5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04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2AC50-BBE2-43FE-9E3B-E9ACC64C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65FF8C-58F5-4D28-91C4-93938488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1D9AC0-5F4E-4AA0-9807-1109E6BC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CACE37-A219-4441-AE03-720C8AD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A72C95-4488-4E89-B381-7FFC16F9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70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AA17AB-7B69-43C3-813F-DCD05726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57E5C6-B75F-40D3-A2FA-213C68ABE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02DA84-AE1D-4C81-93DF-AFCE434C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E5DA5C-C18A-49FB-912F-394A1328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DD4FB0-9CB2-4BBE-9950-1E1143A5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E1EB97-50B5-4CC3-9BD7-B3DB88B0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6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22EFE-7760-4C1F-B24A-FCDA85B3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99E484-9A55-4C6F-A310-8CF7F804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AB2762-BF8A-40E3-B7F5-6B3E5961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DA06B4-1C9B-46BD-8752-1197F8491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2E478EB-F169-412A-B042-397569563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3BCED88-9E54-4CF4-985D-854A7314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D1CDAF7-BC74-4DA2-A111-4C47E744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5CCBDEC-91EB-46C5-A96C-6E2A840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433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2A21E2-A21C-4B26-9A89-08C177FF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F480BC3-482A-400A-9C17-9F0389A8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39F5B2-108D-4F77-AF4A-364DC3BE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456814D-5B2B-4D69-AE5E-0A4D3B67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7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F2A7705-7E9E-4394-B7D8-F8B799B4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E605257-40A1-4910-978D-5DB24BBC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4E0D0C-25D6-4F9D-B839-67A8A230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3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EAF60-5562-4BFA-8A1D-7422E7E4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59243-E2D0-4F04-B171-126AFFB59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838B6B-437E-4D4A-8776-51782802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F23AF5-8B73-428D-8DFD-B068E854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4DBA4B-DCEF-4E8A-B39D-5664D80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E5ED7A-D96E-49A4-B7DE-C6A402CD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8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87676E-CB79-4542-B95B-E6F25C2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286C10-723A-4AD0-A095-8D2021CB3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AEDE60-BF9F-4271-A834-FDD25ED85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88AA66-9E18-4C80-B6FC-FB08A952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136ED9-3E07-42D6-AD69-8405E77C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41663E-2E6E-4D41-88CB-B7B85E59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23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9F9BB18-D994-4722-8B47-76747641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DDA7B6-6568-4E4B-9AA4-E286C922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DCEF43-CD26-4F5B-BAC0-FB1B28E53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F8CC-DD9F-40A9-AD42-AE1B9EE95BA3}" type="datetimeFigureOut">
              <a:rPr lang="en-AU" smtClean="0"/>
              <a:t>21/11/18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21A9AB-BC5B-4789-917E-3A0EFC54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AEA1F-EA35-4FC1-A692-97EF2B748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FB2A-97E9-4F3C-84A3-C10A60F24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2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cl.northwestern.edu/netlogo/" TargetMode="External"/><Relationship Id="rId4" Type="http://schemas.openxmlformats.org/officeDocument/2006/relationships/hyperlink" Target="https://www.comses.net/" TargetMode="External"/><Relationship Id="rId5" Type="http://schemas.openxmlformats.org/officeDocument/2006/relationships/hyperlink" Target="http://complexity-explorable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mplexityexplorer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p@anz.com" TargetMode="External"/><Relationship Id="rId4" Type="http://schemas.openxmlformats.org/officeDocument/2006/relationships/hyperlink" Target="https://github.com/SP3269/Agent-Based-Models" TargetMode="External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32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A628E4-9AA1-4CBF-8B98-AF9807891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Agent-Based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843C66-926B-49F8-B32C-CEBB5B3A3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How to model and understand very complex systems</a:t>
            </a:r>
          </a:p>
          <a:p>
            <a:r>
              <a:rPr lang="en-AU" dirty="0" smtClean="0"/>
              <a:t>A </a:t>
            </a:r>
            <a:r>
              <a:rPr lang="en-AU" dirty="0"/>
              <a:t>short primer with demonstrations</a:t>
            </a:r>
          </a:p>
        </p:txBody>
      </p:sp>
    </p:spTree>
    <p:extLst>
      <p:ext uri="{BB962C8B-B14F-4D97-AF65-F5344CB8AC3E}">
        <p14:creationId xmlns:p14="http://schemas.microsoft.com/office/powerpoint/2010/main" val="164454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3518D-4CD4-4440-9CB4-4BC83106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</a:t>
            </a:r>
            <a:r>
              <a:rPr lang="en-AU" dirty="0" smtClean="0"/>
              <a:t> brief history of ABM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41CCB6-5721-4EBF-BE7E-CEC265B4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07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John von Neumann and cellular automata (Conway’s Game of Life being the most well-known)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Thomas Schelling studied racial dynamics in the early </a:t>
            </a:r>
            <a:r>
              <a:rPr lang="en-AU" dirty="0" smtClean="0"/>
              <a:t>1970-s. </a:t>
            </a:r>
            <a:r>
              <a:rPr lang="en-AU" dirty="0"/>
              <a:t>Founded agent-based computational economics. 2005 Nobel for "having enhanced our understanding of conflict and cooperation through game-theory analysis."</a:t>
            </a:r>
          </a:p>
          <a:p>
            <a:r>
              <a:rPr lang="en-AU" dirty="0" smtClean="0"/>
              <a:t>During the 80-s and 90-s, efforts of computer scientists and economists and other scientists merged, giving rise to modern ABM</a:t>
            </a:r>
            <a:endParaRPr lang="en-AU" dirty="0"/>
          </a:p>
        </p:txBody>
      </p:sp>
      <p:pic>
        <p:nvPicPr>
          <p:cNvPr id="1026" name="Picture 2" descr="game of life simulation GIF">
            <a:extLst>
              <a:ext uri="{FF2B5EF4-FFF2-40B4-BE49-F238E27FC236}">
                <a16:creationId xmlns="" xmlns:a16="http://schemas.microsoft.com/office/drawing/2014/main" id="{DB4FE91C-2DC4-4B42-AD25-24A754000F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79" y="1802541"/>
            <a:ext cx="3122140" cy="175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CC1962-B0A3-43DC-8B52-F5D1406C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So, what is agent-based modeling?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DD69A1-7FFC-4998-831C-FC414346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Agent-based modeling is a methodology of simulating and studying complex systems by defining those through properties of individual actors (agents), the environment, and interactions between participating agents as well as agent-environment interactions</a:t>
            </a:r>
          </a:p>
          <a:p>
            <a:r>
              <a:rPr lang="en-AU" dirty="0" smtClean="0"/>
              <a:t>ABM has applications in economics, sociology, biology, operations research, finance.</a:t>
            </a:r>
          </a:p>
          <a:p>
            <a:r>
              <a:rPr lang="en-AU" dirty="0" smtClean="0"/>
              <a:t>Many modeling environments are available: Swarm, Repast, MASON</a:t>
            </a:r>
            <a:r>
              <a:rPr lang="mr-IN" dirty="0" smtClean="0"/>
              <a:t>…</a:t>
            </a:r>
            <a:r>
              <a:rPr lang="en-AU" dirty="0" smtClean="0"/>
              <a:t>  </a:t>
            </a:r>
            <a:endParaRPr lang="en-AU" dirty="0"/>
          </a:p>
          <a:p>
            <a:r>
              <a:rPr lang="en-AU" dirty="0"/>
              <a:t>1999: NetLogo is released by Uri Wilensky. Turtles, patches, links, observer. Low threshold and no ceiling!</a:t>
            </a:r>
          </a:p>
          <a:p>
            <a:r>
              <a:rPr lang="en-AU" dirty="0"/>
              <a:t>Easy exploration of emergent phenomena. </a:t>
            </a:r>
          </a:p>
        </p:txBody>
      </p:sp>
    </p:spTree>
    <p:extLst>
      <p:ext uri="{BB962C8B-B14F-4D97-AF65-F5344CB8AC3E}">
        <p14:creationId xmlns:p14="http://schemas.microsoft.com/office/powerpoint/2010/main" val="11017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F9714-9388-4176-9A32-19B054B9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Few Interesting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03EBF3-1A11-4916-ADD7-5C4FFA5D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35736" cy="19639824"/>
          </a:xfrm>
        </p:spPr>
        <p:txBody>
          <a:bodyPr/>
          <a:lstStyle/>
          <a:p>
            <a:r>
              <a:rPr lang="en-AU" dirty="0" smtClean="0"/>
              <a:t>Fire</a:t>
            </a:r>
          </a:p>
          <a:p>
            <a:r>
              <a:rPr lang="en-AU" dirty="0" smtClean="0"/>
              <a:t>Biology</a:t>
            </a:r>
            <a:r>
              <a:rPr lang="en-AU" dirty="0"/>
              <a:t>: </a:t>
            </a:r>
            <a:r>
              <a:rPr lang="en-AU" dirty="0" smtClean="0"/>
              <a:t>Flocking</a:t>
            </a:r>
          </a:p>
          <a:p>
            <a:r>
              <a:rPr lang="en-AU" dirty="0" smtClean="0"/>
              <a:t>Check the resources!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80" y="1397000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conduct thought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9733" cy="44594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information is reaching different parts of an organization?</a:t>
            </a:r>
          </a:p>
          <a:p>
            <a:r>
              <a:rPr lang="en-US" dirty="0" smtClean="0"/>
              <a:t>Is the CEO most informed person in the organization?</a:t>
            </a:r>
          </a:p>
          <a:p>
            <a:r>
              <a:rPr lang="en-US" dirty="0" smtClean="0"/>
              <a:t>Conway’s law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i="1" dirty="0"/>
              <a:t>Any organization that designs a system (defined broadly) will produce a design whose structure is a copy of the organization's communication structure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Model: communication follows organizational structure, with both signal and information quality loss (“Chinese whisper” factor).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933" y="1825625"/>
            <a:ext cx="2735867" cy="27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399ABB-EC85-43ED-B5CD-96459CD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2940BA-7C51-4244-9E9D-604BF3F6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Santa Fe Institute </a:t>
            </a:r>
            <a:r>
              <a:rPr lang="en-AU" dirty="0">
                <a:hlinkClick r:id="rId2"/>
              </a:rPr>
              <a:t>Complexity Explorer</a:t>
            </a:r>
            <a:endParaRPr lang="en-AU" dirty="0"/>
          </a:p>
          <a:p>
            <a:r>
              <a:rPr lang="en-AU" dirty="0">
                <a:hlinkClick r:id="rId3"/>
              </a:rPr>
              <a:t>Netlogo</a:t>
            </a:r>
            <a:r>
              <a:rPr lang="en-AU" dirty="0"/>
              <a:t> at Northwestern's </a:t>
            </a:r>
            <a:r>
              <a:rPr lang="en-AU" dirty="0" err="1"/>
              <a:t>Center</a:t>
            </a:r>
            <a:r>
              <a:rPr lang="en-AU" dirty="0"/>
              <a:t> for Connected Learning and Computer-Based Modeling</a:t>
            </a:r>
          </a:p>
          <a:p>
            <a:r>
              <a:rPr lang="en-AU" dirty="0" err="1">
                <a:hlinkClick r:id="rId4"/>
              </a:rPr>
              <a:t>ComSES</a:t>
            </a:r>
            <a:r>
              <a:rPr lang="en-AU" dirty="0">
                <a:hlinkClick r:id="rId4"/>
              </a:rPr>
              <a:t> Network</a:t>
            </a:r>
            <a:r>
              <a:rPr lang="en-AU" dirty="0"/>
              <a:t> | </a:t>
            </a:r>
            <a:r>
              <a:rPr lang="en-AU" dirty="0" err="1"/>
              <a:t>OpenABM</a:t>
            </a:r>
            <a:r>
              <a:rPr lang="en-AU" dirty="0"/>
              <a:t>: community of researches, educators and professionals; a model library</a:t>
            </a:r>
          </a:p>
          <a:p>
            <a:r>
              <a:rPr lang="en-AU" dirty="0">
                <a:hlinkClick r:id="rId5"/>
              </a:rPr>
              <a:t>Complexity </a:t>
            </a:r>
            <a:r>
              <a:rPr lang="en-AU" dirty="0" err="1">
                <a:hlinkClick r:id="rId5"/>
              </a:rPr>
              <a:t>Explorables</a:t>
            </a:r>
            <a:r>
              <a:rPr lang="en-AU" dirty="0"/>
              <a:t> - Interactive explorations of complex systems in biology, physics, mathematics, social sciences, ecology, epidemiology and ....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49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186640-FF3F-464E-BBBC-38C89C80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59DF24-4582-487D-890E-8D66375F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Slav </a:t>
            </a:r>
            <a:r>
              <a:rPr lang="en-AU" dirty="0"/>
              <a:t>Pidgorny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@</a:t>
            </a:r>
            <a:r>
              <a:rPr lang="en-AU" dirty="0"/>
              <a:t>slav636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github.com/SP3269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>
                <a:hlinkClick r:id="rId3"/>
              </a:rPr>
              <a:t>sp@anz.com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sz="1700" dirty="0" smtClean="0"/>
              <a:t>Models used: Segregation, Fire, Flocking </a:t>
            </a:r>
            <a:r>
              <a:rPr lang="mr-IN" sz="1700" dirty="0" smtClean="0"/>
              <a:t>–</a:t>
            </a:r>
            <a:r>
              <a:rPr lang="en-AU" sz="1700" dirty="0" smtClean="0"/>
              <a:t> NetLogo model library;</a:t>
            </a:r>
          </a:p>
          <a:p>
            <a:pPr marL="0" indent="0">
              <a:buNone/>
            </a:pPr>
            <a:r>
              <a:rPr lang="en-AU" sz="1700" dirty="0"/>
              <a:t>Organizational Communications - </a:t>
            </a:r>
            <a:r>
              <a:rPr lang="en-AU" sz="1700" dirty="0">
                <a:hlinkClick r:id="rId4"/>
              </a:rPr>
              <a:t>https://</a:t>
            </a:r>
            <a:r>
              <a:rPr lang="en-AU" sz="1700" dirty="0" smtClean="0">
                <a:hlinkClick r:id="rId4"/>
              </a:rPr>
              <a:t>github.com/SP3269/Agent-Based-Models</a:t>
            </a:r>
            <a:r>
              <a:rPr lang="en-AU" sz="1700" dirty="0" smtClean="0"/>
              <a:t> </a:t>
            </a:r>
            <a:endParaRPr lang="en-AU" sz="1700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39" y="631342"/>
            <a:ext cx="4056404" cy="40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427</Words>
  <Application>Microsoft Macintosh PowerPoint</Application>
  <PresentationFormat>Widescreen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 Agent-Based Modeling</vt:lpstr>
      <vt:lpstr>A brief history of ABM</vt:lpstr>
      <vt:lpstr>So, what is agent-based modeling?</vt:lpstr>
      <vt:lpstr>Few Interesting Models</vt:lpstr>
      <vt:lpstr>Easy to conduct thought experiments</vt:lpstr>
      <vt:lpstr>Resources</vt:lpstr>
      <vt:lpstr>Thank You!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Dataset</dc:title>
  <dc:creator>Pidgorny, Slav(EPM)</dc:creator>
  <cp:lastModifiedBy>Microsoft Office User</cp:lastModifiedBy>
  <cp:revision>42</cp:revision>
  <dcterms:created xsi:type="dcterms:W3CDTF">2017-11-21T00:31:14Z</dcterms:created>
  <dcterms:modified xsi:type="dcterms:W3CDTF">2018-11-21T01:27:32Z</dcterms:modified>
</cp:coreProperties>
</file>