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0"/>
                </a:moveTo>
                <a:lnTo>
                  <a:pt x="0" y="0"/>
                </a:lnTo>
                <a:lnTo>
                  <a:pt x="0" y="10286997"/>
                </a:lnTo>
                <a:lnTo>
                  <a:pt x="9143999" y="10286997"/>
                </a:lnTo>
                <a:lnTo>
                  <a:pt x="9143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8003" y="2406599"/>
            <a:ext cx="6744692" cy="155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4748" y="2244871"/>
            <a:ext cx="8703310" cy="7050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uyashpandey9611@e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37" y="764635"/>
            <a:ext cx="9556750" cy="79508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86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Unveiling</a:t>
            </a:r>
            <a:r>
              <a:rPr sz="8650" b="1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650" b="1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Insights: </a:t>
            </a:r>
            <a:r>
              <a:rPr sz="86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8650" b="1" spc="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650" b="1" spc="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Science</a:t>
            </a:r>
            <a:r>
              <a:rPr sz="8650" b="1" spc="1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650" b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86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Analysis</a:t>
            </a:r>
            <a:r>
              <a:rPr sz="865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650" b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 </a:t>
            </a:r>
            <a:r>
              <a:rPr sz="8650" b="1" spc="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Customer </a:t>
            </a:r>
            <a:r>
              <a:rPr sz="865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Transaction Details</a:t>
            </a:r>
            <a:endParaRPr sz="86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0" dirty="0"/>
              <a:t>Conclusion</a:t>
            </a:r>
            <a:endParaRPr spc="170" dirty="0"/>
          </a:p>
        </p:txBody>
      </p:sp>
      <p:sp>
        <p:nvSpPr>
          <p:cNvPr id="4" name="object 4"/>
          <p:cNvSpPr txBox="1"/>
          <p:nvPr/>
        </p:nvSpPr>
        <p:spPr>
          <a:xfrm>
            <a:off x="4863001" y="4660100"/>
            <a:ext cx="8552180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5"/>
              </a:spcBef>
            </a:pPr>
            <a:r>
              <a:rPr sz="2450" spc="-8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conclusion,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science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analysis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450" dirty="0">
                <a:latin typeface="Verdana" panose="020B0604030504040204"/>
                <a:cs typeface="Verdana" panose="020B0604030504040204"/>
              </a:rPr>
              <a:t>transaction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details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serve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as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cornerstone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informed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decision-</a:t>
            </a:r>
            <a:r>
              <a:rPr sz="2450" dirty="0">
                <a:latin typeface="Verdana" panose="020B0604030504040204"/>
                <a:cs typeface="Verdana" panose="020B0604030504040204"/>
              </a:rPr>
              <a:t>making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customer-centric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strategies.</a:t>
            </a:r>
            <a:r>
              <a:rPr sz="24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By </a:t>
            </a:r>
            <a:r>
              <a:rPr sz="2450" dirty="0">
                <a:latin typeface="Verdana" panose="020B0604030504040204"/>
                <a:cs typeface="Verdana" panose="020B0604030504040204"/>
              </a:rPr>
              <a:t>harnessing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power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60" dirty="0">
                <a:latin typeface="Verdana" panose="020B0604030504040204"/>
                <a:cs typeface="Verdana" panose="020B0604030504040204"/>
              </a:rPr>
              <a:t>data,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businesses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can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gain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a </a:t>
            </a:r>
            <a:r>
              <a:rPr sz="2450" dirty="0">
                <a:latin typeface="Verdana" panose="020B0604030504040204"/>
                <a:cs typeface="Verdana" panose="020B0604030504040204"/>
              </a:rPr>
              <a:t>competitive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edge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drive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meaningful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engagements.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53" y="2530856"/>
            <a:ext cx="7125970" cy="2999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45" dirty="0">
                <a:solidFill>
                  <a:srgbClr val="FFFFFF"/>
                </a:solidFill>
              </a:rPr>
              <a:t>Thanks!</a:t>
            </a:r>
            <a:endParaRPr sz="14950"/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750" b="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750" b="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b="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750" b="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b="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750" b="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b="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750" b="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b="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questions?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153" y="6361158"/>
            <a:ext cx="7228205" cy="172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Suyash</a:t>
            </a:r>
            <a:r>
              <a:rPr sz="275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Pandey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Amity</a:t>
            </a:r>
            <a:r>
              <a:rPr sz="275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University,</a:t>
            </a:r>
            <a:r>
              <a:rPr sz="275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Lucknow,</a:t>
            </a:r>
            <a:r>
              <a:rPr sz="275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Uttar</a:t>
            </a:r>
            <a:r>
              <a:rPr sz="275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Pradesh </a:t>
            </a:r>
            <a:r>
              <a:rPr sz="27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suyashpandey9611@email.com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-5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+91</a:t>
            </a:r>
            <a:r>
              <a:rPr sz="275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7905174871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3632" y="338594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spc="-10" dirty="0">
                <a:solidFill>
                  <a:srgbClr val="FFFFFF"/>
                </a:solidFill>
              </a:rPr>
              <a:t>Introduction</a:t>
            </a:r>
            <a:endParaRPr sz="58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5163" y="3240570"/>
            <a:ext cx="4797082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3050" y="2651133"/>
            <a:ext cx="7759700" cy="2235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580"/>
              </a:spcBef>
            </a:pPr>
            <a:r>
              <a:rPr sz="2450" spc="85" dirty="0">
                <a:latin typeface="Verdana" panose="020B0604030504040204"/>
                <a:cs typeface="Verdana" panose="020B0604030504040204"/>
              </a:rPr>
              <a:t>Welcome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world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550" i="1" spc="-25" dirty="0">
                <a:latin typeface="Verdana" panose="020B0604030504040204"/>
                <a:cs typeface="Verdana" panose="020B0604030504040204"/>
              </a:rPr>
              <a:t>Data</a:t>
            </a:r>
            <a:r>
              <a:rPr sz="255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550" i="1" spc="-35" dirty="0">
                <a:latin typeface="Verdana" panose="020B0604030504040204"/>
                <a:cs typeface="Verdana" panose="020B0604030504040204"/>
              </a:rPr>
              <a:t>Science</a:t>
            </a:r>
            <a:r>
              <a:rPr sz="255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and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252730" marR="27940" indent="4592955">
              <a:lnSpc>
                <a:spcPts val="3450"/>
              </a:lnSpc>
              <a:spcBef>
                <a:spcPts val="180"/>
              </a:spcBef>
            </a:pPr>
            <a:r>
              <a:rPr sz="2450" spc="-365" dirty="0">
                <a:latin typeface="Verdana" panose="020B0604030504040204"/>
                <a:cs typeface="Verdana" panose="020B0604030504040204"/>
              </a:rPr>
              <a:t>.</a:t>
            </a:r>
            <a:r>
              <a:rPr sz="24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This</a:t>
            </a:r>
            <a:r>
              <a:rPr sz="24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presentation </a:t>
            </a:r>
            <a:r>
              <a:rPr sz="24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delve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into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intricate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details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customer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156335" marR="5080" indent="-1144270">
              <a:lnSpc>
                <a:spcPts val="3450"/>
              </a:lnSpc>
            </a:pPr>
            <a:r>
              <a:rPr sz="2450" dirty="0">
                <a:latin typeface="Verdana" panose="020B0604030504040204"/>
                <a:cs typeface="Verdana" panose="020B0604030504040204"/>
              </a:rPr>
              <a:t>transactions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0" dirty="0">
                <a:latin typeface="Verdana" panose="020B0604030504040204"/>
                <a:cs typeface="Verdana" panose="020B0604030504040204"/>
              </a:rPr>
              <a:t>how</a:t>
            </a:r>
            <a:r>
              <a:rPr sz="24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science</a:t>
            </a:r>
            <a:r>
              <a:rPr sz="24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plays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pivotal role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extracting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valuable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insights.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722" y="586772"/>
            <a:ext cx="7581265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6100"/>
              </a:lnSpc>
              <a:spcBef>
                <a:spcPts val="100"/>
              </a:spcBef>
            </a:pPr>
            <a:r>
              <a:rPr sz="5100" dirty="0"/>
              <a:t>Understanding</a:t>
            </a:r>
            <a:r>
              <a:rPr sz="5100" spc="-155" dirty="0"/>
              <a:t> </a:t>
            </a:r>
            <a:r>
              <a:rPr sz="5100" spc="40" dirty="0"/>
              <a:t>Customer</a:t>
            </a:r>
            <a:endParaRPr sz="5100"/>
          </a:p>
          <a:p>
            <a:pPr marR="5080" algn="r">
              <a:lnSpc>
                <a:spcPts val="6100"/>
              </a:lnSpc>
            </a:pPr>
            <a:r>
              <a:rPr sz="5100" spc="-10" dirty="0"/>
              <a:t>Behavior</a:t>
            </a:r>
            <a:endParaRPr sz="51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4028" y="2520391"/>
            <a:ext cx="5748159" cy="3181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9969" y="2342610"/>
            <a:ext cx="7880984" cy="39782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150" spc="-10" dirty="0">
                <a:latin typeface="Verdana" panose="020B0604030504040204"/>
                <a:cs typeface="Verdana" panose="020B0604030504040204"/>
              </a:rPr>
              <a:t>Analyzing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220345" marR="5080" indent="-158115" algn="r">
              <a:lnSpc>
                <a:spcPts val="4420"/>
              </a:lnSpc>
              <a:spcBef>
                <a:spcPts val="255"/>
              </a:spcBef>
            </a:pPr>
            <a:r>
              <a:rPr sz="315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15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315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120" dirty="0">
                <a:latin typeface="Verdana" panose="020B0604030504040204"/>
                <a:cs typeface="Verdana" panose="020B0604030504040204"/>
              </a:rPr>
              <a:t>window</a:t>
            </a:r>
            <a:r>
              <a:rPr sz="315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50" dirty="0">
                <a:latin typeface="Verdana" panose="020B0604030504040204"/>
                <a:cs typeface="Verdana" panose="020B0604030504040204"/>
              </a:rPr>
              <a:t>into</a:t>
            </a:r>
            <a:r>
              <a:rPr sz="3150" spc="-270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65" dirty="0">
                <a:latin typeface="Verdana" panose="020B0604030504040204"/>
                <a:cs typeface="Verdana" panose="020B0604030504040204"/>
              </a:rPr>
              <a:t>understanding purchasing</a:t>
            </a:r>
            <a:r>
              <a:rPr sz="3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50" dirty="0">
                <a:latin typeface="Verdana" panose="020B0604030504040204"/>
                <a:cs typeface="Verdana" panose="020B0604030504040204"/>
              </a:rPr>
              <a:t>patterns,</a:t>
            </a:r>
            <a:r>
              <a:rPr sz="315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-35" dirty="0">
                <a:latin typeface="Verdana" panose="020B0604030504040204"/>
                <a:cs typeface="Verdana" panose="020B0604030504040204"/>
              </a:rPr>
              <a:t>preferences,</a:t>
            </a:r>
            <a:r>
              <a:rPr sz="3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75" dirty="0">
                <a:latin typeface="Verdana" panose="020B0604030504040204"/>
                <a:cs typeface="Verdana" panose="020B0604030504040204"/>
              </a:rPr>
              <a:t>and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267970" marR="5080" indent="715010" algn="r">
              <a:lnSpc>
                <a:spcPts val="4430"/>
              </a:lnSpc>
              <a:spcBef>
                <a:spcPts val="80"/>
              </a:spcBef>
            </a:pPr>
            <a:r>
              <a:rPr sz="3150" spc="-50" dirty="0">
                <a:latin typeface="Verdana" panose="020B0604030504040204"/>
                <a:cs typeface="Verdana" panose="020B0604030504040204"/>
              </a:rPr>
              <a:t>trends.</a:t>
            </a:r>
            <a:r>
              <a:rPr sz="31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latin typeface="Verdana" panose="020B0604030504040204"/>
                <a:cs typeface="Verdana" panose="020B0604030504040204"/>
              </a:rPr>
              <a:t>By</a:t>
            </a:r>
            <a:r>
              <a:rPr sz="31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latin typeface="Verdana" panose="020B0604030504040204"/>
                <a:cs typeface="Verdana" panose="020B0604030504040204"/>
              </a:rPr>
              <a:t>leveraging</a:t>
            </a:r>
            <a:r>
              <a:rPr sz="31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latin typeface="Verdana" panose="020B0604030504040204"/>
                <a:cs typeface="Verdana" panose="020B0604030504040204"/>
              </a:rPr>
              <a:t>data</a:t>
            </a:r>
            <a:r>
              <a:rPr sz="31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35" dirty="0">
                <a:latin typeface="Verdana" panose="020B0604030504040204"/>
                <a:cs typeface="Verdana" panose="020B0604030504040204"/>
              </a:rPr>
              <a:t>science </a:t>
            </a:r>
            <a:r>
              <a:rPr sz="3150" dirty="0">
                <a:latin typeface="Verdana" panose="020B0604030504040204"/>
                <a:cs typeface="Verdana" panose="020B0604030504040204"/>
              </a:rPr>
              <a:t>techniques,</a:t>
            </a:r>
            <a:r>
              <a:rPr sz="31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95" dirty="0">
                <a:latin typeface="Verdana" panose="020B0604030504040204"/>
                <a:cs typeface="Verdana" panose="020B0604030504040204"/>
              </a:rPr>
              <a:t>we</a:t>
            </a:r>
            <a:r>
              <a:rPr sz="31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90" dirty="0">
                <a:latin typeface="Verdana" panose="020B0604030504040204"/>
                <a:cs typeface="Verdana" panose="020B0604030504040204"/>
              </a:rPr>
              <a:t>can</a:t>
            </a:r>
            <a:r>
              <a:rPr sz="31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latin typeface="Verdana" panose="020B0604030504040204"/>
                <a:cs typeface="Verdana" panose="020B0604030504040204"/>
              </a:rPr>
              <a:t>uncover</a:t>
            </a:r>
            <a:r>
              <a:rPr sz="31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latin typeface="Verdana" panose="020B0604030504040204"/>
                <a:cs typeface="Verdana" panose="020B0604030504040204"/>
              </a:rPr>
              <a:t>hidden </a:t>
            </a:r>
            <a:r>
              <a:rPr sz="3150" dirty="0">
                <a:latin typeface="Verdana" panose="020B0604030504040204"/>
                <a:cs typeface="Verdana" panose="020B0604030504040204"/>
              </a:rPr>
              <a:t>patterns</a:t>
            </a:r>
            <a:r>
              <a:rPr sz="3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latin typeface="Verdana" panose="020B0604030504040204"/>
                <a:cs typeface="Verdana" panose="020B0604030504040204"/>
              </a:rPr>
              <a:t>and</a:t>
            </a:r>
            <a:r>
              <a:rPr sz="3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latin typeface="Verdana" panose="020B0604030504040204"/>
                <a:cs typeface="Verdana" panose="020B0604030504040204"/>
              </a:rPr>
              <a:t>correlations</a:t>
            </a:r>
            <a:r>
              <a:rPr sz="3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70" dirty="0">
                <a:latin typeface="Verdana" panose="020B0604030504040204"/>
                <a:cs typeface="Verdana" panose="020B0604030504040204"/>
              </a:rPr>
              <a:t>in</a:t>
            </a:r>
            <a:r>
              <a:rPr sz="31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150" spc="50" dirty="0">
                <a:latin typeface="Verdana" panose="020B0604030504040204"/>
                <a:cs typeface="Verdana" panose="020B0604030504040204"/>
              </a:rPr>
              <a:t>customer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3150" spc="-10" dirty="0">
                <a:latin typeface="Verdana" panose="020B0604030504040204"/>
                <a:cs typeface="Verdana" panose="020B0604030504040204"/>
              </a:rPr>
              <a:t>behavior.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928" y="683044"/>
            <a:ext cx="4056379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/>
              <a:t>Methodology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487392" y="2357114"/>
            <a:ext cx="5290820" cy="3759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25120">
              <a:lnSpc>
                <a:spcPct val="100000"/>
              </a:lnSpc>
              <a:spcBef>
                <a:spcPts val="700"/>
              </a:spcBef>
              <a:buSzPct val="97000"/>
              <a:buAutoNum type="arabicPeriod"/>
              <a:tabLst>
                <a:tab pos="329565" algn="l"/>
              </a:tabLst>
            </a:pPr>
            <a:r>
              <a:rPr sz="3000" spc="250" dirty="0">
                <a:latin typeface="Tahoma" panose="020B0604030504040204"/>
                <a:cs typeface="Tahoma" panose="020B0604030504040204"/>
              </a:rPr>
              <a:t>Data</a:t>
            </a:r>
            <a:r>
              <a:rPr sz="3000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3000" spc="229" dirty="0">
                <a:latin typeface="Tahoma" panose="020B0604030504040204"/>
                <a:cs typeface="Tahoma" panose="020B0604030504040204"/>
              </a:rPr>
              <a:t>cleaning</a:t>
            </a:r>
            <a:endParaRPr sz="3000">
              <a:latin typeface="Tahoma" panose="020B0604030504040204"/>
              <a:cs typeface="Tahoma" panose="020B0604030504040204"/>
            </a:endParaRPr>
          </a:p>
          <a:p>
            <a:pPr marL="412115" indent="-39941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12115" algn="l"/>
              </a:tabLst>
            </a:pPr>
            <a:r>
              <a:rPr sz="300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Proprocessing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06400" indent="-3937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06400" algn="l"/>
              </a:tabLst>
            </a:pPr>
            <a:r>
              <a:rPr sz="3000" dirty="0">
                <a:latin typeface="Verdana" panose="020B0604030504040204"/>
                <a:cs typeface="Verdana" panose="020B0604030504040204"/>
              </a:rPr>
              <a:t>Feature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Engineering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51485" indent="-4387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50850" algn="l"/>
              </a:tabLst>
            </a:pPr>
            <a:r>
              <a:rPr sz="3000" spc="100" dirty="0">
                <a:latin typeface="Verdana" panose="020B0604030504040204"/>
                <a:cs typeface="Verdana" panose="020B0604030504040204"/>
              </a:rPr>
              <a:t>Model</a:t>
            </a:r>
            <a:r>
              <a:rPr sz="30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Developemen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07670" indent="-3949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07670" algn="l"/>
              </a:tabLst>
            </a:pPr>
            <a:r>
              <a:rPr sz="3000" spc="45" dirty="0">
                <a:latin typeface="Verdana" panose="020B0604030504040204"/>
                <a:cs typeface="Verdana" panose="020B0604030504040204"/>
              </a:rPr>
              <a:t>Prediction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27355" indent="-41465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27355" algn="l"/>
              </a:tabLst>
            </a:pPr>
            <a:r>
              <a:rPr sz="3000" spc="-10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0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Optimization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396240" indent="-3937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96240" algn="l"/>
              </a:tabLst>
            </a:pPr>
            <a:r>
              <a:rPr sz="3000" spc="100" dirty="0">
                <a:latin typeface="Verdana" panose="020B0604030504040204"/>
                <a:cs typeface="Verdana" panose="020B0604030504040204"/>
              </a:rPr>
              <a:t>Model</a:t>
            </a:r>
            <a:r>
              <a:rPr sz="3000" spc="-2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Maintenance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L="920115">
              <a:lnSpc>
                <a:spcPct val="100000"/>
              </a:lnSpc>
              <a:spcBef>
                <a:spcPts val="1825"/>
              </a:spcBef>
            </a:pPr>
            <a:r>
              <a:rPr sz="5850" spc="-40" dirty="0">
                <a:solidFill>
                  <a:srgbClr val="FFFFFF"/>
                </a:solidFill>
              </a:rPr>
              <a:t>Predictive</a:t>
            </a:r>
            <a:r>
              <a:rPr sz="5850" spc="-229" dirty="0">
                <a:solidFill>
                  <a:srgbClr val="FFFFFF"/>
                </a:solidFill>
              </a:rPr>
              <a:t> </a:t>
            </a:r>
            <a:r>
              <a:rPr sz="5850" spc="-10" dirty="0">
                <a:solidFill>
                  <a:srgbClr val="FFFFFF"/>
                </a:solidFill>
              </a:rPr>
              <a:t>Analytics</a:t>
            </a:r>
            <a:endParaRPr sz="58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1470" y="3458679"/>
            <a:ext cx="3009138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4734" y="3377920"/>
            <a:ext cx="920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latin typeface="Verdana" panose="020B0604030504040204"/>
                <a:cs typeface="Verdana" panose="020B0604030504040204"/>
              </a:rPr>
              <a:t>,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8628" y="3316961"/>
            <a:ext cx="7265034" cy="13398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spc="50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of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532130" marR="5080" indent="-376555">
              <a:lnSpc>
                <a:spcPct val="117000"/>
              </a:lnSpc>
            </a:pPr>
            <a:r>
              <a:rPr sz="2450" spc="70" dirty="0">
                <a:latin typeface="Verdana" panose="020B0604030504040204"/>
                <a:cs typeface="Verdana" panose="020B0604030504040204"/>
              </a:rPr>
              <a:t>we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can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forecast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spending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patterns, </a:t>
            </a:r>
            <a:r>
              <a:rPr sz="2450" dirty="0">
                <a:latin typeface="Verdana" panose="020B0604030504040204"/>
                <a:cs typeface="Verdana" panose="020B0604030504040204"/>
              </a:rPr>
              <a:t>identify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potential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churn,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personalize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1181" y="4640936"/>
            <a:ext cx="7623175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450" dirty="0">
                <a:latin typeface="Verdana" panose="020B0604030504040204"/>
                <a:cs typeface="Verdana" panose="020B0604030504040204"/>
              </a:rPr>
              <a:t>marketing</a:t>
            </a:r>
            <a:r>
              <a:rPr sz="245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strategies.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This</a:t>
            </a:r>
            <a:r>
              <a:rPr sz="245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empowers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businesses </a:t>
            </a:r>
            <a:r>
              <a:rPr sz="245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make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data-</a:t>
            </a:r>
            <a:r>
              <a:rPr sz="2450" dirty="0">
                <a:latin typeface="Verdana" panose="020B0604030504040204"/>
                <a:cs typeface="Verdana" panose="020B0604030504040204"/>
              </a:rPr>
              <a:t>driven</a:t>
            </a:r>
            <a:r>
              <a:rPr sz="24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decisions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enhance customer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satisfaction.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1722" y="344576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1825"/>
              </a:spcBef>
            </a:pPr>
            <a:r>
              <a:rPr sz="5850" spc="-10" dirty="0">
                <a:solidFill>
                  <a:srgbClr val="FFFFFF"/>
                </a:solidFill>
              </a:rPr>
              <a:t>Recommendation</a:t>
            </a:r>
            <a:endParaRPr sz="5850"/>
          </a:p>
        </p:txBody>
      </p:sp>
      <p:sp>
        <p:nvSpPr>
          <p:cNvPr id="4" name="object 4"/>
          <p:cNvSpPr txBox="1"/>
          <p:nvPr/>
        </p:nvSpPr>
        <p:spPr>
          <a:xfrm>
            <a:off x="8388604" y="2285180"/>
            <a:ext cx="9693910" cy="6853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40" dirty="0">
                <a:latin typeface="Verdana" panose="020B0604030504040204"/>
                <a:cs typeface="Verdana" panose="020B0604030504040204"/>
              </a:rPr>
              <a:t>Focus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70" dirty="0">
                <a:latin typeface="Verdana" panose="020B0604030504040204"/>
                <a:cs typeface="Verdana" panose="020B0604030504040204"/>
              </a:rPr>
              <a:t>on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50" dirty="0"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75" dirty="0">
                <a:latin typeface="Verdana" panose="020B0604030504040204"/>
                <a:cs typeface="Verdana" panose="020B0604030504040204"/>
              </a:rPr>
              <a:t>Why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dirty="0">
                <a:latin typeface="Verdana" panose="020B0604030504040204"/>
                <a:cs typeface="Verdana" panose="020B0604030504040204"/>
              </a:rPr>
              <a:t>Customers</a:t>
            </a:r>
            <a:r>
              <a:rPr sz="20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0" dirty="0">
                <a:latin typeface="Verdana" panose="020B0604030504040204"/>
                <a:cs typeface="Verdana" panose="020B0604030504040204"/>
              </a:rPr>
              <a:t>Churn:</a:t>
            </a:r>
            <a:endParaRPr sz="2000" b="1">
              <a:latin typeface="Verdana" panose="020B0604030504040204"/>
              <a:cs typeface="Verdana" panose="020B0604030504040204"/>
            </a:endParaRPr>
          </a:p>
          <a:p>
            <a:pPr marL="12700" marR="5080" indent="26924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281940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00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Feedback:</a:t>
            </a:r>
            <a:r>
              <a:rPr sz="2000" spc="2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Conduct</a:t>
            </a:r>
            <a:r>
              <a:rPr sz="2000" spc="2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surveys,</a:t>
            </a:r>
            <a:r>
              <a:rPr sz="200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interviews,</a:t>
            </a:r>
            <a:r>
              <a:rPr sz="2000" spc="2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or</a:t>
            </a:r>
            <a:r>
              <a:rPr sz="2000" spc="2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analyze</a:t>
            </a:r>
            <a:r>
              <a:rPr sz="200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000" dirty="0"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interactions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understand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reasons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for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churn.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297815">
              <a:lnSpc>
                <a:spcPts val="2480"/>
              </a:lnSpc>
              <a:spcBef>
                <a:spcPts val="15"/>
              </a:spcBef>
              <a:buAutoNum type="arabicPeriod"/>
              <a:tabLst>
                <a:tab pos="310515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Segmentation: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Analyze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churn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rates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across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000" dirty="0">
                <a:latin typeface="Verdana" panose="020B0604030504040204"/>
                <a:cs typeface="Verdana" panose="020B0604030504040204"/>
              </a:rPr>
              <a:t>segments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(demographics,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purchase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history)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identify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high-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risk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groups.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2300"/>
              </a:spcBef>
            </a:pPr>
            <a:r>
              <a:rPr sz="2000" b="1" spc="-25" dirty="0">
                <a:latin typeface="Verdana" panose="020B0604030504040204"/>
                <a:cs typeface="Verdana" panose="020B0604030504040204"/>
              </a:rPr>
              <a:t>Strategies</a:t>
            </a:r>
            <a:r>
              <a:rPr sz="20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0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0" dirty="0">
                <a:latin typeface="Verdana" panose="020B0604030504040204"/>
                <a:cs typeface="Verdana" panose="020B0604030504040204"/>
              </a:rPr>
              <a:t>Churn:</a:t>
            </a:r>
            <a:endParaRPr sz="2000" b="1">
              <a:latin typeface="Verdana" panose="020B0604030504040204"/>
              <a:cs typeface="Verdana" panose="020B0604030504040204"/>
            </a:endParaRPr>
          </a:p>
          <a:p>
            <a:pPr marL="12700" marR="5080" lvl="1" indent="392430" algn="just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405130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Proactive</a:t>
            </a:r>
            <a:r>
              <a:rPr sz="2000" spc="26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Engagement: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Offer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onboarding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programs,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tutorials,</a:t>
            </a:r>
            <a:r>
              <a:rPr sz="2000" spc="26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or </a:t>
            </a:r>
            <a:r>
              <a:rPr sz="2000" dirty="0">
                <a:latin typeface="Verdana" panose="020B0604030504040204"/>
                <a:cs typeface="Verdana" panose="020B0604030504040204"/>
              </a:rPr>
              <a:t>personalized</a:t>
            </a:r>
            <a:r>
              <a:rPr sz="200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content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help</a:t>
            </a:r>
            <a:r>
              <a:rPr sz="200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latin typeface="Verdana" panose="020B0604030504040204"/>
                <a:cs typeface="Verdana" panose="020B0604030504040204"/>
              </a:rPr>
              <a:t>new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customers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get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most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out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of</a:t>
            </a:r>
            <a:r>
              <a:rPr sz="2000" spc="4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your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product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or</a:t>
            </a:r>
            <a:r>
              <a:rPr sz="2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service.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10845" lvl="1" indent="-398145" algn="just">
              <a:lnSpc>
                <a:spcPct val="100000"/>
              </a:lnSpc>
              <a:buAutoNum type="arabicPeriod"/>
              <a:tabLst>
                <a:tab pos="410845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Improve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Experience: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Ensure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smooth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user</a:t>
            </a:r>
            <a:r>
              <a:rPr sz="2000" spc="7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experience,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pain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points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quickly,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excellent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customer service.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lvl="1" indent="269240" algn="just">
              <a:lnSpc>
                <a:spcPts val="2480"/>
              </a:lnSpc>
              <a:spcBef>
                <a:spcPts val="15"/>
              </a:spcBef>
              <a:buAutoNum type="arabicPeriod" startAt="3"/>
              <a:tabLst>
                <a:tab pos="281940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Reward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Loyalty: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Implement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loyalty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programs,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offer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exclusive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discounts,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or </a:t>
            </a:r>
            <a:r>
              <a:rPr sz="2000" dirty="0"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rewards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for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continued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engagement.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77190" lvl="1" indent="-364490" algn="just">
              <a:lnSpc>
                <a:spcPts val="2300"/>
              </a:lnSpc>
              <a:buAutoNum type="arabicPeriod" startAt="3"/>
              <a:tabLst>
                <a:tab pos="377190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Win-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Back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Campaigns: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Target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latin typeface="Verdana" panose="020B0604030504040204"/>
                <a:cs typeface="Verdana" panose="020B0604030504040204"/>
              </a:rPr>
              <a:t>at-</a:t>
            </a:r>
            <a:r>
              <a:rPr sz="2000" dirty="0">
                <a:latin typeface="Verdana" panose="020B0604030504040204"/>
                <a:cs typeface="Verdana" panose="020B0604030504040204"/>
              </a:rPr>
              <a:t>risk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customers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3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special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2000" spc="3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Verdana" panose="020B0604030504040204"/>
                <a:cs typeface="Verdana" panose="020B0604030504040204"/>
              </a:rPr>
              <a:t>personalized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incentives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entice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latin typeface="Verdana" panose="020B0604030504040204"/>
                <a:cs typeface="Verdana" panose="020B0604030504040204"/>
              </a:rPr>
              <a:t>them</a:t>
            </a:r>
            <a:r>
              <a:rPr sz="20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stay.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lvl="1" indent="375285" algn="just">
              <a:lnSpc>
                <a:spcPct val="100000"/>
              </a:lnSpc>
              <a:spcBef>
                <a:spcPts val="75"/>
              </a:spcBef>
              <a:buAutoNum type="arabicPeriod" startAt="5"/>
              <a:tabLst>
                <a:tab pos="387985" algn="l"/>
              </a:tabLst>
            </a:pPr>
            <a:r>
              <a:rPr sz="2000" dirty="0">
                <a:latin typeface="Verdana" panose="020B0604030504040204"/>
                <a:cs typeface="Verdana" panose="020B0604030504040204"/>
              </a:rPr>
              <a:t>Subscription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Flexibility: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Offer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ﬂexible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subscription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options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(monthly, annual)</a:t>
            </a:r>
            <a:r>
              <a:rPr sz="20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or</a:t>
            </a:r>
            <a:r>
              <a:rPr sz="20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allow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downgrades</a:t>
            </a:r>
            <a:r>
              <a:rPr sz="20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to</a:t>
            </a:r>
            <a:r>
              <a:rPr sz="20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retain</a:t>
            </a:r>
            <a:r>
              <a:rPr sz="20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price-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sensitive</a:t>
            </a:r>
            <a:r>
              <a:rPr sz="20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customers.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28625" lvl="1" indent="-415925" algn="just">
              <a:lnSpc>
                <a:spcPct val="100000"/>
              </a:lnSpc>
              <a:buAutoNum type="arabicPeriod" startAt="5"/>
              <a:tabLst>
                <a:tab pos="428625" algn="l"/>
              </a:tabLst>
            </a:pPr>
            <a:r>
              <a:rPr sz="2000" spc="55" dirty="0">
                <a:latin typeface="Verdana" panose="020B0604030504040204"/>
                <a:cs typeface="Verdana" panose="020B0604030504040204"/>
              </a:rPr>
              <a:t>Communication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is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Key: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Keep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customers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informed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about</a:t>
            </a:r>
            <a:r>
              <a:rPr sz="2000" spc="13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45" dirty="0">
                <a:latin typeface="Verdana" panose="020B0604030504040204"/>
                <a:cs typeface="Verdana" panose="020B0604030504040204"/>
              </a:rPr>
              <a:t>product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Verdana" panose="020B0604030504040204"/>
                <a:cs typeface="Verdana" panose="020B0604030504040204"/>
              </a:rPr>
              <a:t>updates,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75" dirty="0">
                <a:latin typeface="Verdana" panose="020B0604030504040204"/>
                <a:cs typeface="Verdana" panose="020B0604030504040204"/>
              </a:rPr>
              <a:t>new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features,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special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offers.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dirty="0">
                <a:latin typeface="Verdana" panose="020B0604030504040204"/>
                <a:cs typeface="Verdana" panose="020B0604030504040204"/>
              </a:rPr>
              <a:t>Personalize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 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communication </a:t>
            </a:r>
            <a:r>
              <a:rPr sz="2000" dirty="0">
                <a:latin typeface="Verdana" panose="020B0604030504040204"/>
                <a:cs typeface="Verdana" panose="020B0604030504040204"/>
              </a:rPr>
              <a:t>whenever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possible.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Some</a:t>
            </a:r>
            <a:r>
              <a:rPr spc="50" dirty="0"/>
              <a:t> </a:t>
            </a:r>
            <a:r>
              <a:rPr dirty="0"/>
              <a:t>insights</a:t>
            </a:r>
            <a:r>
              <a:rPr spc="55" dirty="0"/>
              <a:t> </a:t>
            </a:r>
            <a:r>
              <a:rPr dirty="0"/>
              <a:t>from</a:t>
            </a:r>
            <a:r>
              <a:rPr spc="5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25" dirty="0"/>
              <a:t>original/fresh</a:t>
            </a:r>
            <a:r>
              <a:rPr spc="50" dirty="0"/>
              <a:t> </a:t>
            </a:r>
            <a:r>
              <a:rPr spc="-10" dirty="0"/>
              <a:t>dataset:</a:t>
            </a:r>
            <a:endParaRPr spc="-10" dirty="0"/>
          </a:p>
          <a:p>
            <a:pPr marL="12700" marR="5080" indent="274320" algn="just">
              <a:lnSpc>
                <a:spcPct val="100000"/>
              </a:lnSpc>
              <a:spcBef>
                <a:spcPts val="2210"/>
              </a:spcBef>
              <a:buAutoNum type="arabicPeriod"/>
              <a:tabLst>
                <a:tab pos="287020" algn="l"/>
              </a:tabLst>
            </a:pP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434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dataset</a:t>
            </a:r>
            <a:r>
              <a:rPr b="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includes</a:t>
            </a:r>
            <a:r>
              <a:rPr b="0" spc="434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invoice</a:t>
            </a:r>
            <a:r>
              <a:rPr b="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numbers,</a:t>
            </a:r>
            <a:r>
              <a:rPr b="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stock</a:t>
            </a:r>
            <a:r>
              <a:rPr b="0" spc="434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codes,</a:t>
            </a:r>
            <a:r>
              <a:rPr b="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descriptions</a:t>
            </a:r>
            <a:r>
              <a:rPr b="0" spc="4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5" dirty="0">
                <a:latin typeface="Verdana" panose="020B0604030504040204"/>
                <a:cs typeface="Verdana" panose="020B0604030504040204"/>
              </a:rPr>
              <a:t>of </a:t>
            </a:r>
            <a:r>
              <a:rPr b="0" dirty="0">
                <a:latin typeface="Verdana" panose="020B0604030504040204"/>
                <a:cs typeface="Verdana" panose="020B0604030504040204"/>
              </a:rPr>
              <a:t>items,</a:t>
            </a:r>
            <a:r>
              <a:rPr b="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quantity</a:t>
            </a:r>
            <a:r>
              <a:rPr b="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sold,</a:t>
            </a:r>
            <a:r>
              <a:rPr b="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invoice</a:t>
            </a:r>
            <a:r>
              <a:rPr b="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dates,</a:t>
            </a:r>
            <a:r>
              <a:rPr b="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unit</a:t>
            </a:r>
            <a:r>
              <a:rPr b="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prices,</a:t>
            </a:r>
            <a:r>
              <a:rPr b="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customerIDs,</a:t>
            </a:r>
            <a:r>
              <a:rPr b="0" spc="3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and</a:t>
            </a:r>
            <a:r>
              <a:rPr b="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b="0" dirty="0">
                <a:latin typeface="Verdana" panose="020B0604030504040204"/>
                <a:cs typeface="Verdana" panose="020B0604030504040204"/>
              </a:rPr>
              <a:t>country</a:t>
            </a:r>
            <a:r>
              <a:rPr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where</a:t>
            </a:r>
            <a:r>
              <a:rPr b="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items</a:t>
            </a:r>
            <a:r>
              <a:rPr b="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were</a:t>
            </a:r>
            <a:r>
              <a:rPr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sold</a:t>
            </a:r>
            <a:r>
              <a:rPr b="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(United</a:t>
            </a:r>
            <a:r>
              <a:rPr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Kingdom).</a:t>
            </a:r>
            <a:endParaRPr b="0" spc="-10" dirty="0">
              <a:latin typeface="Verdana" panose="020B0604030504040204"/>
              <a:cs typeface="Verdana" panose="020B0604030504040204"/>
            </a:endParaRPr>
          </a:p>
          <a:p>
            <a:pPr marL="12700" marR="5080" indent="260350" algn="just">
              <a:lnSpc>
                <a:spcPts val="2180"/>
              </a:lnSpc>
              <a:spcBef>
                <a:spcPts val="135"/>
              </a:spcBef>
              <a:buAutoNum type="arabicPeriod"/>
              <a:tabLst>
                <a:tab pos="273050" algn="l"/>
              </a:tabLst>
            </a:pP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widest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variety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of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items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sold</a:t>
            </a:r>
            <a:r>
              <a:rPr b="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in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a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single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invoice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is</a:t>
            </a:r>
            <a:r>
              <a:rPr b="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8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30" dirty="0">
                <a:latin typeface="Verdana" panose="020B0604030504040204"/>
                <a:cs typeface="Verdana" panose="020B0604030504040204"/>
              </a:rPr>
              <a:t>(invoice</a:t>
            </a:r>
            <a:r>
              <a:rPr b="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number 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536365).</a:t>
            </a:r>
            <a:endParaRPr b="0" spc="-40" dirty="0">
              <a:latin typeface="Verdana" panose="020B0604030504040204"/>
              <a:cs typeface="Verdana" panose="020B0604030504040204"/>
            </a:endParaRPr>
          </a:p>
          <a:p>
            <a:pPr marL="283210" indent="-270510" algn="just">
              <a:lnSpc>
                <a:spcPts val="2155"/>
              </a:lnSpc>
              <a:buAutoNum type="arabicPeriod"/>
              <a:tabLst>
                <a:tab pos="283210" algn="l"/>
              </a:tabLst>
            </a:pP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most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expensive</a:t>
            </a:r>
            <a:r>
              <a:rPr b="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item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sold</a:t>
            </a:r>
            <a:r>
              <a:rPr b="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is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a</a:t>
            </a:r>
            <a:r>
              <a:rPr b="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set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of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7</a:t>
            </a:r>
            <a:r>
              <a:rPr b="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Babushka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nesting</a:t>
            </a:r>
            <a:r>
              <a:rPr b="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boxes</a:t>
            </a:r>
            <a:r>
              <a:rPr b="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5" dirty="0">
                <a:latin typeface="Verdana" panose="020B0604030504040204"/>
                <a:cs typeface="Verdana" panose="020B0604030504040204"/>
              </a:rPr>
              <a:t>at</a:t>
            </a:r>
            <a:endParaRPr b="0" spc="-25" dirty="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ts val="2195"/>
              </a:lnSpc>
            </a:pPr>
            <a:r>
              <a:rPr b="0" spc="-150" dirty="0">
                <a:latin typeface="Verdana" panose="020B0604030504040204"/>
                <a:cs typeface="Verdana" panose="020B0604030504040204"/>
              </a:rPr>
              <a:t>£7.65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 (invoice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number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5" dirty="0">
                <a:latin typeface="Verdana" panose="020B0604030504040204"/>
                <a:cs typeface="Verdana" panose="020B0604030504040204"/>
              </a:rPr>
              <a:t>536365).</a:t>
            </a:r>
            <a:endParaRPr b="0" spc="-15" dirty="0">
              <a:latin typeface="Verdana" panose="020B0604030504040204"/>
              <a:cs typeface="Verdana" panose="020B0604030504040204"/>
            </a:endParaRPr>
          </a:p>
          <a:p>
            <a:pPr marL="12700" marR="5080" indent="318135">
              <a:lnSpc>
                <a:spcPts val="2180"/>
              </a:lnSpc>
              <a:spcBef>
                <a:spcPts val="135"/>
              </a:spcBef>
              <a:buAutoNum type="arabicPeriod" startAt="4"/>
              <a:tabLst>
                <a:tab pos="330835" algn="l"/>
              </a:tabLst>
            </a:pP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cheapest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item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sold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is</a:t>
            </a:r>
            <a:r>
              <a:rPr b="0" spc="2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a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hand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warmer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at</a:t>
            </a:r>
            <a:r>
              <a:rPr b="0" spc="20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40" dirty="0">
                <a:latin typeface="Verdana" panose="020B0604030504040204"/>
                <a:cs typeface="Verdana" panose="020B0604030504040204"/>
              </a:rPr>
              <a:t>£1.85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(invoice</a:t>
            </a:r>
            <a:r>
              <a:rPr b="0" spc="19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numbers </a:t>
            </a:r>
            <a:r>
              <a:rPr b="0" spc="-110" dirty="0">
                <a:latin typeface="Verdana" panose="020B0604030504040204"/>
                <a:cs typeface="Verdana" panose="020B0604030504040204"/>
              </a:rPr>
              <a:t>536366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and</a:t>
            </a:r>
            <a:r>
              <a:rPr b="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5" dirty="0">
                <a:latin typeface="Verdana" panose="020B0604030504040204"/>
                <a:cs typeface="Verdana" panose="020B0604030504040204"/>
              </a:rPr>
              <a:t>536367).</a:t>
            </a:r>
            <a:endParaRPr b="0" spc="-25" dirty="0">
              <a:latin typeface="Verdana" panose="020B0604030504040204"/>
              <a:cs typeface="Verdana" panose="020B0604030504040204"/>
            </a:endParaRPr>
          </a:p>
          <a:p>
            <a:pPr marL="254635" indent="-247650">
              <a:lnSpc>
                <a:spcPts val="2155"/>
              </a:lnSpc>
              <a:buAutoNum type="arabicPeriod" startAt="4"/>
              <a:tabLst>
                <a:tab pos="254635" algn="l"/>
              </a:tabLst>
            </a:pPr>
            <a:r>
              <a:rPr b="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data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shows</a:t>
            </a:r>
            <a:r>
              <a:rPr b="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that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sale</a:t>
            </a:r>
            <a:r>
              <a:rPr b="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took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place</a:t>
            </a:r>
            <a:r>
              <a:rPr b="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on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December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20" dirty="0">
                <a:latin typeface="Verdana" panose="020B0604030504040204"/>
                <a:cs typeface="Verdana" panose="020B0604030504040204"/>
              </a:rPr>
              <a:t>1st,</a:t>
            </a:r>
            <a:r>
              <a:rPr b="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2010.</a:t>
            </a:r>
            <a:endParaRPr b="0" spc="-10" dirty="0">
              <a:latin typeface="Verdana" panose="020B0604030504040204"/>
              <a:cs typeface="Verdana" panose="020B0604030504040204"/>
            </a:endParaRPr>
          </a:p>
          <a:p>
            <a:pPr marL="288925" indent="-276225">
              <a:lnSpc>
                <a:spcPts val="2195"/>
              </a:lnSpc>
              <a:buAutoNum type="arabicPeriod" startAt="4"/>
              <a:tabLst>
                <a:tab pos="288925" algn="l"/>
              </a:tabLst>
            </a:pPr>
            <a:r>
              <a:rPr b="0" spc="-50" dirty="0">
                <a:latin typeface="Verdana" panose="020B0604030504040204"/>
                <a:cs typeface="Verdana" panose="020B0604030504040204"/>
              </a:rPr>
              <a:t>It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is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not</a:t>
            </a:r>
            <a:r>
              <a:rPr b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possible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to</a:t>
            </a:r>
            <a:r>
              <a:rPr b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determine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total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revenue</a:t>
            </a:r>
            <a:r>
              <a:rPr b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generated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from</a:t>
            </a:r>
            <a:r>
              <a:rPr b="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these</a:t>
            </a:r>
            <a:endParaRPr b="0" spc="-1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180"/>
              </a:lnSpc>
              <a:spcBef>
                <a:spcPts val="135"/>
              </a:spcBef>
            </a:pPr>
            <a:r>
              <a:rPr b="0" dirty="0">
                <a:latin typeface="Verdana" panose="020B0604030504040204"/>
                <a:cs typeface="Verdana" panose="020B0604030504040204"/>
              </a:rPr>
              <a:t>invoices</a:t>
            </a:r>
            <a:r>
              <a:rPr b="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because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data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does</a:t>
            </a:r>
            <a:r>
              <a:rPr b="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not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show</a:t>
            </a:r>
            <a:r>
              <a:rPr b="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50" dirty="0">
                <a:latin typeface="Verdana" panose="020B0604030504040204"/>
                <a:cs typeface="Verdana" panose="020B0604030504040204"/>
              </a:rPr>
              <a:t>how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many</a:t>
            </a:r>
            <a:r>
              <a:rPr b="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ofeach</a:t>
            </a:r>
            <a:r>
              <a:rPr b="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invoice</a:t>
            </a:r>
            <a:r>
              <a:rPr b="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0" dirty="0">
                <a:latin typeface="Verdana" panose="020B0604030504040204"/>
                <a:cs typeface="Verdana" panose="020B0604030504040204"/>
              </a:rPr>
              <a:t>were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sold.</a:t>
            </a:r>
            <a:endParaRPr b="0" spc="-1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pc="-10" dirty="0"/>
              <a:t>Insights</a:t>
            </a:r>
            <a:r>
              <a:rPr spc="-85" dirty="0"/>
              <a:t> </a:t>
            </a:r>
            <a:r>
              <a:rPr spc="-10" dirty="0"/>
              <a:t>Gained:</a:t>
            </a:r>
            <a:endParaRPr spc="-10" dirty="0"/>
          </a:p>
          <a:p>
            <a:pPr marL="12700" marR="5080">
              <a:lnSpc>
                <a:spcPct val="101000"/>
              </a:lnSpc>
              <a:spcBef>
                <a:spcPts val="2175"/>
              </a:spcBef>
            </a:pPr>
            <a:r>
              <a:rPr b="0" spc="-409" dirty="0">
                <a:latin typeface="Verdana" panose="020B0604030504040204"/>
                <a:cs typeface="Verdana" panose="020B0604030504040204"/>
              </a:rPr>
              <a:t>1.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80" dirty="0">
                <a:latin typeface="Verdana" panose="020B0604030504040204"/>
                <a:cs typeface="Verdana" panose="020B0604030504040204"/>
              </a:rPr>
              <a:t>Several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machine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learning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models</a:t>
            </a:r>
            <a:r>
              <a:rPr b="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can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be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used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0" dirty="0">
                <a:latin typeface="Verdana" panose="020B0604030504040204"/>
                <a:cs typeface="Verdana" panose="020B0604030504040204"/>
              </a:rPr>
              <a:t>for</a:t>
            </a:r>
            <a:r>
              <a:rPr b="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70" dirty="0">
                <a:latin typeface="Verdana" panose="020B0604030504040204"/>
                <a:cs typeface="Verdana" panose="020B0604030504040204"/>
              </a:rPr>
              <a:t>analysis.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210" dirty="0">
                <a:latin typeface="Verdana" panose="020B0604030504040204"/>
                <a:cs typeface="Verdana" panose="020B0604030504040204"/>
              </a:rPr>
              <a:t>2.</a:t>
            </a:r>
            <a:r>
              <a:rPr b="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Models </a:t>
            </a:r>
            <a:r>
              <a:rPr b="0" dirty="0">
                <a:latin typeface="Verdana" panose="020B0604030504040204"/>
                <a:cs typeface="Verdana" panose="020B0604030504040204"/>
              </a:rPr>
              <a:t>can</a:t>
            </a:r>
            <a:r>
              <a:rPr b="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be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optimized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using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Hyperparameter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tuning.</a:t>
            </a:r>
            <a:endParaRPr b="0" spc="-10" dirty="0">
              <a:latin typeface="Verdana" panose="020B0604030504040204"/>
              <a:cs typeface="Verdana" panose="020B0604030504040204"/>
            </a:endParaRPr>
          </a:p>
          <a:p>
            <a:pPr marL="12700" marR="5080" indent="313055">
              <a:lnSpc>
                <a:spcPts val="2250"/>
              </a:lnSpc>
              <a:spcBef>
                <a:spcPts val="5"/>
              </a:spcBef>
              <a:buAutoNum type="arabicPeriod" startAt="3"/>
              <a:tabLst>
                <a:tab pos="325755" algn="l"/>
                <a:tab pos="1694180" algn="l"/>
                <a:tab pos="2711450" algn="l"/>
                <a:tab pos="3402965" algn="l"/>
                <a:tab pos="3785870" algn="l"/>
                <a:tab pos="4994275" algn="l"/>
                <a:tab pos="6242050" algn="l"/>
                <a:tab pos="7051040" algn="l"/>
                <a:tab pos="7359015" algn="l"/>
                <a:tab pos="8113395" algn="l"/>
              </a:tabLst>
            </a:pPr>
            <a:r>
              <a:rPr b="0" spc="-10" dirty="0">
                <a:latin typeface="Verdana" panose="020B0604030504040204"/>
                <a:cs typeface="Verdana" panose="020B0604030504040204"/>
              </a:rPr>
              <a:t>Evaluation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metrics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20" dirty="0">
                <a:latin typeface="Verdana" panose="020B0604030504040204"/>
                <a:cs typeface="Verdana" panose="020B0604030504040204"/>
              </a:rPr>
              <a:t>such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25" dirty="0">
                <a:latin typeface="Verdana" panose="020B0604030504040204"/>
                <a:cs typeface="Verdana" panose="020B0604030504040204"/>
              </a:rPr>
              <a:t>as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accuracy,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precision,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recall,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25" dirty="0">
                <a:latin typeface="Verdana" panose="020B0604030504040204"/>
                <a:cs typeface="Verdana" panose="020B0604030504040204"/>
              </a:rPr>
              <a:t>f1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score</a:t>
            </a:r>
            <a:r>
              <a:rPr b="0" dirty="0">
                <a:latin typeface="Verdana" panose="020B0604030504040204"/>
                <a:cs typeface="Verdana" panose="020B0604030504040204"/>
              </a:rPr>
              <a:t>	</a:t>
            </a:r>
            <a:r>
              <a:rPr b="0" spc="-20" dirty="0">
                <a:latin typeface="Verdana" panose="020B0604030504040204"/>
                <a:cs typeface="Verdana" panose="020B0604030504040204"/>
              </a:rPr>
              <a:t>were </a:t>
            </a:r>
            <a:r>
              <a:rPr b="0" dirty="0">
                <a:latin typeface="Verdana" panose="020B0604030504040204"/>
                <a:cs typeface="Verdana" panose="020B0604030504040204"/>
              </a:rPr>
              <a:t>utilized</a:t>
            </a:r>
            <a:r>
              <a:rPr b="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to</a:t>
            </a:r>
            <a:r>
              <a:rPr b="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60" dirty="0">
                <a:latin typeface="Verdana" panose="020B0604030504040204"/>
                <a:cs typeface="Verdana" panose="020B0604030504040204"/>
              </a:rPr>
              <a:t>assess</a:t>
            </a:r>
            <a:r>
              <a:rPr b="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performance.</a:t>
            </a:r>
            <a:endParaRPr b="0" spc="-10" dirty="0">
              <a:latin typeface="Verdana" panose="020B0604030504040204"/>
              <a:cs typeface="Verdana" panose="020B0604030504040204"/>
            </a:endParaRPr>
          </a:p>
          <a:p>
            <a:pPr marL="282575" indent="-269875">
              <a:lnSpc>
                <a:spcPts val="2095"/>
              </a:lnSpc>
              <a:buAutoNum type="arabicPeriod" startAt="3"/>
              <a:tabLst>
                <a:tab pos="282575" algn="l"/>
              </a:tabLst>
            </a:pPr>
            <a:r>
              <a:rPr b="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customers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45" dirty="0">
                <a:latin typeface="Verdana" panose="020B0604030504040204"/>
                <a:cs typeface="Verdana" panose="020B0604030504040204"/>
              </a:rPr>
              <a:t>are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mainly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from</a:t>
            </a:r>
            <a:r>
              <a:rPr b="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United</a:t>
            </a:r>
            <a:r>
              <a:rPr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Kingdom.</a:t>
            </a:r>
            <a:endParaRPr b="0" spc="-10" dirty="0">
              <a:latin typeface="Verdana" panose="020B0604030504040204"/>
              <a:cs typeface="Verdana" panose="020B0604030504040204"/>
            </a:endParaRPr>
          </a:p>
          <a:p>
            <a:pPr marL="12700" marR="5080" indent="255905">
              <a:lnSpc>
                <a:spcPts val="2180"/>
              </a:lnSpc>
              <a:spcBef>
                <a:spcPts val="135"/>
              </a:spcBef>
              <a:buAutoNum type="arabicPeriod" startAt="3"/>
              <a:tabLst>
                <a:tab pos="268605" algn="l"/>
              </a:tabLst>
            </a:pP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purchases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made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by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customers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of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the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b="0" dirty="0">
                <a:latin typeface="Verdana" panose="020B0604030504040204"/>
                <a:cs typeface="Verdana" panose="020B0604030504040204"/>
              </a:rPr>
              <a:t>United</a:t>
            </a:r>
            <a:r>
              <a:rPr b="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b="0" spc="55" dirty="0">
                <a:latin typeface="Verdana" panose="020B0604030504040204"/>
                <a:cs typeface="Verdana" panose="020B0604030504040204"/>
              </a:rPr>
              <a:t>Kingdom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 are </a:t>
            </a:r>
            <a:r>
              <a:rPr b="0" spc="-20" dirty="0">
                <a:latin typeface="Verdana" panose="020B0604030504040204"/>
                <a:cs typeface="Verdana" panose="020B0604030504040204"/>
              </a:rPr>
              <a:t>also </a:t>
            </a:r>
            <a:r>
              <a:rPr b="0" spc="-10" dirty="0">
                <a:latin typeface="Verdana" panose="020B0604030504040204"/>
                <a:cs typeface="Verdana" panose="020B0604030504040204"/>
              </a:rPr>
              <a:t>maximum</a:t>
            </a:r>
            <a:endParaRPr b="0" spc="-1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44722" y="662076"/>
            <a:ext cx="7086600" cy="14382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89230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1490"/>
              </a:spcBef>
            </a:pPr>
            <a:r>
              <a:rPr sz="4800" spc="-10" dirty="0">
                <a:solidFill>
                  <a:srgbClr val="FFFFFF"/>
                </a:solidFill>
              </a:rPr>
              <a:t>Insights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825"/>
              </a:spcBef>
            </a:pPr>
            <a:r>
              <a:rPr sz="4650" dirty="0">
                <a:solidFill>
                  <a:srgbClr val="FFFFFF"/>
                </a:solidFill>
              </a:rPr>
              <a:t>Challenges</a:t>
            </a:r>
            <a:r>
              <a:rPr sz="4650" spc="160" dirty="0">
                <a:solidFill>
                  <a:srgbClr val="FFFFFF"/>
                </a:solidFill>
              </a:rPr>
              <a:t> </a:t>
            </a:r>
            <a:r>
              <a:rPr sz="4650" dirty="0">
                <a:solidFill>
                  <a:srgbClr val="FFFFFF"/>
                </a:solidFill>
              </a:rPr>
              <a:t>and</a:t>
            </a:r>
            <a:r>
              <a:rPr sz="4650" spc="170" dirty="0">
                <a:solidFill>
                  <a:srgbClr val="FFFFFF"/>
                </a:solidFill>
              </a:rPr>
              <a:t> </a:t>
            </a:r>
            <a:r>
              <a:rPr sz="4650" spc="-10" dirty="0">
                <a:solidFill>
                  <a:srgbClr val="FFFFFF"/>
                </a:solidFill>
              </a:rPr>
              <a:t>Opportunities</a:t>
            </a:r>
            <a:endParaRPr sz="4650"/>
          </a:p>
        </p:txBody>
      </p:sp>
      <p:sp>
        <p:nvSpPr>
          <p:cNvPr id="4" name="object 4"/>
          <p:cNvSpPr txBox="1"/>
          <p:nvPr/>
        </p:nvSpPr>
        <p:spPr>
          <a:xfrm>
            <a:off x="9300514" y="3316961"/>
            <a:ext cx="7764780" cy="2654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 algn="just">
              <a:lnSpc>
                <a:spcPct val="117000"/>
              </a:lnSpc>
              <a:spcBef>
                <a:spcPts val="95"/>
              </a:spcBef>
            </a:pPr>
            <a:r>
              <a:rPr sz="2450" spc="80" dirty="0">
                <a:latin typeface="Verdana" panose="020B0604030504040204"/>
                <a:cs typeface="Verdana" panose="020B0604030504040204"/>
              </a:rPr>
              <a:t>While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science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immense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opportunities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transaction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85" dirty="0">
                <a:latin typeface="Verdana" panose="020B0604030504040204"/>
                <a:cs typeface="Verdana" panose="020B0604030504040204"/>
              </a:rPr>
              <a:t>analysis,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it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also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presents </a:t>
            </a:r>
            <a:r>
              <a:rPr sz="2450" dirty="0">
                <a:latin typeface="Verdana" panose="020B0604030504040204"/>
                <a:cs typeface="Verdana" panose="020B0604030504040204"/>
              </a:rPr>
              <a:t>challenges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such</a:t>
            </a:r>
            <a:r>
              <a:rPr sz="24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as</a:t>
            </a:r>
            <a:r>
              <a:rPr sz="24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privacy</a:t>
            </a:r>
            <a:r>
              <a:rPr sz="24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scalability.</a:t>
            </a:r>
            <a:r>
              <a:rPr lang="en-US" altLang="" sz="245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Addressing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these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challenges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opens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doors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dirty="0">
                <a:latin typeface="Verdana" panose="020B0604030504040204"/>
                <a:cs typeface="Verdana" panose="020B0604030504040204"/>
              </a:rPr>
              <a:t>leveraging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enhanced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450" dirty="0">
                <a:latin typeface="Verdana" panose="020B0604030504040204"/>
                <a:cs typeface="Verdana" panose="020B0604030504040204"/>
              </a:rPr>
              <a:t>experiences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growth.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031230" cy="43738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76935">
              <a:lnSpc>
                <a:spcPct val="101000"/>
              </a:lnSpc>
              <a:spcBef>
                <a:spcPts val="60"/>
              </a:spcBef>
            </a:pPr>
            <a:r>
              <a:rPr sz="3950" dirty="0"/>
              <a:t>Future</a:t>
            </a:r>
            <a:r>
              <a:rPr sz="3950" spc="-15" dirty="0"/>
              <a:t> </a:t>
            </a:r>
            <a:r>
              <a:rPr sz="3950" dirty="0"/>
              <a:t>Trends</a:t>
            </a:r>
            <a:r>
              <a:rPr sz="3950" spc="85" dirty="0"/>
              <a:t> </a:t>
            </a:r>
            <a:r>
              <a:rPr sz="3950" dirty="0"/>
              <a:t>in</a:t>
            </a:r>
            <a:r>
              <a:rPr sz="3950" spc="80" dirty="0"/>
              <a:t> </a:t>
            </a:r>
            <a:r>
              <a:rPr sz="3950" spc="-20" dirty="0"/>
              <a:t>Data </a:t>
            </a:r>
            <a:r>
              <a:rPr sz="3950" spc="35" dirty="0"/>
              <a:t>Science</a:t>
            </a:r>
            <a:endParaRPr sz="3950"/>
          </a:p>
          <a:p>
            <a:pPr marL="12700" marR="5080">
              <a:lnSpc>
                <a:spcPct val="102000"/>
              </a:lnSpc>
              <a:spcBef>
                <a:spcPts val="670"/>
              </a:spcBef>
            </a:pPr>
            <a:r>
              <a:rPr sz="2450" b="0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b="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future</a:t>
            </a:r>
            <a:r>
              <a:rPr sz="2450" b="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b="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Tahoma" panose="020B0604030504040204"/>
                <a:cs typeface="Tahoma" panose="020B0604030504040204"/>
              </a:rPr>
              <a:t>data</a:t>
            </a:r>
            <a:r>
              <a:rPr sz="245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2450" spc="75" dirty="0">
                <a:latin typeface="Tahoma" panose="020B0604030504040204"/>
                <a:cs typeface="Tahoma" panose="020B0604030504040204"/>
              </a:rPr>
              <a:t>science</a:t>
            </a:r>
            <a:r>
              <a:rPr sz="245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450" b="0" spc="30" dirty="0">
                <a:latin typeface="Verdana" panose="020B0604030504040204"/>
                <a:cs typeface="Verdana" panose="020B0604030504040204"/>
              </a:rPr>
              <a:t>in </a:t>
            </a:r>
            <a:r>
              <a:rPr sz="2450" b="0" spc="50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450" b="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transaction</a:t>
            </a:r>
            <a:r>
              <a:rPr sz="2450"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40" dirty="0">
                <a:latin typeface="Verdana" panose="020B0604030504040204"/>
                <a:cs typeface="Verdana" panose="020B0604030504040204"/>
              </a:rPr>
              <a:t>analysis</a:t>
            </a:r>
            <a:r>
              <a:rPr sz="2450" b="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25" dirty="0">
                <a:latin typeface="Verdana" panose="020B0604030504040204"/>
                <a:cs typeface="Verdana" panose="020B0604030504040204"/>
              </a:rPr>
              <a:t>is </a:t>
            </a:r>
            <a:r>
              <a:rPr sz="2450" b="0" spc="50" dirty="0">
                <a:latin typeface="Verdana" panose="020B0604030504040204"/>
                <a:cs typeface="Verdana" panose="020B0604030504040204"/>
              </a:rPr>
              <a:t>poised</a:t>
            </a:r>
            <a:r>
              <a:rPr sz="2450"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2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advancements</a:t>
            </a:r>
            <a:r>
              <a:rPr sz="2450" b="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5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200" dirty="0">
                <a:latin typeface="Verdana" panose="020B0604030504040204"/>
                <a:cs typeface="Verdana" panose="020B0604030504040204"/>
              </a:rPr>
              <a:t>AI,</a:t>
            </a:r>
            <a:r>
              <a:rPr sz="2450" b="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10" dirty="0">
                <a:latin typeface="Verdana" panose="020B0604030504040204"/>
                <a:cs typeface="Verdana" panose="020B0604030504040204"/>
              </a:rPr>
              <a:t>real- </a:t>
            </a:r>
            <a:r>
              <a:rPr sz="2450" b="0" spc="65" dirty="0">
                <a:latin typeface="Verdana" panose="020B0604030504040204"/>
                <a:cs typeface="Verdana" panose="020B0604030504040204"/>
              </a:rPr>
              <a:t>time</a:t>
            </a:r>
            <a:r>
              <a:rPr sz="2450"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40" dirty="0">
                <a:latin typeface="Verdana" panose="020B0604030504040204"/>
                <a:cs typeface="Verdana" panose="020B0604030504040204"/>
              </a:rPr>
              <a:t>analytics,</a:t>
            </a:r>
            <a:r>
              <a:rPr sz="2450"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b="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ethical</a:t>
            </a:r>
            <a:r>
              <a:rPr sz="2450" b="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b="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10" dirty="0">
                <a:latin typeface="Verdana" panose="020B0604030504040204"/>
                <a:cs typeface="Verdana" panose="020B0604030504040204"/>
              </a:rPr>
              <a:t>usage. </a:t>
            </a:r>
            <a:r>
              <a:rPr sz="2450" b="0" spc="70" dirty="0">
                <a:latin typeface="Verdana" panose="020B0604030504040204"/>
                <a:cs typeface="Verdana" panose="020B0604030504040204"/>
              </a:rPr>
              <a:t>Embracing</a:t>
            </a:r>
            <a:r>
              <a:rPr sz="2450" b="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these</a:t>
            </a:r>
            <a:r>
              <a:rPr sz="2450" b="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trends</a:t>
            </a:r>
            <a:r>
              <a:rPr sz="2450" b="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20" dirty="0">
                <a:latin typeface="Verdana" panose="020B0604030504040204"/>
                <a:cs typeface="Verdana" panose="020B0604030504040204"/>
              </a:rPr>
              <a:t>will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revolutionize</a:t>
            </a:r>
            <a:r>
              <a:rPr sz="2450" b="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100" dirty="0">
                <a:latin typeface="Verdana" panose="020B0604030504040204"/>
                <a:cs typeface="Verdana" panose="020B0604030504040204"/>
              </a:rPr>
              <a:t>how</a:t>
            </a:r>
            <a:r>
              <a:rPr sz="2450" b="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10" dirty="0">
                <a:latin typeface="Verdana" panose="020B0604030504040204"/>
                <a:cs typeface="Verdana" panose="020B0604030504040204"/>
              </a:rPr>
              <a:t>businesses </a:t>
            </a:r>
            <a:r>
              <a:rPr sz="2450" b="0" spc="55" dirty="0">
                <a:latin typeface="Verdana" panose="020B0604030504040204"/>
                <a:cs typeface="Verdana" panose="020B0604030504040204"/>
              </a:rPr>
              <a:t>understand</a:t>
            </a:r>
            <a:r>
              <a:rPr sz="2450" b="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7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b="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cater</a:t>
            </a:r>
            <a:r>
              <a:rPr sz="2450" b="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b="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40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450" b="0" spc="-10" dirty="0">
                <a:latin typeface="Verdana" panose="020B0604030504040204"/>
                <a:cs typeface="Verdana" panose="020B0604030504040204"/>
              </a:rPr>
              <a:t>needs.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4115</Words>
  <Application>WPS Presentation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Cambria</vt:lpstr>
      <vt:lpstr>Tahoma</vt:lpstr>
      <vt:lpstr>Verdana</vt:lpstr>
      <vt:lpstr>Microsoft YaHei</vt:lpstr>
      <vt:lpstr>Arial Unicode MS</vt:lpstr>
      <vt:lpstr>Calibri</vt:lpstr>
      <vt:lpstr>Office Theme</vt:lpstr>
      <vt:lpstr>PowerPoint 演示文稿</vt:lpstr>
      <vt:lpstr>Introduction</vt:lpstr>
      <vt:lpstr>Behavior</vt:lpstr>
      <vt:lpstr>Methodology</vt:lpstr>
      <vt:lpstr>Predictive Analytics</vt:lpstr>
      <vt:lpstr>Recommendation</vt:lpstr>
      <vt:lpstr>Insights</vt:lpstr>
      <vt:lpstr>Challenges and Opportunities</vt:lpstr>
      <vt:lpstr>The future of data science in customer transaction analysis is poised for advancements in AI, real- time analytics, and ethical data usage. Embracing these trends will revolutionize how businesses understand and cater to customer needs.</vt:lpstr>
      <vt:lpstr>Conclusion</vt:lpstr>
      <vt:lpstr>Do you have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Suyash Pandey</cp:lastModifiedBy>
  <cp:revision>2</cp:revision>
  <dcterms:created xsi:type="dcterms:W3CDTF">2024-05-16T15:09:24Z</dcterms:created>
  <dcterms:modified xsi:type="dcterms:W3CDTF">2024-05-16T15:10:45Z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2024-05-16T05:30:00Z</vt:filetime>
  </property>
  <property fmtid="{D5CDD505-2E9C-101B-9397-08002B2CF9AE}" pid="5" name="Producer">
    <vt:lpwstr>GPL Ghostscript 10.02.0</vt:lpwstr>
  </property>
  <property fmtid="{D5CDD505-2E9C-101B-9397-08002B2CF9AE}" pid="6" name="ICV">
    <vt:lpwstr>8D674657CECE49FDBAE1AA8CFFA28DB5_12</vt:lpwstr>
  </property>
  <property fmtid="{D5CDD505-2E9C-101B-9397-08002B2CF9AE}" pid="7" name="KSOProductBuildVer">
    <vt:lpwstr>1033-12.2.0.16909</vt:lpwstr>
  </property>
</Properties>
</file>