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8300700" cy="10299700"/>
  <p:notesSz cx="18300700" cy="10299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7179" y="242246"/>
            <a:ext cx="3477895" cy="963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suyashpandey9611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277527" y="1253090"/>
            <a:ext cx="9592310" cy="74841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35"/>
              </a:spcBef>
            </a:pPr>
            <a:r>
              <a:rPr sz="9800" b="1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Unleashing </a:t>
            </a:r>
            <a:r>
              <a:rPr sz="9800" b="1" spc="-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sz="9800" b="1" spc="-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800" b="1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Proﬁt </a:t>
            </a:r>
            <a:r>
              <a:rPr sz="9800" b="1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Potential: </a:t>
            </a:r>
            <a:r>
              <a:rPr sz="9800" b="1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800" b="1" spc="1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9800" b="1" spc="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800" b="1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Deep</a:t>
            </a:r>
            <a:r>
              <a:rPr sz="9800" b="1" spc="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800" b="1" spc="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Dive</a:t>
            </a:r>
            <a:r>
              <a:rPr sz="9800" b="1" spc="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800" b="1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into </a:t>
            </a:r>
            <a:r>
              <a:rPr sz="9800" b="1" spc="-21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800" b="1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Amazon</a:t>
            </a:r>
            <a:r>
              <a:rPr sz="9800" b="1" spc="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800" b="1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Sales </a:t>
            </a:r>
            <a:r>
              <a:rPr sz="9800" b="1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800" b="1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Data</a:t>
            </a:r>
            <a:r>
              <a:rPr sz="9800" b="1" spc="-3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9800" b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Analysis</a:t>
            </a:r>
            <a:endParaRPr sz="98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0022" y="790575"/>
            <a:ext cx="5857875" cy="87820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9213" y="331686"/>
            <a:ext cx="4309745" cy="906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465"/>
              </a:lnSpc>
              <a:spcBef>
                <a:spcPts val="100"/>
              </a:spcBef>
            </a:pPr>
            <a:r>
              <a:rPr sz="2900" dirty="0"/>
              <a:t>Implementing</a:t>
            </a:r>
            <a:r>
              <a:rPr sz="2900" spc="-114" dirty="0"/>
              <a:t> </a:t>
            </a:r>
            <a:r>
              <a:rPr sz="2900" spc="-15" dirty="0"/>
              <a:t>Actionable</a:t>
            </a:r>
            <a:endParaRPr sz="2900"/>
          </a:p>
          <a:p>
            <a:pPr marR="5080" algn="r">
              <a:lnSpc>
                <a:spcPts val="3465"/>
              </a:lnSpc>
            </a:pPr>
            <a:r>
              <a:rPr sz="2900" spc="20" dirty="0"/>
              <a:t>Insights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312218" y="1323946"/>
            <a:ext cx="4526915" cy="16351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572135" algn="r">
              <a:lnSpc>
                <a:spcPct val="117000"/>
              </a:lnSpc>
              <a:spcBef>
                <a:spcPts val="120"/>
              </a:spcBef>
            </a:pPr>
            <a:r>
              <a:rPr sz="1800" spc="35" dirty="0">
                <a:latin typeface="Cambria" panose="02040503050406030204"/>
                <a:cs typeface="Cambria" panose="02040503050406030204"/>
              </a:rPr>
              <a:t>Translate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data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analysis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into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actionable </a:t>
            </a:r>
            <a:r>
              <a:rPr sz="1800" spc="-38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b="1" spc="5" dirty="0">
                <a:latin typeface="Cambria" panose="02040503050406030204"/>
                <a:cs typeface="Cambria" panose="02040503050406030204"/>
              </a:rPr>
              <a:t>insights</a:t>
            </a:r>
            <a:r>
              <a:rPr sz="1800" b="1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to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drive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strategic</a:t>
            </a:r>
            <a:r>
              <a:rPr sz="1800" spc="60" dirty="0">
                <a:latin typeface="Cambria" panose="02040503050406030204"/>
                <a:cs typeface="Cambria" panose="02040503050406030204"/>
              </a:rPr>
              <a:t> decision-making, </a:t>
            </a:r>
            <a:r>
              <a:rPr sz="1800" spc="-38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optimize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operations,</a:t>
            </a:r>
            <a:r>
              <a:rPr sz="1800" spc="45" dirty="0">
                <a:latin typeface="Cambria" panose="02040503050406030204"/>
                <a:cs typeface="Cambria" panose="02040503050406030204"/>
              </a:rPr>
              <a:t> and </a:t>
            </a:r>
            <a:r>
              <a:rPr sz="1800" spc="30" dirty="0">
                <a:latin typeface="Cambria" panose="02040503050406030204"/>
                <a:cs typeface="Cambria" panose="02040503050406030204"/>
              </a:rPr>
              <a:t>capitalize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 on </a:t>
            </a:r>
            <a:r>
              <a:rPr sz="180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40" dirty="0">
                <a:latin typeface="Cambria" panose="02040503050406030204"/>
                <a:cs typeface="Cambria" panose="02040503050406030204"/>
              </a:rPr>
              <a:t>untapped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opportunities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for</a:t>
            </a:r>
            <a:r>
              <a:rPr sz="18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35" dirty="0">
                <a:latin typeface="Cambria" panose="02040503050406030204"/>
                <a:cs typeface="Cambria" panose="02040503050406030204"/>
              </a:rPr>
              <a:t>increased</a:t>
            </a:r>
            <a:r>
              <a:rPr sz="18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0" dirty="0">
                <a:latin typeface="Cambria" panose="02040503050406030204"/>
                <a:cs typeface="Cambria" panose="02040503050406030204"/>
              </a:rPr>
              <a:t>sales</a:t>
            </a:r>
            <a:endParaRPr sz="1800">
              <a:latin typeface="Cambria" panose="02040503050406030204"/>
              <a:cs typeface="Cambria" panose="02040503050406030204"/>
            </a:endParaRPr>
          </a:p>
          <a:p>
            <a:pPr marR="5080" algn="r">
              <a:lnSpc>
                <a:spcPct val="100000"/>
              </a:lnSpc>
              <a:spcBef>
                <a:spcPts val="390"/>
              </a:spcBef>
            </a:pPr>
            <a:r>
              <a:rPr sz="1800" spc="45" dirty="0">
                <a:latin typeface="Cambria" panose="02040503050406030204"/>
                <a:cs typeface="Cambria" panose="02040503050406030204"/>
              </a:rPr>
              <a:t>and</a:t>
            </a:r>
            <a:r>
              <a:rPr sz="1800" spc="-35" dirty="0">
                <a:latin typeface="Cambria" panose="02040503050406030204"/>
                <a:cs typeface="Cambria" panose="02040503050406030204"/>
              </a:rPr>
              <a:t> </a:t>
            </a:r>
            <a:r>
              <a:rPr sz="1800" spc="25" dirty="0">
                <a:latin typeface="Cambria" panose="02040503050406030204"/>
                <a:cs typeface="Cambria" panose="02040503050406030204"/>
              </a:rPr>
              <a:t>proﬁtability.</a:t>
            </a:r>
            <a:endParaRPr sz="18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454" y="256786"/>
            <a:ext cx="2476500" cy="98662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77197" y="7725822"/>
            <a:ext cx="5927725" cy="1872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marR="5080" indent="-168910" algn="r">
              <a:lnSpc>
                <a:spcPct val="101000"/>
              </a:lnSpc>
              <a:spcBef>
                <a:spcPts val="100"/>
              </a:spcBef>
            </a:pPr>
            <a:r>
              <a:rPr sz="2400" b="1" spc="8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25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85" dirty="0"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9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25" dirty="0"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9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30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35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95" dirty="0">
                <a:latin typeface="Times New Roman" panose="02020603050405020304"/>
                <a:cs typeface="Times New Roman" panose="02020603050405020304"/>
              </a:rPr>
              <a:t>prediction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9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70" dirty="0"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10" dirty="0">
                <a:latin typeface="Times New Roman" panose="02020603050405020304"/>
                <a:cs typeface="Times New Roman" panose="02020603050405020304"/>
              </a:rPr>
              <a:t>proﬁt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10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5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95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40" dirty="0">
                <a:latin typeface="Times New Roman" panose="02020603050405020304"/>
                <a:cs typeface="Times New Roman" panose="02020603050405020304"/>
              </a:rPr>
              <a:t>layer,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5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95" dirty="0"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24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5" dirty="0">
                <a:latin typeface="Times New Roman" panose="02020603050405020304"/>
                <a:cs typeface="Times New Roman" panose="02020603050405020304"/>
              </a:rPr>
              <a:t>layer </a:t>
            </a:r>
            <a:r>
              <a:rPr sz="2400" b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3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1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30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2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7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95" dirty="0">
                <a:latin typeface="Times New Roman" panose="02020603050405020304"/>
                <a:cs typeface="Times New Roman" panose="02020603050405020304"/>
              </a:rPr>
              <a:t>dd</a:t>
            </a:r>
            <a:r>
              <a:rPr sz="2400" b="1" spc="1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14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6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b="1" spc="2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b="1" spc="14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17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b="1" spc="15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b="1" spc="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7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13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12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400" b="1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b="1" spc="15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17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b="1" spc="7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b="1" spc="114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spc="12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b="1" spc="12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b="1" spc="110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2400" b="1" spc="65" dirty="0">
                <a:latin typeface="Times New Roman" panose="02020603050405020304"/>
                <a:cs typeface="Times New Roman" panose="02020603050405020304"/>
              </a:rPr>
              <a:t>overall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00" dirty="0"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9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1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114" dirty="0">
                <a:latin typeface="Times New Roman" panose="02020603050405020304"/>
                <a:cs typeface="Times New Roman" panose="02020603050405020304"/>
              </a:rPr>
              <a:t>model.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3700"/>
              </a:lnSpc>
              <a:spcBef>
                <a:spcPts val="95"/>
              </a:spcBef>
            </a:pPr>
            <a:r>
              <a:rPr sz="3100" spc="15" dirty="0"/>
              <a:t>Measuring</a:t>
            </a:r>
            <a:r>
              <a:rPr sz="3100" spc="-10" dirty="0"/>
              <a:t> </a:t>
            </a:r>
            <a:r>
              <a:rPr sz="3100" spc="40" dirty="0"/>
              <a:t>Success</a:t>
            </a:r>
            <a:endParaRPr sz="3100"/>
          </a:p>
          <a:p>
            <a:pPr marR="5080" algn="r">
              <a:lnSpc>
                <a:spcPts val="3700"/>
              </a:lnSpc>
            </a:pPr>
            <a:r>
              <a:rPr sz="3100" spc="15" dirty="0"/>
              <a:t>Metrics</a:t>
            </a:r>
            <a:endParaRPr sz="3100"/>
          </a:p>
        </p:txBody>
      </p:sp>
      <p:sp>
        <p:nvSpPr>
          <p:cNvPr id="6" name="object 6"/>
          <p:cNvSpPr txBox="1"/>
          <p:nvPr/>
        </p:nvSpPr>
        <p:spPr>
          <a:xfrm>
            <a:off x="4266745" y="1160943"/>
            <a:ext cx="4685030" cy="1682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280035" algn="r">
              <a:lnSpc>
                <a:spcPct val="117000"/>
              </a:lnSpc>
              <a:spcBef>
                <a:spcPts val="120"/>
              </a:spcBef>
            </a:pPr>
            <a:r>
              <a:rPr sz="1850" spc="20" dirty="0">
                <a:latin typeface="Cambria" panose="02040503050406030204"/>
                <a:cs typeface="Cambria" panose="02040503050406030204"/>
              </a:rPr>
              <a:t>Evaluate</a:t>
            </a:r>
            <a:r>
              <a:rPr sz="185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40" dirty="0">
                <a:latin typeface="Cambria" panose="02040503050406030204"/>
                <a:cs typeface="Cambria" panose="02040503050406030204"/>
              </a:rPr>
              <a:t>the</a:t>
            </a:r>
            <a:r>
              <a:rPr sz="185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75" dirty="0">
                <a:latin typeface="Cambria" panose="02040503050406030204"/>
                <a:cs typeface="Cambria" panose="02040503050406030204"/>
              </a:rPr>
              <a:t>eIectiveness</a:t>
            </a:r>
            <a:r>
              <a:rPr sz="185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40" dirty="0">
                <a:latin typeface="Cambria" panose="02040503050406030204"/>
                <a:cs typeface="Cambria" panose="02040503050406030204"/>
              </a:rPr>
              <a:t>of</a:t>
            </a:r>
            <a:r>
              <a:rPr sz="185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30" dirty="0">
                <a:latin typeface="Cambria" panose="02040503050406030204"/>
                <a:cs typeface="Cambria" panose="02040503050406030204"/>
              </a:rPr>
              <a:t>strategies</a:t>
            </a:r>
            <a:r>
              <a:rPr sz="18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5" dirty="0">
                <a:latin typeface="Cambria" panose="02040503050406030204"/>
                <a:cs typeface="Cambria" panose="02040503050406030204"/>
              </a:rPr>
              <a:t>by </a:t>
            </a:r>
            <a:r>
              <a:rPr sz="1850" spc="-395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45" dirty="0">
                <a:latin typeface="Cambria" panose="02040503050406030204"/>
                <a:cs typeface="Cambria" panose="02040503050406030204"/>
              </a:rPr>
              <a:t>measuring </a:t>
            </a:r>
            <a:r>
              <a:rPr sz="1850" b="1" spc="10" dirty="0">
                <a:latin typeface="Cambria" panose="02040503050406030204"/>
                <a:cs typeface="Cambria" panose="02040503050406030204"/>
              </a:rPr>
              <a:t>success</a:t>
            </a:r>
            <a:r>
              <a:rPr sz="1850" b="1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b="1" dirty="0">
                <a:latin typeface="Cambria" panose="02040503050406030204"/>
                <a:cs typeface="Cambria" panose="02040503050406030204"/>
              </a:rPr>
              <a:t>metrics</a:t>
            </a:r>
            <a:r>
              <a:rPr sz="1850" b="1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55" dirty="0">
                <a:latin typeface="Cambria" panose="02040503050406030204"/>
                <a:cs typeface="Cambria" panose="02040503050406030204"/>
              </a:rPr>
              <a:t>such</a:t>
            </a:r>
            <a:r>
              <a:rPr sz="1850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25" dirty="0">
                <a:latin typeface="Cambria" panose="02040503050406030204"/>
                <a:cs typeface="Cambria" panose="02040503050406030204"/>
              </a:rPr>
              <a:t>as</a:t>
            </a:r>
            <a:r>
              <a:rPr sz="185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80" dirty="0">
                <a:latin typeface="Cambria" panose="02040503050406030204"/>
                <a:cs typeface="Cambria" panose="02040503050406030204"/>
              </a:rPr>
              <a:t>ROI, </a:t>
            </a:r>
            <a:r>
              <a:rPr sz="1850" spc="85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35" dirty="0">
                <a:latin typeface="Cambria" panose="02040503050406030204"/>
                <a:cs typeface="Cambria" panose="02040503050406030204"/>
              </a:rPr>
              <a:t>conversion </a:t>
            </a:r>
            <a:r>
              <a:rPr sz="1850" spc="40" dirty="0">
                <a:latin typeface="Cambria" panose="02040503050406030204"/>
                <a:cs typeface="Cambria" panose="02040503050406030204"/>
              </a:rPr>
              <a:t>rates, </a:t>
            </a:r>
            <a:r>
              <a:rPr sz="1850" spc="45" dirty="0">
                <a:latin typeface="Cambria" panose="02040503050406030204"/>
                <a:cs typeface="Cambria" panose="02040503050406030204"/>
              </a:rPr>
              <a:t>and </a:t>
            </a:r>
            <a:r>
              <a:rPr sz="1850" spc="50" dirty="0">
                <a:latin typeface="Cambria" panose="02040503050406030204"/>
                <a:cs typeface="Cambria" panose="02040503050406030204"/>
              </a:rPr>
              <a:t>customer </a:t>
            </a:r>
            <a:r>
              <a:rPr sz="1850" spc="40" dirty="0">
                <a:latin typeface="Cambria" panose="02040503050406030204"/>
                <a:cs typeface="Cambria" panose="02040503050406030204"/>
              </a:rPr>
              <a:t>satisfaction, </a:t>
            </a:r>
            <a:r>
              <a:rPr sz="1850" spc="-395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35" dirty="0">
                <a:latin typeface="Cambria" panose="02040503050406030204"/>
                <a:cs typeface="Cambria" panose="02040503050406030204"/>
              </a:rPr>
              <a:t>enabling</a:t>
            </a:r>
            <a:r>
              <a:rPr sz="1850" spc="45" dirty="0">
                <a:latin typeface="Cambria" panose="02040503050406030204"/>
                <a:cs typeface="Cambria" panose="02040503050406030204"/>
              </a:rPr>
              <a:t> continuous </a:t>
            </a:r>
            <a:r>
              <a:rPr sz="1850" spc="40" dirty="0">
                <a:latin typeface="Cambria" panose="02040503050406030204"/>
                <a:cs typeface="Cambria" panose="02040503050406030204"/>
              </a:rPr>
              <a:t>improvement</a:t>
            </a:r>
            <a:r>
              <a:rPr sz="185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45" dirty="0">
                <a:latin typeface="Cambria" panose="02040503050406030204"/>
                <a:cs typeface="Cambria" panose="02040503050406030204"/>
              </a:rPr>
              <a:t>and</a:t>
            </a:r>
            <a:endParaRPr sz="1850">
              <a:latin typeface="Cambria" panose="02040503050406030204"/>
              <a:cs typeface="Cambria" panose="02040503050406030204"/>
            </a:endParaRPr>
          </a:p>
          <a:p>
            <a:pPr marR="5080" algn="r">
              <a:lnSpc>
                <a:spcPct val="100000"/>
              </a:lnSpc>
              <a:spcBef>
                <a:spcPts val="405"/>
              </a:spcBef>
            </a:pPr>
            <a:r>
              <a:rPr sz="1850" spc="35" dirty="0">
                <a:latin typeface="Cambria" panose="02040503050406030204"/>
                <a:cs typeface="Cambria" panose="02040503050406030204"/>
              </a:rPr>
              <a:t>sustained</a:t>
            </a:r>
            <a:r>
              <a:rPr sz="185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850" spc="25" dirty="0">
                <a:latin typeface="Cambria" panose="02040503050406030204"/>
                <a:cs typeface="Cambria" panose="02040503050406030204"/>
              </a:rPr>
              <a:t>proﬁtability.</a:t>
            </a:r>
            <a:endParaRPr sz="185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5724" y="3284487"/>
            <a:ext cx="5551248" cy="40350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1886" y="8230323"/>
            <a:ext cx="196850" cy="2063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0176" y="8287473"/>
            <a:ext cx="149225" cy="1492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6253" y="8630373"/>
            <a:ext cx="149225" cy="1492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9759" y="7783442"/>
            <a:ext cx="6423660" cy="17621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  <a:tabLst>
                <a:tab pos="4495800" algn="l"/>
                <a:tab pos="5889625" algn="l"/>
                <a:tab pos="6189345" algn="l"/>
              </a:tabLst>
            </a:pPr>
            <a:r>
              <a:rPr sz="2250" b="1" spc="75" dirty="0"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250" b="1" spc="114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50" b="1" spc="125" dirty="0">
                <a:latin typeface="Times New Roman" panose="02020603050405020304"/>
                <a:cs typeface="Times New Roman" panose="02020603050405020304"/>
              </a:rPr>
              <a:t>loss </a:t>
            </a:r>
            <a:r>
              <a:rPr sz="2250" b="1" spc="75" dirty="0">
                <a:latin typeface="Times New Roman" panose="02020603050405020304"/>
                <a:cs typeface="Times New Roman" panose="02020603050405020304"/>
              </a:rPr>
              <a:t>graph </a:t>
            </a:r>
            <a:r>
              <a:rPr sz="2250" b="1" spc="8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50" b="1" spc="120" dirty="0">
                <a:latin typeface="Times New Roman" panose="02020603050405020304"/>
                <a:cs typeface="Times New Roman" panose="02020603050405020304"/>
              </a:rPr>
              <a:t>model </a:t>
            </a:r>
            <a:r>
              <a:rPr sz="2250" b="1" spc="85" dirty="0">
                <a:latin typeface="Times New Roman" panose="02020603050405020304"/>
                <a:cs typeface="Times New Roman" panose="02020603050405020304"/>
              </a:rPr>
              <a:t>during 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70" dirty="0">
                <a:latin typeface="Times New Roman" panose="02020603050405020304"/>
                <a:cs typeface="Times New Roman" panose="02020603050405020304"/>
              </a:rPr>
              <a:t>traini</a:t>
            </a:r>
            <a:r>
              <a:rPr sz="2250" b="1" spc="8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b="1" spc="1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2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8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5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-15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2250" b="1" spc="60" dirty="0">
                <a:latin typeface="Times New Roman" panose="02020603050405020304"/>
                <a:cs typeface="Times New Roman" panose="02020603050405020304"/>
              </a:rPr>
              <a:t>alidati</a:t>
            </a:r>
            <a:r>
              <a:rPr sz="2250" b="1" spc="7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b="1" spc="1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2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35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4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esti</a:t>
            </a:r>
            <a:r>
              <a:rPr sz="2250" b="1" spc="13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50" b="1" spc="110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25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45" dirty="0">
                <a:latin typeface="Times New Roman" panose="02020603050405020304"/>
                <a:cs typeface="Times New Roman" panose="02020603050405020304"/>
              </a:rPr>
              <a:t>data.</a:t>
            </a:r>
            <a:r>
              <a:rPr sz="225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50" b="1" spc="3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is  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represents</a:t>
            </a:r>
            <a:r>
              <a:rPr sz="225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5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8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5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14" dirty="0">
                <a:latin typeface="Times New Roman" panose="02020603050405020304"/>
                <a:cs typeface="Times New Roman" panose="02020603050405020304"/>
              </a:rPr>
              <a:t>epochs,</a:t>
            </a:r>
            <a:r>
              <a:rPr sz="22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4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30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250" b="1" spc="114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represents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80" dirty="0">
                <a:latin typeface="Times New Roman" panose="02020603050405020304"/>
                <a:cs typeface="Times New Roman" panose="02020603050405020304"/>
              </a:rPr>
              <a:t>values </a:t>
            </a:r>
            <a:r>
              <a:rPr sz="2250" b="1" spc="5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which the </a:t>
            </a:r>
            <a:r>
              <a:rPr sz="2250" b="1" spc="125" dirty="0">
                <a:latin typeface="Times New Roman" panose="02020603050405020304"/>
                <a:cs typeface="Times New Roman" panose="02020603050405020304"/>
              </a:rPr>
              <a:t>loss </a:t>
            </a:r>
            <a:r>
              <a:rPr sz="2250" b="1" spc="8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50" b="1" spc="65" dirty="0">
                <a:latin typeface="Times New Roman" panose="02020603050405020304"/>
                <a:cs typeface="Times New Roman" panose="02020603050405020304"/>
              </a:rPr>
              <a:t>validation </a:t>
            </a:r>
            <a:r>
              <a:rPr sz="2250" b="1" spc="125" dirty="0">
                <a:latin typeface="Times New Roman" panose="02020603050405020304"/>
                <a:cs typeface="Times New Roman" panose="02020603050405020304"/>
              </a:rPr>
              <a:t>loss </a:t>
            </a:r>
            <a:r>
              <a:rPr sz="2250" b="1" spc="114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50" b="1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95" dirty="0">
                <a:latin typeface="Times New Roman" panose="02020603050405020304"/>
                <a:cs typeface="Times New Roman" panose="02020603050405020304"/>
              </a:rPr>
              <a:t>decreasing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4960" marR="5080" algn="r">
              <a:lnSpc>
                <a:spcPts val="3330"/>
              </a:lnSpc>
              <a:spcBef>
                <a:spcPts val="110"/>
              </a:spcBef>
            </a:pPr>
            <a:r>
              <a:rPr spc="25" dirty="0"/>
              <a:t>Measuring</a:t>
            </a:r>
            <a:r>
              <a:rPr spc="-40" dirty="0"/>
              <a:t> </a:t>
            </a:r>
            <a:r>
              <a:rPr spc="45" dirty="0"/>
              <a:t>Success</a:t>
            </a:r>
            <a:endParaRPr spc="45" dirty="0"/>
          </a:p>
          <a:p>
            <a:pPr marL="314960" marR="5080" algn="r">
              <a:lnSpc>
                <a:spcPts val="3330"/>
              </a:lnSpc>
            </a:pPr>
            <a:r>
              <a:rPr spc="25" dirty="0"/>
              <a:t>Metrics</a:t>
            </a:r>
            <a:endParaRPr spc="25" dirty="0"/>
          </a:p>
        </p:txBody>
      </p:sp>
      <p:sp>
        <p:nvSpPr>
          <p:cNvPr id="6" name="object 6"/>
          <p:cNvSpPr txBox="1"/>
          <p:nvPr/>
        </p:nvSpPr>
        <p:spPr>
          <a:xfrm>
            <a:off x="4690753" y="1077668"/>
            <a:ext cx="4261485" cy="15208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54000" algn="r">
              <a:lnSpc>
                <a:spcPct val="119000"/>
              </a:lnSpc>
              <a:spcBef>
                <a:spcPts val="65"/>
              </a:spcBef>
            </a:pPr>
            <a:r>
              <a:rPr sz="1650" spc="35" dirty="0">
                <a:latin typeface="Cambria" panose="02040503050406030204"/>
                <a:cs typeface="Cambria" panose="02040503050406030204"/>
              </a:rPr>
              <a:t>Evaluate</a:t>
            </a:r>
            <a:r>
              <a:rPr sz="165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0" dirty="0">
                <a:latin typeface="Cambria" panose="02040503050406030204"/>
                <a:cs typeface="Cambria" panose="02040503050406030204"/>
              </a:rPr>
              <a:t>the</a:t>
            </a:r>
            <a:r>
              <a:rPr sz="16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80" dirty="0">
                <a:latin typeface="Cambria" panose="02040503050406030204"/>
                <a:cs typeface="Cambria" panose="02040503050406030204"/>
              </a:rPr>
              <a:t>eIectiveness</a:t>
            </a:r>
            <a:r>
              <a:rPr sz="16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0" dirty="0">
                <a:latin typeface="Cambria" panose="02040503050406030204"/>
                <a:cs typeface="Cambria" panose="02040503050406030204"/>
              </a:rPr>
              <a:t>of</a:t>
            </a:r>
            <a:r>
              <a:rPr sz="16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40" dirty="0">
                <a:latin typeface="Cambria" panose="02040503050406030204"/>
                <a:cs typeface="Cambria" panose="02040503050406030204"/>
              </a:rPr>
              <a:t>strategies</a:t>
            </a:r>
            <a:r>
              <a:rPr sz="16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20" dirty="0">
                <a:latin typeface="Cambria" panose="02040503050406030204"/>
                <a:cs typeface="Cambria" panose="02040503050406030204"/>
              </a:rPr>
              <a:t>by </a:t>
            </a:r>
            <a:r>
              <a:rPr sz="1650" spc="-34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measuring </a:t>
            </a:r>
            <a:r>
              <a:rPr sz="1650" b="1" spc="25" dirty="0">
                <a:latin typeface="Cambria" panose="02040503050406030204"/>
                <a:cs typeface="Cambria" panose="02040503050406030204"/>
              </a:rPr>
              <a:t>success </a:t>
            </a:r>
            <a:r>
              <a:rPr sz="1650" b="1" spc="15" dirty="0">
                <a:latin typeface="Cambria" panose="02040503050406030204"/>
                <a:cs typeface="Cambria" panose="02040503050406030204"/>
              </a:rPr>
              <a:t>metrics</a:t>
            </a:r>
            <a:r>
              <a:rPr sz="1650" b="1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65" dirty="0">
                <a:latin typeface="Cambria" panose="02040503050406030204"/>
                <a:cs typeface="Cambria" panose="02040503050406030204"/>
              </a:rPr>
              <a:t>such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35" dirty="0">
                <a:latin typeface="Cambria" panose="02040503050406030204"/>
                <a:cs typeface="Cambria" panose="02040503050406030204"/>
              </a:rPr>
              <a:t>as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85" dirty="0">
                <a:latin typeface="Cambria" panose="02040503050406030204"/>
                <a:cs typeface="Cambria" panose="02040503050406030204"/>
              </a:rPr>
              <a:t>ROI, </a:t>
            </a:r>
            <a:r>
              <a:rPr sz="165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45" dirty="0">
                <a:latin typeface="Cambria" panose="02040503050406030204"/>
                <a:cs typeface="Cambria" panose="02040503050406030204"/>
              </a:rPr>
              <a:t>conversion</a:t>
            </a:r>
            <a:r>
              <a:rPr sz="16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0" dirty="0">
                <a:latin typeface="Cambria" panose="02040503050406030204"/>
                <a:cs typeface="Cambria" panose="02040503050406030204"/>
              </a:rPr>
              <a:t>rates,</a:t>
            </a:r>
            <a:r>
              <a:rPr sz="16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and</a:t>
            </a:r>
            <a:r>
              <a:rPr sz="16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60" dirty="0">
                <a:latin typeface="Cambria" panose="02040503050406030204"/>
                <a:cs typeface="Cambria" panose="02040503050406030204"/>
              </a:rPr>
              <a:t>customer</a:t>
            </a:r>
            <a:r>
              <a:rPr sz="165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45" dirty="0">
                <a:latin typeface="Cambria" panose="02040503050406030204"/>
                <a:cs typeface="Cambria" panose="02040503050406030204"/>
              </a:rPr>
              <a:t>satisfaction, </a:t>
            </a:r>
            <a:r>
              <a:rPr sz="1650" spc="-35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45" dirty="0">
                <a:latin typeface="Cambria" panose="02040503050406030204"/>
                <a:cs typeface="Cambria" panose="02040503050406030204"/>
              </a:rPr>
              <a:t>enabling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 continuous </a:t>
            </a:r>
            <a:r>
              <a:rPr sz="1650" spc="50" dirty="0">
                <a:latin typeface="Cambria" panose="02040503050406030204"/>
                <a:cs typeface="Cambria" panose="02040503050406030204"/>
              </a:rPr>
              <a:t>improvement</a:t>
            </a:r>
            <a:r>
              <a:rPr sz="165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and</a:t>
            </a:r>
            <a:endParaRPr sz="1650">
              <a:latin typeface="Cambria" panose="02040503050406030204"/>
              <a:cs typeface="Cambria" panose="02040503050406030204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1650" spc="45" dirty="0">
                <a:latin typeface="Cambria" panose="02040503050406030204"/>
                <a:cs typeface="Cambria" panose="02040503050406030204"/>
              </a:rPr>
              <a:t>sustained</a:t>
            </a:r>
            <a:r>
              <a:rPr sz="165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35" dirty="0">
                <a:latin typeface="Cambria" panose="02040503050406030204"/>
                <a:cs typeface="Cambria" panose="02040503050406030204"/>
              </a:rPr>
              <a:t>proﬁtability.</a:t>
            </a:r>
            <a:endParaRPr sz="165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6545" y="3216113"/>
            <a:ext cx="6023357" cy="45648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1124" y="8197882"/>
            <a:ext cx="5864860" cy="14204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80"/>
              </a:spcBef>
              <a:tabLst>
                <a:tab pos="313690" algn="l"/>
                <a:tab pos="1213485" algn="l"/>
                <a:tab pos="2005330" algn="l"/>
                <a:tab pos="2307590" algn="l"/>
              </a:tabLst>
            </a:pPr>
            <a:r>
              <a:rPr sz="2250" b="1" spc="65" dirty="0">
                <a:latin typeface="Times New Roman" panose="02020603050405020304"/>
                <a:cs typeface="Times New Roman" panose="02020603050405020304"/>
              </a:rPr>
              <a:t>Plotting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50" b="1" spc="90" dirty="0">
                <a:latin typeface="Times New Roman" panose="02020603050405020304"/>
                <a:cs typeface="Times New Roman" panose="02020603050405020304"/>
              </a:rPr>
              <a:t>predicted </a:t>
            </a:r>
            <a:r>
              <a:rPr sz="2250" b="1" spc="75" dirty="0">
                <a:latin typeface="Times New Roman" panose="02020603050405020304"/>
                <a:cs typeface="Times New Roman" panose="02020603050405020304"/>
              </a:rPr>
              <a:t>values,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250" b="1" spc="6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250" b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90" dirty="0">
                <a:latin typeface="Times New Roman" panose="02020603050405020304"/>
                <a:cs typeface="Times New Roman" panose="02020603050405020304"/>
              </a:rPr>
              <a:t>predicted </a:t>
            </a:r>
            <a:r>
              <a:rPr sz="2250" b="1" spc="4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50" b="1" spc="110" dirty="0">
                <a:latin typeface="Times New Roman" panose="02020603050405020304"/>
                <a:cs typeface="Times New Roman" panose="02020603050405020304"/>
              </a:rPr>
              <a:t>model, </a:t>
            </a:r>
            <a:r>
              <a:rPr sz="2250" b="1" spc="6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50" b="1" spc="1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represented </a:t>
            </a:r>
            <a:r>
              <a:rPr sz="2250" b="1" spc="40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250" b="1" spc="-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5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14" dirty="0">
                <a:latin typeface="Times New Roman" panose="02020603050405020304"/>
                <a:cs typeface="Times New Roman" panose="02020603050405020304"/>
              </a:rPr>
              <a:t>y_te</a:t>
            </a:r>
            <a:r>
              <a:rPr lang="en-US" sz="2250" b="1" spc="114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250" b="1" spc="5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4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lang="en-US" sz="2250" b="1" spc="140" dirty="0">
                <a:latin typeface="Times New Roman" panose="02020603050405020304"/>
                <a:cs typeface="Times New Roman" panose="02020603050405020304"/>
              </a:rPr>
              <a:t> x axis</a:t>
            </a:r>
            <a:r>
              <a:rPr sz="22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8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5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y_predicted</a:t>
            </a:r>
            <a:r>
              <a:rPr sz="22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4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5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5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45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lang="en-US" sz="2250" b="1" spc="45" dirty="0">
                <a:latin typeface="Times New Roman" panose="02020603050405020304"/>
                <a:cs typeface="Times New Roman" panose="02020603050405020304"/>
              </a:rPr>
              <a:t>axis</a:t>
            </a:r>
            <a:endParaRPr lang="en-US" sz="2250" b="1" spc="4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4960" marR="5080" algn="r">
              <a:lnSpc>
                <a:spcPts val="3330"/>
              </a:lnSpc>
              <a:spcBef>
                <a:spcPts val="110"/>
              </a:spcBef>
            </a:pPr>
            <a:r>
              <a:rPr spc="25" dirty="0"/>
              <a:t>Measuring</a:t>
            </a:r>
            <a:r>
              <a:rPr spc="-40" dirty="0"/>
              <a:t> </a:t>
            </a:r>
            <a:r>
              <a:rPr spc="45" dirty="0"/>
              <a:t>Success</a:t>
            </a:r>
            <a:endParaRPr spc="45" dirty="0"/>
          </a:p>
          <a:p>
            <a:pPr marL="314960" marR="5080" algn="r">
              <a:lnSpc>
                <a:spcPts val="3330"/>
              </a:lnSpc>
            </a:pPr>
            <a:r>
              <a:rPr spc="25" dirty="0"/>
              <a:t>Metrics</a:t>
            </a:r>
            <a:endParaRPr spc="25" dirty="0"/>
          </a:p>
        </p:txBody>
      </p:sp>
      <p:sp>
        <p:nvSpPr>
          <p:cNvPr id="6" name="object 6"/>
          <p:cNvSpPr txBox="1"/>
          <p:nvPr/>
        </p:nvSpPr>
        <p:spPr>
          <a:xfrm>
            <a:off x="4690753" y="1077674"/>
            <a:ext cx="4261485" cy="15208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54000" algn="r">
              <a:lnSpc>
                <a:spcPct val="119000"/>
              </a:lnSpc>
              <a:spcBef>
                <a:spcPts val="65"/>
              </a:spcBef>
            </a:pPr>
            <a:r>
              <a:rPr sz="1650" spc="35" dirty="0">
                <a:latin typeface="Cambria" panose="02040503050406030204"/>
                <a:cs typeface="Cambria" panose="02040503050406030204"/>
              </a:rPr>
              <a:t>Evaluate</a:t>
            </a:r>
            <a:r>
              <a:rPr sz="165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0" dirty="0">
                <a:latin typeface="Cambria" panose="02040503050406030204"/>
                <a:cs typeface="Cambria" panose="02040503050406030204"/>
              </a:rPr>
              <a:t>the</a:t>
            </a:r>
            <a:r>
              <a:rPr sz="16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80" dirty="0">
                <a:latin typeface="Cambria" panose="02040503050406030204"/>
                <a:cs typeface="Cambria" panose="02040503050406030204"/>
              </a:rPr>
              <a:t>eIectiveness</a:t>
            </a:r>
            <a:r>
              <a:rPr sz="16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0" dirty="0">
                <a:latin typeface="Cambria" panose="02040503050406030204"/>
                <a:cs typeface="Cambria" panose="02040503050406030204"/>
              </a:rPr>
              <a:t>of</a:t>
            </a:r>
            <a:r>
              <a:rPr sz="16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40" dirty="0">
                <a:latin typeface="Cambria" panose="02040503050406030204"/>
                <a:cs typeface="Cambria" panose="02040503050406030204"/>
              </a:rPr>
              <a:t>strategies</a:t>
            </a:r>
            <a:r>
              <a:rPr sz="16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20" dirty="0">
                <a:latin typeface="Cambria" panose="02040503050406030204"/>
                <a:cs typeface="Cambria" panose="02040503050406030204"/>
              </a:rPr>
              <a:t>by </a:t>
            </a:r>
            <a:r>
              <a:rPr sz="1650" spc="-34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measuring </a:t>
            </a:r>
            <a:r>
              <a:rPr sz="1650" b="1" spc="25" dirty="0">
                <a:latin typeface="Cambria" panose="02040503050406030204"/>
                <a:cs typeface="Cambria" panose="02040503050406030204"/>
              </a:rPr>
              <a:t>success </a:t>
            </a:r>
            <a:r>
              <a:rPr sz="1650" b="1" spc="15" dirty="0">
                <a:latin typeface="Cambria" panose="02040503050406030204"/>
                <a:cs typeface="Cambria" panose="02040503050406030204"/>
              </a:rPr>
              <a:t>metrics</a:t>
            </a:r>
            <a:r>
              <a:rPr sz="1650" b="1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65" dirty="0">
                <a:latin typeface="Cambria" panose="02040503050406030204"/>
                <a:cs typeface="Cambria" panose="02040503050406030204"/>
              </a:rPr>
              <a:t>such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35" dirty="0">
                <a:latin typeface="Cambria" panose="02040503050406030204"/>
                <a:cs typeface="Cambria" panose="02040503050406030204"/>
              </a:rPr>
              <a:t>as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85" dirty="0">
                <a:latin typeface="Cambria" panose="02040503050406030204"/>
                <a:cs typeface="Cambria" panose="02040503050406030204"/>
              </a:rPr>
              <a:t>ROI, </a:t>
            </a:r>
            <a:r>
              <a:rPr sz="1650" spc="9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45" dirty="0">
                <a:latin typeface="Cambria" panose="02040503050406030204"/>
                <a:cs typeface="Cambria" panose="02040503050406030204"/>
              </a:rPr>
              <a:t>conversion</a:t>
            </a:r>
            <a:r>
              <a:rPr sz="16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0" dirty="0">
                <a:latin typeface="Cambria" panose="02040503050406030204"/>
                <a:cs typeface="Cambria" panose="02040503050406030204"/>
              </a:rPr>
              <a:t>rates,</a:t>
            </a:r>
            <a:r>
              <a:rPr sz="16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and</a:t>
            </a:r>
            <a:r>
              <a:rPr sz="16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60" dirty="0">
                <a:latin typeface="Cambria" panose="02040503050406030204"/>
                <a:cs typeface="Cambria" panose="02040503050406030204"/>
              </a:rPr>
              <a:t>customer</a:t>
            </a:r>
            <a:r>
              <a:rPr sz="165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45" dirty="0">
                <a:latin typeface="Cambria" panose="02040503050406030204"/>
                <a:cs typeface="Cambria" panose="02040503050406030204"/>
              </a:rPr>
              <a:t>satisfaction, </a:t>
            </a:r>
            <a:r>
              <a:rPr sz="1650" spc="-350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45" dirty="0">
                <a:latin typeface="Cambria" panose="02040503050406030204"/>
                <a:cs typeface="Cambria" panose="02040503050406030204"/>
              </a:rPr>
              <a:t>enabling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 continuous </a:t>
            </a:r>
            <a:r>
              <a:rPr sz="1650" spc="50" dirty="0">
                <a:latin typeface="Cambria" panose="02040503050406030204"/>
                <a:cs typeface="Cambria" panose="02040503050406030204"/>
              </a:rPr>
              <a:t>improvement</a:t>
            </a:r>
            <a:r>
              <a:rPr sz="165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55" dirty="0">
                <a:latin typeface="Cambria" panose="02040503050406030204"/>
                <a:cs typeface="Cambria" panose="02040503050406030204"/>
              </a:rPr>
              <a:t>and</a:t>
            </a:r>
            <a:endParaRPr sz="1650">
              <a:latin typeface="Cambria" panose="02040503050406030204"/>
              <a:cs typeface="Cambria" panose="02040503050406030204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1650" spc="45" dirty="0">
                <a:latin typeface="Cambria" panose="02040503050406030204"/>
                <a:cs typeface="Cambria" panose="02040503050406030204"/>
              </a:rPr>
              <a:t>sustained</a:t>
            </a:r>
            <a:r>
              <a:rPr sz="165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650" spc="35" dirty="0">
                <a:latin typeface="Cambria" panose="02040503050406030204"/>
                <a:cs typeface="Cambria" panose="02040503050406030204"/>
              </a:rPr>
              <a:t>proﬁtability.</a:t>
            </a:r>
            <a:endParaRPr sz="165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9957" y="8723300"/>
            <a:ext cx="152400" cy="152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33" y="9066200"/>
            <a:ext cx="152400" cy="152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753" y="9066200"/>
            <a:ext cx="152400" cy="152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9989" y="8220729"/>
            <a:ext cx="5193665" cy="106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  <a:tabLst>
                <a:tab pos="313690" algn="l"/>
                <a:tab pos="4191000" algn="l"/>
              </a:tabLst>
            </a:pPr>
            <a:r>
              <a:rPr sz="2250" b="1" spc="65" dirty="0">
                <a:latin typeface="Times New Roman" panose="02020603050405020304"/>
                <a:cs typeface="Times New Roman" panose="02020603050405020304"/>
              </a:rPr>
              <a:t>Plotting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50" b="1" spc="85" dirty="0">
                <a:latin typeface="Times New Roman" panose="02020603050405020304"/>
                <a:cs typeface="Times New Roman" panose="02020603050405020304"/>
              </a:rPr>
              <a:t>true </a:t>
            </a:r>
            <a:r>
              <a:rPr sz="2250" b="1" spc="75" dirty="0">
                <a:latin typeface="Times New Roman" panose="02020603050405020304"/>
                <a:cs typeface="Times New Roman" panose="02020603050405020304"/>
              </a:rPr>
              <a:t>values,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250" b="1" spc="6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250" b="1" spc="60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50" b="1" spc="12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50" b="1" spc="-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represented</a:t>
            </a:r>
            <a:r>
              <a:rPr sz="225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4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5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00" dirty="0">
                <a:latin typeface="Times New Roman" panose="02020603050405020304"/>
                <a:cs typeface="Times New Roman" panose="02020603050405020304"/>
              </a:rPr>
              <a:t>true_predictions</a:t>
            </a:r>
            <a:r>
              <a:rPr sz="225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40" dirty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250" b="1" spc="-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40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250" b="1" spc="12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5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8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95" dirty="0">
                <a:latin typeface="Times New Roman" panose="02020603050405020304"/>
                <a:cs typeface="Times New Roman" panose="02020603050405020304"/>
              </a:rPr>
              <a:t>true_values</a:t>
            </a:r>
            <a:r>
              <a:rPr sz="225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4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10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5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4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5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b="1" spc="40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2250" b="1" spc="120" dirty="0">
                <a:latin typeface="Times New Roman" panose="02020603050405020304"/>
                <a:cs typeface="Times New Roman" panose="02020603050405020304"/>
              </a:rPr>
              <a:t>is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1913" y="3057068"/>
            <a:ext cx="6181537" cy="47529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9681" y="5750719"/>
            <a:ext cx="17599660" cy="42151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eriod"/>
              <a:tabLst>
                <a:tab pos="287020" algn="l"/>
              </a:tabLst>
            </a:pP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Summary</a:t>
            </a:r>
            <a:r>
              <a:rPr sz="2100" b="1" spc="2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Statistics:</a:t>
            </a:r>
            <a:r>
              <a:rPr sz="2100" b="1" spc="22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b="1" spc="25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100" b="1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section</a:t>
            </a:r>
            <a:r>
              <a:rPr sz="2100" b="1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2100" b="1" spc="25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b="1" spc="25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100" b="1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sums</a:t>
            </a:r>
            <a:r>
              <a:rPr sz="2100" b="1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100" b="1" spc="1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100" b="1" spc="2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ﬁnancial</a:t>
            </a:r>
            <a:r>
              <a:rPr sz="2100" b="1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metrics:</a:t>
            </a:r>
            <a:r>
              <a:rPr sz="2100" b="1" spc="25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100" b="1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100" b="1" spc="2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(93.18M),</a:t>
            </a:r>
            <a:r>
              <a:rPr sz="2100" b="1" spc="25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100" b="1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proﬁt</a:t>
            </a:r>
            <a:r>
              <a:rPr sz="2100" b="1" spc="2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(44.17M),</a:t>
            </a:r>
            <a:r>
              <a:rPr sz="2100" b="1" spc="25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100" b="1" spc="2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revenue </a:t>
            </a:r>
            <a:r>
              <a:rPr sz="2100" b="1" spc="-50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(137.35M),</a:t>
            </a:r>
            <a:r>
              <a:rPr sz="21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unit</a:t>
            </a:r>
            <a:r>
              <a:rPr sz="21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1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(19.10K).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 marR="5080" indent="64770">
              <a:lnSpc>
                <a:spcPct val="101000"/>
              </a:lnSpc>
              <a:buAutoNum type="arabicPeriod"/>
              <a:tabLst>
                <a:tab pos="344805" algn="l"/>
              </a:tabLst>
            </a:pPr>
            <a:r>
              <a:rPr sz="2100" b="1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Proﬁt</a:t>
            </a:r>
            <a:r>
              <a:rPr sz="21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1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Item</a:t>
            </a:r>
            <a:r>
              <a:rPr sz="21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Type:</a:t>
            </a:r>
            <a:r>
              <a:rPr sz="2100" b="1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1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1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displays</a:t>
            </a:r>
            <a:r>
              <a:rPr sz="21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21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1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1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proﬁt</a:t>
            </a:r>
            <a:r>
              <a:rPr sz="21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1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diIerent</a:t>
            </a:r>
            <a:r>
              <a:rPr sz="21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item</a:t>
            </a:r>
            <a:r>
              <a:rPr sz="21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types,</a:t>
            </a:r>
            <a:r>
              <a:rPr sz="2100" b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1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cosmetics</a:t>
            </a:r>
            <a:r>
              <a:rPr sz="2100" b="1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generating</a:t>
            </a:r>
            <a:r>
              <a:rPr sz="2100" b="1" spc="-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highest</a:t>
            </a:r>
            <a:r>
              <a:rPr sz="21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proﬁt</a:t>
            </a:r>
            <a:r>
              <a:rPr sz="21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100" b="1" spc="-50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beverages</a:t>
            </a:r>
            <a:r>
              <a:rPr sz="21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lowest.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4295">
              <a:lnSpc>
                <a:spcPts val="2550"/>
              </a:lnSpc>
              <a:spcBef>
                <a:spcPts val="10"/>
              </a:spcBef>
              <a:buAutoNum type="arabicPeriod"/>
              <a:tabLst>
                <a:tab pos="353695" algn="l"/>
              </a:tabLst>
            </a:pPr>
            <a:r>
              <a:rPr sz="2100" b="1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210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Revenue </a:t>
            </a:r>
            <a:r>
              <a:rPr sz="2100" b="1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Sales </a:t>
            </a:r>
            <a:r>
              <a:rPr sz="2100" b="1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Channel: </a:t>
            </a:r>
            <a:r>
              <a:rPr sz="2100" b="1" spc="-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100" b="1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bar 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chart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compares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revenue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100" b="1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100" b="1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ine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100" b="1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online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sales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channels,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100" b="1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100" b="1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ine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sales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generating </a:t>
            </a:r>
            <a:r>
              <a:rPr sz="2100" b="1" spc="-50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slightly</a:t>
            </a:r>
            <a:r>
              <a:rPr sz="2100" b="1" spc="-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revenue</a:t>
            </a:r>
            <a:r>
              <a:rPr sz="2100" b="1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online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sales.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350520" indent="-274320">
              <a:lnSpc>
                <a:spcPts val="2460"/>
              </a:lnSpc>
              <a:buAutoNum type="arabicPeriod"/>
              <a:tabLst>
                <a:tab pos="351155" algn="l"/>
              </a:tabLst>
            </a:pPr>
            <a:r>
              <a:rPr sz="2100" b="1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Units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Sold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100" b="1" spc="-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Unit</a:t>
            </a:r>
            <a:r>
              <a:rPr sz="21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Price:</a:t>
            </a:r>
            <a:r>
              <a:rPr sz="2100" b="1" spc="-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scatter</a:t>
            </a:r>
            <a:r>
              <a:rPr sz="2100" b="1" spc="-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plot</a:t>
            </a:r>
            <a:r>
              <a:rPr sz="21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21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count</a:t>
            </a:r>
            <a:r>
              <a:rPr sz="21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units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sold</a:t>
            </a:r>
            <a:r>
              <a:rPr sz="2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diIerent</a:t>
            </a:r>
            <a:r>
              <a:rPr sz="2100" b="1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unit</a:t>
            </a:r>
            <a:r>
              <a:rPr sz="21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prices,</a:t>
            </a:r>
            <a:r>
              <a:rPr sz="21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highlighting</a:t>
            </a:r>
            <a:r>
              <a:rPr sz="2100" b="1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distribution</a:t>
            </a:r>
            <a:r>
              <a:rPr sz="21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sales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prices.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 marR="5080" indent="87630">
              <a:lnSpc>
                <a:spcPct val="101000"/>
              </a:lnSpc>
              <a:buAutoNum type="arabicPeriod"/>
              <a:tabLst>
                <a:tab pos="372110" algn="l"/>
              </a:tabLst>
            </a:pPr>
            <a:r>
              <a:rPr sz="2100" b="1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100" b="1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Revenue</a:t>
            </a:r>
            <a:r>
              <a:rPr sz="2100" b="1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100" b="1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100" b="1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Priority: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00" b="1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100" b="1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100" b="1" spc="1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illustrates</a:t>
            </a:r>
            <a:r>
              <a:rPr sz="2100" b="1" spc="1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100" b="1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revenue</a:t>
            </a:r>
            <a:r>
              <a:rPr sz="2100" b="1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100" b="1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100" b="1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100" b="1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priority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2100" b="1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(H,</a:t>
            </a:r>
            <a:r>
              <a:rPr sz="2100" b="1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L,</a:t>
            </a:r>
            <a:r>
              <a:rPr sz="2100" b="1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C,</a:t>
            </a:r>
            <a:r>
              <a:rPr sz="2100" b="1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M),</a:t>
            </a:r>
            <a:r>
              <a:rPr sz="2100" b="1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100" b="1" spc="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high-priority</a:t>
            </a:r>
            <a:r>
              <a:rPr sz="2100" b="1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orders </a:t>
            </a:r>
            <a:r>
              <a:rPr sz="2100" b="1" spc="-50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generating</a:t>
            </a:r>
            <a:r>
              <a:rPr sz="2100" b="1" spc="-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1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revenue.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 marR="5080" indent="90170">
              <a:lnSpc>
                <a:spcPts val="2550"/>
              </a:lnSpc>
              <a:spcBef>
                <a:spcPts val="15"/>
              </a:spcBef>
              <a:buAutoNum type="arabicPeriod"/>
              <a:tabLst>
                <a:tab pos="411480" algn="l"/>
              </a:tabLst>
            </a:pP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Proﬁt</a:t>
            </a:r>
            <a:r>
              <a:rPr sz="2100" b="1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Revenue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100" b="1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Region:</a:t>
            </a:r>
            <a:r>
              <a:rPr sz="2100" b="1" spc="1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bar</a:t>
            </a:r>
            <a:r>
              <a:rPr sz="2100" b="1" spc="1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100" b="1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00" b="1" spc="1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pie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100" b="1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2100" b="1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sum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100" b="1" spc="1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proﬁt</a:t>
            </a:r>
            <a:r>
              <a:rPr sz="2100" b="1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100" b="1" spc="1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total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revenue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100" b="1" spc="1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region,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showing</a:t>
            </a:r>
            <a:r>
              <a:rPr sz="2100" b="1" spc="1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signiﬁcant </a:t>
            </a:r>
            <a:r>
              <a:rPr sz="2100" b="1" spc="-50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contributions</a:t>
            </a:r>
            <a:r>
              <a:rPr sz="2100" b="1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Europe,</a:t>
            </a:r>
            <a:r>
              <a:rPr sz="2100" b="1" spc="-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Asia,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100" b="1" spc="-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regions.</a:t>
            </a:r>
            <a:endParaRPr sz="21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835">
              <a:lnSpc>
                <a:spcPts val="2550"/>
              </a:lnSpc>
              <a:buAutoNum type="arabicPeriod"/>
              <a:tabLst>
                <a:tab pos="346710" algn="l"/>
              </a:tabLst>
            </a:pP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Filters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Interactive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Elements:</a:t>
            </a:r>
            <a:r>
              <a:rPr sz="2100" b="1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dashboard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includes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ﬁlters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item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type,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100" b="1" spc="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priority,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sales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channel,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allowing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0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10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100" b="1" spc="114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reﬁne</a:t>
            </a:r>
            <a:r>
              <a:rPr sz="210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100" b="1" spc="-509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displayed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r>
              <a:rPr sz="2100" b="1" spc="-1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-1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pie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chart</a:t>
            </a:r>
            <a:r>
              <a:rPr sz="21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1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21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count</a:t>
            </a:r>
            <a:r>
              <a:rPr sz="21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regions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3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100" b="1" spc="-8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item</a:t>
            </a:r>
            <a:r>
              <a:rPr sz="2100" b="1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type,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6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9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8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100" b="1" spc="-2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geographical</a:t>
            </a:r>
            <a:r>
              <a:rPr sz="2100" b="1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="1" spc="7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distribution.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61742" y="328739"/>
            <a:ext cx="9143999" cy="51244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418" y="1502321"/>
            <a:ext cx="7801609" cy="23876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z="5150" spc="6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Dashboard</a:t>
            </a:r>
            <a:r>
              <a:rPr sz="5150" spc="-1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515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5150" spc="-17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5150" spc="5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the</a:t>
            </a:r>
            <a:r>
              <a:rPr sz="5150" spc="-12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5150" spc="1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project: </a:t>
            </a:r>
            <a:r>
              <a:rPr sz="5150" spc="-127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5150" spc="-3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Amazon </a:t>
            </a:r>
            <a:r>
              <a:rPr sz="5150" spc="2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Sales </a:t>
            </a:r>
            <a:r>
              <a:rPr sz="5150" spc="40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Data </a:t>
            </a:r>
            <a:r>
              <a:rPr sz="5150" spc="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5150" spc="-45" dirty="0">
                <a:solidFill>
                  <a:srgbClr val="FFFFFF"/>
                </a:solidFill>
                <a:latin typeface="Palatino Linotype" panose="02040502050505030304"/>
                <a:cs typeface="Palatino Linotype" panose="02040502050505030304"/>
              </a:rPr>
              <a:t>Analysis</a:t>
            </a:r>
            <a:endParaRPr sz="515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965052" y="5120271"/>
              <a:ext cx="2300643" cy="30887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4900" y="2387600"/>
            <a:ext cx="12210415" cy="460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6800" spc="120" dirty="0"/>
              <a:t>Conclusion:</a:t>
            </a:r>
            <a:r>
              <a:rPr sz="6800" spc="70" dirty="0"/>
              <a:t> </a:t>
            </a:r>
            <a:r>
              <a:rPr sz="6800" spc="5" dirty="0"/>
              <a:t>Unleashing</a:t>
            </a:r>
            <a:r>
              <a:rPr sz="6800" spc="75" dirty="0"/>
              <a:t> </a:t>
            </a:r>
            <a:r>
              <a:rPr sz="6800" spc="30" dirty="0"/>
              <a:t>Proﬁt </a:t>
            </a:r>
            <a:r>
              <a:rPr sz="6800" spc="-1480" dirty="0"/>
              <a:t> </a:t>
            </a:r>
            <a:r>
              <a:rPr sz="6800" spc="-45" dirty="0"/>
              <a:t>Potential</a:t>
            </a:r>
            <a:endParaRPr sz="6800"/>
          </a:p>
          <a:p>
            <a:pPr marL="1141095" marR="1133475" algn="ctr">
              <a:lnSpc>
                <a:spcPct val="102000"/>
              </a:lnSpc>
              <a:spcBef>
                <a:spcPts val="1515"/>
              </a:spcBef>
            </a:pPr>
            <a:br>
              <a:rPr sz="2450" b="0" spc="-85" dirty="0">
                <a:latin typeface="Verdana" panose="020B0604030504040204"/>
                <a:cs typeface="Verdana" panose="020B0604030504040204"/>
              </a:rPr>
            </a:br>
            <a:br>
              <a:rPr sz="2450" b="0" spc="-85" dirty="0">
                <a:latin typeface="Verdana" panose="020B0604030504040204"/>
                <a:cs typeface="Verdana" panose="020B0604030504040204"/>
              </a:rPr>
            </a:br>
            <a:r>
              <a:rPr sz="2450" b="0" spc="-85" dirty="0">
                <a:latin typeface="Verdana" panose="020B0604030504040204"/>
                <a:cs typeface="Verdana" panose="020B0604030504040204"/>
              </a:rPr>
              <a:t>In</a:t>
            </a:r>
            <a:r>
              <a:rPr sz="2450" b="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9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b="0" spc="105" dirty="0">
                <a:latin typeface="Verdana" panose="020B0604030504040204"/>
                <a:cs typeface="Verdana" panose="020B0604030504040204"/>
              </a:rPr>
              <a:t>on</a:t>
            </a:r>
            <a:r>
              <a:rPr sz="2450" b="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2450" b="0" spc="-25" dirty="0">
                <a:latin typeface="Verdana" panose="020B0604030504040204"/>
                <a:cs typeface="Verdana" panose="020B0604030504040204"/>
              </a:rPr>
              <a:t>lusion,</a:t>
            </a:r>
            <a:r>
              <a:rPr sz="2450" b="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110" dirty="0">
                <a:latin typeface="Verdana" panose="020B0604030504040204"/>
                <a:cs typeface="Verdana" panose="020B0604030504040204"/>
              </a:rPr>
              <a:t>b</a:t>
            </a:r>
            <a:r>
              <a:rPr sz="2450" b="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b="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5" dirty="0">
                <a:latin typeface="Verdana" panose="020B0604030504040204"/>
                <a:cs typeface="Verdana" panose="020B0604030504040204"/>
              </a:rPr>
              <a:t>l</a:t>
            </a:r>
            <a:r>
              <a:rPr sz="2450" b="0" spc="-10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b="0" spc="-150" dirty="0">
                <a:latin typeface="Verdana" panose="020B0604030504040204"/>
                <a:cs typeface="Verdana" panose="020B0604030504040204"/>
              </a:rPr>
              <a:t>v</a:t>
            </a:r>
            <a:r>
              <a:rPr sz="2450" b="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b="0" spc="-175" dirty="0">
                <a:latin typeface="Verdana" panose="020B0604030504040204"/>
                <a:cs typeface="Verdana" panose="020B0604030504040204"/>
              </a:rPr>
              <a:t>r</a:t>
            </a:r>
            <a:r>
              <a:rPr sz="2450" b="0" spc="85" dirty="0">
                <a:latin typeface="Verdana" panose="020B0604030504040204"/>
                <a:cs typeface="Verdana" panose="020B0604030504040204"/>
              </a:rPr>
              <a:t>aging</a:t>
            </a:r>
            <a:r>
              <a:rPr sz="2450" b="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40" dirty="0">
                <a:latin typeface="Verdana" panose="020B0604030504040204"/>
                <a:cs typeface="Verdana" panose="020B0604030504040204"/>
              </a:rPr>
              <a:t>data</a:t>
            </a:r>
            <a:r>
              <a:rPr sz="2450" b="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5" dirty="0">
                <a:latin typeface="Verdana" panose="020B0604030504040204"/>
                <a:cs typeface="Verdana" panose="020B0604030504040204"/>
              </a:rPr>
              <a:t>anal</a:t>
            </a:r>
            <a:r>
              <a:rPr sz="2450" b="0" spc="-20" dirty="0">
                <a:latin typeface="Verdana" panose="020B0604030504040204"/>
                <a:cs typeface="Verdana" panose="020B0604030504040204"/>
              </a:rPr>
              <a:t>y</a:t>
            </a:r>
            <a:r>
              <a:rPr sz="2450" b="0" spc="-130" dirty="0">
                <a:latin typeface="Verdana" panose="020B0604030504040204"/>
                <a:cs typeface="Verdana" panose="020B0604030504040204"/>
              </a:rPr>
              <a:t>sis,</a:t>
            </a:r>
            <a:r>
              <a:rPr sz="2450" b="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130" dirty="0">
                <a:latin typeface="Verdana" panose="020B0604030504040204"/>
                <a:cs typeface="Verdana" panose="020B0604030504040204"/>
              </a:rPr>
              <a:t>w</a:t>
            </a:r>
            <a:r>
              <a:rPr sz="2450" b="0" spc="35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b="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75" dirty="0">
                <a:latin typeface="Verdana" panose="020B0604030504040204"/>
                <a:cs typeface="Verdana" panose="020B0604030504040204"/>
              </a:rPr>
              <a:t>can</a:t>
            </a:r>
            <a:r>
              <a:rPr sz="2450" b="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60" dirty="0">
                <a:latin typeface="Verdana" panose="020B0604030504040204"/>
                <a:cs typeface="Verdana" panose="020B0604030504040204"/>
              </a:rPr>
              <a:t>unl</a:t>
            </a:r>
            <a:r>
              <a:rPr sz="2450" b="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2450" b="0" spc="10" dirty="0">
                <a:latin typeface="Verdana" panose="020B0604030504040204"/>
                <a:cs typeface="Verdana" panose="020B0604030504040204"/>
              </a:rPr>
              <a:t>ash</a:t>
            </a:r>
            <a:r>
              <a:rPr sz="2450" b="0" spc="-21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55" dirty="0">
                <a:latin typeface="Verdana" panose="020B0604030504040204"/>
                <a:cs typeface="Verdana" panose="020B0604030504040204"/>
              </a:rPr>
              <a:t>the  </a:t>
            </a:r>
            <a:r>
              <a:rPr sz="2450" b="0" spc="15" dirty="0">
                <a:latin typeface="Verdana" panose="020B0604030504040204"/>
                <a:cs typeface="Verdana" panose="020B0604030504040204"/>
              </a:rPr>
              <a:t>full</a:t>
            </a:r>
            <a:r>
              <a:rPr sz="2450" b="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25" dirty="0">
                <a:latin typeface="Verdana" panose="020B0604030504040204"/>
                <a:cs typeface="Verdana" panose="020B0604030504040204"/>
              </a:rPr>
              <a:t>proﬁt</a:t>
            </a:r>
            <a:r>
              <a:rPr sz="2450" b="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40" dirty="0">
                <a:latin typeface="Verdana" panose="020B0604030504040204"/>
                <a:cs typeface="Verdana" panose="020B0604030504040204"/>
              </a:rPr>
              <a:t>potential</a:t>
            </a:r>
            <a:r>
              <a:rPr sz="2450" b="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20" dirty="0">
                <a:latin typeface="Verdana" panose="020B0604030504040204"/>
                <a:cs typeface="Verdana" panose="020B0604030504040204"/>
              </a:rPr>
              <a:t>of</a:t>
            </a:r>
            <a:r>
              <a:rPr sz="2450" b="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75" dirty="0">
                <a:latin typeface="Verdana" panose="020B0604030504040204"/>
                <a:cs typeface="Verdana" panose="020B0604030504040204"/>
              </a:rPr>
              <a:t>Amazon</a:t>
            </a:r>
            <a:r>
              <a:rPr sz="2450" b="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85" dirty="0">
                <a:latin typeface="Verdana" panose="020B0604030504040204"/>
                <a:cs typeface="Verdana" panose="020B0604030504040204"/>
              </a:rPr>
              <a:t>sales.</a:t>
            </a:r>
            <a:r>
              <a:rPr sz="2450" b="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20" dirty="0">
                <a:latin typeface="Verdana" panose="020B0604030504040204"/>
                <a:cs typeface="Verdana" panose="020B0604030504040204"/>
              </a:rPr>
              <a:t>Let's</a:t>
            </a:r>
            <a:r>
              <a:rPr sz="2450" b="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70" dirty="0">
                <a:latin typeface="Verdana" panose="020B0604030504040204"/>
                <a:cs typeface="Verdana" panose="020B0604030504040204"/>
              </a:rPr>
              <a:t>continue</a:t>
            </a:r>
            <a:r>
              <a:rPr sz="2450" b="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25" dirty="0">
                <a:latin typeface="Verdana" panose="020B0604030504040204"/>
                <a:cs typeface="Verdana" panose="020B0604030504040204"/>
              </a:rPr>
              <a:t>to</a:t>
            </a:r>
            <a:r>
              <a:rPr sz="2450" b="0" spc="-210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dirty="0">
                <a:latin typeface="Verdana" panose="020B0604030504040204"/>
                <a:cs typeface="Verdana" panose="020B0604030504040204"/>
              </a:rPr>
              <a:t>explore </a:t>
            </a:r>
            <a:r>
              <a:rPr sz="2450" b="0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b="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-30" dirty="0">
                <a:latin typeface="Verdana" panose="020B0604030504040204"/>
                <a:cs typeface="Verdana" panose="020B0604030504040204"/>
              </a:rPr>
              <a:t>innovate,</a:t>
            </a:r>
            <a:r>
              <a:rPr sz="2450" b="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55" dirty="0">
                <a:latin typeface="Verdana" panose="020B0604030504040204"/>
                <a:cs typeface="Verdana" panose="020B0604030504040204"/>
              </a:rPr>
              <a:t>maximizing</a:t>
            </a:r>
            <a:r>
              <a:rPr sz="2450" b="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10" dirty="0">
                <a:latin typeface="Verdana" panose="020B0604030504040204"/>
                <a:cs typeface="Verdana" panose="020B0604030504040204"/>
              </a:rPr>
              <a:t>proﬁtability</a:t>
            </a:r>
            <a:r>
              <a:rPr sz="2450" b="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85" dirty="0">
                <a:latin typeface="Verdana" panose="020B0604030504040204"/>
                <a:cs typeface="Verdana" panose="020B0604030504040204"/>
              </a:rPr>
              <a:t>and</a:t>
            </a:r>
            <a:r>
              <a:rPr sz="2450" b="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35" dirty="0">
                <a:latin typeface="Verdana" panose="020B0604030504040204"/>
                <a:cs typeface="Verdana" panose="020B0604030504040204"/>
              </a:rPr>
              <a:t>driving</a:t>
            </a:r>
            <a:r>
              <a:rPr sz="2450" b="0" spc="-20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25" dirty="0">
                <a:latin typeface="Verdana" panose="020B0604030504040204"/>
                <a:cs typeface="Verdana" panose="020B0604030504040204"/>
              </a:rPr>
              <a:t>sustainable </a:t>
            </a:r>
            <a:r>
              <a:rPr sz="2450" b="0" spc="-844" dirty="0">
                <a:latin typeface="Verdana" panose="020B0604030504040204"/>
                <a:cs typeface="Verdana" panose="020B0604030504040204"/>
              </a:rPr>
              <a:t> </a:t>
            </a:r>
            <a:r>
              <a:rPr sz="2450" b="0" spc="15" dirty="0">
                <a:latin typeface="Verdana" panose="020B0604030504040204"/>
                <a:cs typeface="Verdana" panose="020B0604030504040204"/>
              </a:rPr>
              <a:t>growth.</a:t>
            </a:r>
            <a:endParaRPr sz="24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806950" y="5073650"/>
            <a:ext cx="2514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59" y="2530868"/>
            <a:ext cx="712597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-50" dirty="0">
                <a:solidFill>
                  <a:srgbClr val="FFFFFF"/>
                </a:solidFill>
              </a:rPr>
              <a:t>Thanks!</a:t>
            </a:r>
            <a:endParaRPr sz="14950"/>
          </a:p>
        </p:txBody>
      </p:sp>
      <p:sp>
        <p:nvSpPr>
          <p:cNvPr id="4" name="object 4"/>
          <p:cNvSpPr txBox="1"/>
          <p:nvPr/>
        </p:nvSpPr>
        <p:spPr>
          <a:xfrm>
            <a:off x="1505153" y="5084816"/>
            <a:ext cx="5452745" cy="12934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0"/>
              </a:spcBef>
            </a:pPr>
            <a:r>
              <a:rPr sz="2750" spc="1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75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5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7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5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75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75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5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75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5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7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7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75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q</a:t>
            </a:r>
            <a:r>
              <a:rPr sz="275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75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7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5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7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7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75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75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?  </a:t>
            </a:r>
            <a:r>
              <a:rPr sz="27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s</a:t>
            </a:r>
            <a:r>
              <a:rPr sz="2750" spc="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u</a:t>
            </a:r>
            <a:r>
              <a:rPr sz="2750" spc="-1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y</a:t>
            </a:r>
            <a:r>
              <a:rPr sz="27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a</a:t>
            </a:r>
            <a:r>
              <a:rPr sz="2750" spc="-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s</a:t>
            </a:r>
            <a:r>
              <a:rPr sz="27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h</a:t>
            </a:r>
            <a:r>
              <a:rPr sz="275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p</a:t>
            </a:r>
            <a:r>
              <a:rPr sz="27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a</a:t>
            </a:r>
            <a:r>
              <a:rPr sz="275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n</a:t>
            </a:r>
            <a:r>
              <a:rPr sz="275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d</a:t>
            </a:r>
            <a:r>
              <a:rPr sz="275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e</a:t>
            </a:r>
            <a:r>
              <a:rPr sz="275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y</a:t>
            </a:r>
            <a:r>
              <a:rPr sz="27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96</a:t>
            </a:r>
            <a:r>
              <a:rPr sz="2750" spc="-7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11</a:t>
            </a:r>
            <a:r>
              <a:rPr sz="27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@</a:t>
            </a:r>
            <a:r>
              <a:rPr sz="2750" spc="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g</a:t>
            </a:r>
            <a:r>
              <a:rPr sz="2750" spc="2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m</a:t>
            </a:r>
            <a:r>
              <a:rPr sz="275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a</a:t>
            </a:r>
            <a:r>
              <a:rPr sz="2750" spc="-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il</a:t>
            </a:r>
            <a:r>
              <a:rPr sz="2750" spc="-4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.</a:t>
            </a:r>
            <a:r>
              <a:rPr sz="2750" spc="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c</a:t>
            </a:r>
            <a:r>
              <a:rPr sz="275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o</a:t>
            </a:r>
            <a:r>
              <a:rPr sz="2750" spc="2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hlinkClick r:id="rId1"/>
              </a:rPr>
              <a:t>m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750" spc="-6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+</a:t>
            </a:r>
            <a:r>
              <a:rPr sz="27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2750" spc="-7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750" spc="-2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750" spc="-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9</a:t>
            </a:r>
            <a:r>
              <a:rPr sz="2750" spc="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75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5</a:t>
            </a:r>
            <a:r>
              <a:rPr sz="2750" spc="-7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750" spc="-3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75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27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275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7</a:t>
            </a:r>
            <a:r>
              <a:rPr sz="2750" spc="-7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594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0022" y="790575"/>
            <a:ext cx="5857875" cy="87820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5466" y="2336317"/>
            <a:ext cx="6362699" cy="613067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1479" y="1332992"/>
            <a:ext cx="4171950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0" spc="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Info</a:t>
            </a:r>
            <a:r>
              <a:rPr sz="4000" b="0" spc="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4000" b="0" spc="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4000" b="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4000" b="0" spc="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4000" b="0" spc="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4000" b="0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dataset</a:t>
            </a:r>
            <a:endParaRPr sz="40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75021" y="232746"/>
            <a:ext cx="466344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50" dirty="0">
                <a:solidFill>
                  <a:srgbClr val="FFFFFF"/>
                </a:solidFill>
              </a:rPr>
              <a:t>Unleashing</a:t>
            </a:r>
            <a:r>
              <a:rPr sz="3250" spc="-25" dirty="0">
                <a:solidFill>
                  <a:srgbClr val="FFFFFF"/>
                </a:solidFill>
              </a:rPr>
              <a:t> </a:t>
            </a:r>
            <a:r>
              <a:rPr sz="3250" spc="-35" dirty="0">
                <a:solidFill>
                  <a:srgbClr val="FFFFFF"/>
                </a:solidFill>
              </a:rPr>
              <a:t>the</a:t>
            </a:r>
            <a:r>
              <a:rPr sz="3250" spc="15" dirty="0">
                <a:solidFill>
                  <a:srgbClr val="FFFFFF"/>
                </a:solidFill>
              </a:rPr>
              <a:t> </a:t>
            </a:r>
            <a:r>
              <a:rPr sz="3250" spc="-25" dirty="0">
                <a:solidFill>
                  <a:srgbClr val="FFFFFF"/>
                </a:solidFill>
              </a:rPr>
              <a:t>Potential</a:t>
            </a:r>
            <a:endParaRPr sz="3250"/>
          </a:p>
        </p:txBody>
      </p:sp>
      <p:grpSp>
        <p:nvGrpSpPr>
          <p:cNvPr id="4" name="object 4"/>
          <p:cNvGrpSpPr/>
          <p:nvPr/>
        </p:nvGrpSpPr>
        <p:grpSpPr>
          <a:xfrm>
            <a:off x="15526948" y="2128710"/>
            <a:ext cx="133350" cy="139700"/>
            <a:chOff x="15526948" y="2128710"/>
            <a:chExt cx="133350" cy="1397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526948" y="2128710"/>
              <a:ext cx="133350" cy="139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526948" y="2128710"/>
              <a:ext cx="133350" cy="1397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574807" y="1330747"/>
            <a:ext cx="6532245" cy="13379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80"/>
              </a:spcBef>
              <a:tabLst>
                <a:tab pos="5088255" algn="l"/>
              </a:tabLst>
            </a:pPr>
            <a:r>
              <a:rPr sz="2100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Welcome</a:t>
            </a:r>
            <a:r>
              <a:rPr sz="2100" spc="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to </a:t>
            </a:r>
            <a:r>
              <a:rPr sz="210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10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50" i="1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unleashing</a:t>
            </a:r>
            <a:r>
              <a:rPr sz="2150" i="1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journey</a:t>
            </a:r>
            <a:r>
              <a:rPr sz="2100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into</a:t>
            </a:r>
            <a:r>
              <a:rPr sz="2100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b="1" spc="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Amazon</a:t>
            </a:r>
            <a:r>
              <a:rPr sz="2100" b="1" spc="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sales </a:t>
            </a:r>
            <a:r>
              <a:rPr sz="2100" b="1" spc="-4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b="1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data</a:t>
            </a:r>
            <a:r>
              <a:rPr sz="2100" b="1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analysis.</a:t>
            </a:r>
            <a:r>
              <a:rPr sz="210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Let's</a:t>
            </a:r>
            <a:r>
              <a:rPr sz="210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dive</a:t>
            </a:r>
            <a:r>
              <a:rPr sz="210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deep</a:t>
            </a:r>
            <a:r>
              <a:rPr sz="210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into</a:t>
            </a:r>
            <a:r>
              <a:rPr sz="2100" spc="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10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numbers</a:t>
            </a:r>
            <a:r>
              <a:rPr sz="210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and </a:t>
            </a:r>
            <a:r>
              <a:rPr sz="210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discover</a:t>
            </a:r>
            <a:r>
              <a:rPr sz="2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2100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hidden</a:t>
            </a:r>
            <a:r>
              <a:rPr sz="210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opportunities</a:t>
            </a:r>
            <a:r>
              <a:rPr sz="210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2100" spc="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ma	</a:t>
            </a:r>
            <a:r>
              <a:rPr sz="2100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imizing </a:t>
            </a:r>
            <a:r>
              <a:rPr sz="2100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2100" spc="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proﬁts.</a:t>
            </a:r>
            <a:endParaRPr sz="21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5927" y="2883687"/>
            <a:ext cx="5943599" cy="45196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783595" y="7785265"/>
            <a:ext cx="5761355" cy="194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15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This </a:t>
            </a:r>
            <a:r>
              <a:rPr sz="3150" b="1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represents </a:t>
            </a:r>
            <a:r>
              <a:rPr sz="3150" b="1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that </a:t>
            </a:r>
            <a:r>
              <a:rPr sz="3150" b="1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number </a:t>
            </a:r>
            <a:r>
              <a:rPr sz="3150" b="1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or </a:t>
            </a:r>
            <a:r>
              <a:rPr sz="3150" b="1" spc="-6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150" b="1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the </a:t>
            </a:r>
            <a:r>
              <a:rPr sz="315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count </a:t>
            </a:r>
            <a:r>
              <a:rPr sz="3150" b="1" spc="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of </a:t>
            </a:r>
            <a:r>
              <a:rPr sz="3150" b="1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users </a:t>
            </a:r>
            <a:r>
              <a:rPr sz="3150" b="1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using </a:t>
            </a:r>
            <a:r>
              <a:rPr sz="3150" b="1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online </a:t>
            </a:r>
            <a:r>
              <a:rPr sz="3150" b="1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150" b="1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3150" b="1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150" b="1" spc="5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3150" b="1" spc="2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150" b="1" spc="48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ine</a:t>
            </a:r>
            <a:r>
              <a:rPr sz="3150" b="1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150" b="1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sales</a:t>
            </a:r>
            <a:r>
              <a:rPr sz="3150" b="1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150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channel</a:t>
            </a:r>
            <a:r>
              <a:rPr sz="3150" b="1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150" b="1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is</a:t>
            </a:r>
            <a:r>
              <a:rPr sz="3150" b="1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150" b="1" spc="-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well </a:t>
            </a:r>
            <a:r>
              <a:rPr sz="3150" b="1" spc="-6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150" b="1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balanced</a:t>
            </a:r>
            <a:endParaRPr sz="31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517" y="335610"/>
            <a:ext cx="4885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Understanding</a:t>
            </a:r>
            <a:r>
              <a:rPr sz="3000" spc="15" dirty="0"/>
              <a:t> </a:t>
            </a:r>
            <a:r>
              <a:rPr sz="3000" spc="10" dirty="0"/>
              <a:t>Data</a:t>
            </a:r>
            <a:r>
              <a:rPr sz="3000" spc="-65" dirty="0"/>
              <a:t> </a:t>
            </a:r>
            <a:r>
              <a:rPr sz="3000" dirty="0"/>
              <a:t>Trends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001540" y="963161"/>
            <a:ext cx="6914515" cy="158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7075" marR="5080" indent="-715010" algn="just">
              <a:lnSpc>
                <a:spcPct val="117000"/>
              </a:lnSpc>
              <a:spcBef>
                <a:spcPts val="100"/>
              </a:spcBef>
            </a:pPr>
            <a:r>
              <a:rPr sz="2150" spc="65" dirty="0">
                <a:latin typeface="Cambria" panose="02040503050406030204"/>
                <a:cs typeface="Cambria" panose="02040503050406030204"/>
              </a:rPr>
              <a:t>Unlock</a:t>
            </a:r>
            <a:r>
              <a:rPr sz="21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60" dirty="0">
                <a:latin typeface="Cambria" panose="02040503050406030204"/>
                <a:cs typeface="Cambria" panose="02040503050406030204"/>
              </a:rPr>
              <a:t>the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40" dirty="0">
                <a:latin typeface="Cambria" panose="02040503050406030204"/>
                <a:cs typeface="Cambria" panose="02040503050406030204"/>
              </a:rPr>
              <a:t>power</a:t>
            </a:r>
            <a:r>
              <a:rPr sz="2150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60" dirty="0">
                <a:latin typeface="Cambria" panose="02040503050406030204"/>
                <a:cs typeface="Cambria" panose="02040503050406030204"/>
              </a:rPr>
              <a:t>of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2250" i="1" spc="-95" dirty="0">
                <a:latin typeface="Trebuchet MS" panose="020B0603020202020204"/>
                <a:cs typeface="Trebuchet MS" panose="020B0603020202020204"/>
              </a:rPr>
              <a:t>data</a:t>
            </a:r>
            <a:r>
              <a:rPr sz="2250" i="1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i="1" spc="-25" dirty="0">
                <a:latin typeface="Trebuchet MS" panose="020B0603020202020204"/>
                <a:cs typeface="Trebuchet MS" panose="020B0603020202020204"/>
              </a:rPr>
              <a:t>analysis</a:t>
            </a:r>
            <a:r>
              <a:rPr sz="2250" i="1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150" spc="45" dirty="0">
                <a:latin typeface="Cambria" panose="02040503050406030204"/>
                <a:cs typeface="Cambria" panose="02040503050406030204"/>
              </a:rPr>
              <a:t>to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50" dirty="0">
                <a:latin typeface="Cambria" panose="02040503050406030204"/>
                <a:cs typeface="Cambria" panose="02040503050406030204"/>
              </a:rPr>
              <a:t>identify</a:t>
            </a:r>
            <a:r>
              <a:rPr sz="2150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-5" dirty="0">
                <a:latin typeface="Cambria" panose="02040503050406030204"/>
                <a:cs typeface="Cambria" panose="02040503050406030204"/>
              </a:rPr>
              <a:t>trends</a:t>
            </a:r>
            <a:r>
              <a:rPr sz="2150" b="1" spc="7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and </a:t>
            </a:r>
            <a:r>
              <a:rPr sz="2150" spc="-46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45" dirty="0">
                <a:latin typeface="Cambria" panose="02040503050406030204"/>
                <a:cs typeface="Cambria" panose="02040503050406030204"/>
              </a:rPr>
              <a:t>patterns 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in Amazon </a:t>
            </a:r>
            <a:r>
              <a:rPr sz="2150" spc="50" dirty="0">
                <a:latin typeface="Cambria" panose="02040503050406030204"/>
                <a:cs typeface="Cambria" panose="02040503050406030204"/>
              </a:rPr>
              <a:t>sales. </a:t>
            </a:r>
            <a:r>
              <a:rPr sz="2150" spc="10" dirty="0">
                <a:latin typeface="Cambria" panose="02040503050406030204"/>
                <a:cs typeface="Cambria" panose="02040503050406030204"/>
              </a:rPr>
              <a:t>By 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understanding </a:t>
            </a:r>
            <a:r>
              <a:rPr sz="2150" spc="55" dirty="0">
                <a:latin typeface="Cambria" panose="02040503050406030204"/>
                <a:cs typeface="Cambria" panose="02040503050406030204"/>
              </a:rPr>
              <a:t>these </a:t>
            </a:r>
            <a:r>
              <a:rPr sz="2150" spc="-459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insights,</a:t>
            </a:r>
            <a:r>
              <a:rPr sz="2150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20" dirty="0">
                <a:latin typeface="Cambria" panose="02040503050406030204"/>
                <a:cs typeface="Cambria" panose="02040503050406030204"/>
              </a:rPr>
              <a:t>we</a:t>
            </a:r>
            <a:r>
              <a:rPr sz="21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80" dirty="0">
                <a:latin typeface="Cambria" panose="02040503050406030204"/>
                <a:cs typeface="Cambria" panose="02040503050406030204"/>
              </a:rPr>
              <a:t>can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55" dirty="0">
                <a:latin typeface="Cambria" panose="02040503050406030204"/>
                <a:cs typeface="Cambria" panose="02040503050406030204"/>
              </a:rPr>
              <a:t>make</a:t>
            </a:r>
            <a:r>
              <a:rPr sz="21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70" dirty="0">
                <a:latin typeface="Cambria" panose="02040503050406030204"/>
                <a:cs typeface="Cambria" panose="02040503050406030204"/>
              </a:rPr>
              <a:t>informed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60" dirty="0">
                <a:latin typeface="Cambria" panose="02040503050406030204"/>
                <a:cs typeface="Cambria" panose="02040503050406030204"/>
              </a:rPr>
              <a:t>decisions</a:t>
            </a:r>
            <a:r>
              <a:rPr sz="215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45" dirty="0">
                <a:latin typeface="Cambria" panose="02040503050406030204"/>
                <a:cs typeface="Cambria" panose="02040503050406030204"/>
              </a:rPr>
              <a:t>to</a:t>
            </a:r>
            <a:r>
              <a:rPr sz="21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40" dirty="0">
                <a:latin typeface="Cambria" panose="02040503050406030204"/>
                <a:cs typeface="Cambria" panose="02040503050406030204"/>
              </a:rPr>
              <a:t>drive</a:t>
            </a:r>
            <a:endParaRPr sz="2150">
              <a:latin typeface="Cambria" panose="02040503050406030204"/>
              <a:cs typeface="Cambria" panose="02040503050406030204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</a:pPr>
            <a:r>
              <a:rPr sz="2150" spc="40" dirty="0">
                <a:latin typeface="Cambria" panose="02040503050406030204"/>
                <a:cs typeface="Cambria" panose="02040503050406030204"/>
              </a:rPr>
              <a:t>proﬁtability.</a:t>
            </a:r>
            <a:endParaRPr sz="215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1614" y="7967764"/>
            <a:ext cx="7409180" cy="1358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900" b="1" spc="15" dirty="0">
                <a:latin typeface="Cambria" panose="02040503050406030204"/>
                <a:cs typeface="Cambria" panose="02040503050406030204"/>
              </a:rPr>
              <a:t>This</a:t>
            </a:r>
            <a:r>
              <a:rPr sz="2900" b="1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290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20" dirty="0">
                <a:latin typeface="Cambria" panose="02040503050406030204"/>
                <a:cs typeface="Cambria" panose="02040503050406030204"/>
              </a:rPr>
              <a:t>the</a:t>
            </a:r>
            <a:r>
              <a:rPr sz="2900" b="1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20" dirty="0">
                <a:latin typeface="Cambria" panose="02040503050406030204"/>
                <a:cs typeface="Cambria" panose="02040503050406030204"/>
              </a:rPr>
              <a:t>plot</a:t>
            </a:r>
            <a:r>
              <a:rPr sz="2900" b="1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45" dirty="0">
                <a:latin typeface="Cambria" panose="02040503050406030204"/>
                <a:cs typeface="Cambria" panose="02040503050406030204"/>
              </a:rPr>
              <a:t>between</a:t>
            </a:r>
            <a:r>
              <a:rPr sz="2900" b="1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dirty="0">
                <a:latin typeface="Cambria" panose="02040503050406030204"/>
                <a:cs typeface="Cambria" panose="02040503050406030204"/>
              </a:rPr>
              <a:t>unit</a:t>
            </a:r>
            <a:r>
              <a:rPr sz="290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dirty="0">
                <a:latin typeface="Cambria" panose="02040503050406030204"/>
                <a:cs typeface="Cambria" panose="02040503050406030204"/>
              </a:rPr>
              <a:t>price</a:t>
            </a:r>
            <a:r>
              <a:rPr sz="2900" b="1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5" dirty="0">
                <a:latin typeface="Cambria" panose="02040503050406030204"/>
                <a:cs typeface="Cambria" panose="02040503050406030204"/>
              </a:rPr>
              <a:t>amd</a:t>
            </a:r>
            <a:r>
              <a:rPr sz="2900" b="1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dirty="0">
                <a:latin typeface="Cambria" panose="02040503050406030204"/>
                <a:cs typeface="Cambria" panose="02040503050406030204"/>
              </a:rPr>
              <a:t>unit </a:t>
            </a:r>
            <a:r>
              <a:rPr sz="2900" b="1" spc="-62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5" dirty="0">
                <a:latin typeface="Cambria" panose="02040503050406030204"/>
                <a:cs typeface="Cambria" panose="02040503050406030204"/>
              </a:rPr>
              <a:t>costs</a:t>
            </a:r>
            <a:r>
              <a:rPr sz="2900" b="1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5" dirty="0">
                <a:latin typeface="Cambria" panose="02040503050406030204"/>
                <a:cs typeface="Cambria" panose="02040503050406030204"/>
              </a:rPr>
              <a:t>which</a:t>
            </a:r>
            <a:r>
              <a:rPr sz="2900" b="1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15" dirty="0">
                <a:latin typeface="Cambria" panose="02040503050406030204"/>
                <a:cs typeface="Cambria" panose="02040503050406030204"/>
              </a:rPr>
              <a:t>shows</a:t>
            </a:r>
            <a:r>
              <a:rPr sz="290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25" dirty="0">
                <a:latin typeface="Cambria" panose="02040503050406030204"/>
                <a:cs typeface="Cambria" panose="02040503050406030204"/>
              </a:rPr>
              <a:t>that</a:t>
            </a:r>
            <a:r>
              <a:rPr sz="2900" b="1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dirty="0">
                <a:latin typeface="Cambria" panose="02040503050406030204"/>
                <a:cs typeface="Cambria" panose="02040503050406030204"/>
              </a:rPr>
              <a:t>unit</a:t>
            </a:r>
            <a:r>
              <a:rPr sz="2900" b="1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10" dirty="0">
                <a:latin typeface="Cambria" panose="02040503050406030204"/>
                <a:cs typeface="Cambria" panose="02040503050406030204"/>
              </a:rPr>
              <a:t>cost</a:t>
            </a:r>
            <a:r>
              <a:rPr sz="2900" b="1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15" dirty="0">
                <a:latin typeface="Cambria" panose="02040503050406030204"/>
                <a:cs typeface="Cambria" panose="02040503050406030204"/>
              </a:rPr>
              <a:t>increases </a:t>
            </a:r>
            <a:r>
              <a:rPr sz="2900" b="1" spc="-10" dirty="0">
                <a:latin typeface="Cambria" panose="02040503050406030204"/>
                <a:cs typeface="Cambria" panose="02040503050406030204"/>
              </a:rPr>
              <a:t> with</a:t>
            </a:r>
            <a:r>
              <a:rPr sz="2900" b="1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-15" dirty="0">
                <a:latin typeface="Cambria" panose="02040503050406030204"/>
                <a:cs typeface="Cambria" panose="02040503050406030204"/>
              </a:rPr>
              <a:t>increase</a:t>
            </a:r>
            <a:r>
              <a:rPr sz="2900" b="1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10" dirty="0">
                <a:latin typeface="Cambria" panose="02040503050406030204"/>
                <a:cs typeface="Cambria" panose="02040503050406030204"/>
              </a:rPr>
              <a:t>in</a:t>
            </a:r>
            <a:r>
              <a:rPr sz="2900" b="1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dirty="0">
                <a:latin typeface="Cambria" panose="02040503050406030204"/>
                <a:cs typeface="Cambria" panose="02040503050406030204"/>
              </a:rPr>
              <a:t>unit</a:t>
            </a:r>
            <a:r>
              <a:rPr sz="2900" b="1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900" b="1" spc="15" dirty="0">
                <a:latin typeface="Cambria" panose="02040503050406030204"/>
                <a:cs typeface="Cambria" panose="02040503050406030204"/>
              </a:rPr>
              <a:t>price.</a:t>
            </a:r>
            <a:endParaRPr sz="29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788" y="3020174"/>
            <a:ext cx="5554025" cy="41703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257" y="349466"/>
            <a:ext cx="3870325" cy="103314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3300" spc="40" dirty="0"/>
              <a:t>Optimizing</a:t>
            </a:r>
            <a:r>
              <a:rPr sz="3300" dirty="0"/>
              <a:t> </a:t>
            </a:r>
            <a:r>
              <a:rPr sz="3300" spc="15" dirty="0"/>
              <a:t>Product </a:t>
            </a:r>
            <a:r>
              <a:rPr sz="3300" spc="-710" dirty="0"/>
              <a:t> </a:t>
            </a:r>
            <a:r>
              <a:rPr sz="3300" spc="-5" dirty="0"/>
              <a:t>Performance</a:t>
            </a:r>
            <a:endParaRPr sz="3300"/>
          </a:p>
        </p:txBody>
      </p:sp>
      <p:grpSp>
        <p:nvGrpSpPr>
          <p:cNvPr id="6" name="object 6"/>
          <p:cNvGrpSpPr/>
          <p:nvPr/>
        </p:nvGrpSpPr>
        <p:grpSpPr>
          <a:xfrm>
            <a:off x="743100" y="1534550"/>
            <a:ext cx="139700" cy="142875"/>
            <a:chOff x="743100" y="1534550"/>
            <a:chExt cx="139700" cy="1428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101" y="1534550"/>
              <a:ext cx="139700" cy="1428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100" y="1534550"/>
              <a:ext cx="139700" cy="1428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50452" y="1329445"/>
            <a:ext cx="6315710" cy="1577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20"/>
              </a:spcBef>
              <a:tabLst>
                <a:tab pos="532765" algn="l"/>
              </a:tabLst>
            </a:pPr>
            <a:r>
              <a:rPr sz="2150" spc="75" dirty="0">
                <a:latin typeface="Cambria" panose="02040503050406030204"/>
                <a:cs typeface="Cambria" panose="02040503050406030204"/>
              </a:rPr>
              <a:t>Ma	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imize</a:t>
            </a:r>
            <a:r>
              <a:rPr sz="215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15" dirty="0">
                <a:latin typeface="Cambria" panose="02040503050406030204"/>
                <a:cs typeface="Cambria" panose="02040503050406030204"/>
              </a:rPr>
              <a:t>product</a:t>
            </a:r>
            <a:r>
              <a:rPr sz="215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b="1" spc="10" dirty="0">
                <a:latin typeface="Cambria" panose="02040503050406030204"/>
                <a:cs typeface="Cambria" panose="02040503050406030204"/>
              </a:rPr>
              <a:t>performance</a:t>
            </a:r>
            <a:r>
              <a:rPr sz="2150" b="1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20" dirty="0">
                <a:latin typeface="Cambria" panose="02040503050406030204"/>
                <a:cs typeface="Cambria" panose="02040503050406030204"/>
              </a:rPr>
              <a:t>by</a:t>
            </a:r>
            <a:r>
              <a:rPr sz="2150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45" dirty="0">
                <a:latin typeface="Cambria" panose="02040503050406030204"/>
                <a:cs typeface="Cambria" panose="02040503050406030204"/>
              </a:rPr>
              <a:t>leveraging</a:t>
            </a:r>
            <a:r>
              <a:rPr sz="2150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45" dirty="0">
                <a:latin typeface="Cambria" panose="02040503050406030204"/>
                <a:cs typeface="Cambria" panose="02040503050406030204"/>
              </a:rPr>
              <a:t>data </a:t>
            </a:r>
            <a:r>
              <a:rPr sz="2150" spc="-459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45" dirty="0">
                <a:latin typeface="Cambria" panose="02040503050406030204"/>
                <a:cs typeface="Cambria" panose="02040503050406030204"/>
              </a:rPr>
              <a:t>to </a:t>
            </a:r>
            <a:r>
              <a:rPr sz="2150" spc="50" dirty="0">
                <a:latin typeface="Cambria" panose="02040503050406030204"/>
                <a:cs typeface="Cambria" panose="02040503050406030204"/>
              </a:rPr>
              <a:t>identify </a:t>
            </a:r>
            <a:r>
              <a:rPr sz="2150" spc="80" dirty="0">
                <a:latin typeface="Cambria" panose="02040503050406030204"/>
                <a:cs typeface="Cambria" panose="02040503050406030204"/>
              </a:rPr>
              <a:t>top-selling </a:t>
            </a:r>
            <a:r>
              <a:rPr sz="2150" spc="75" dirty="0">
                <a:latin typeface="Cambria" panose="02040503050406030204"/>
                <a:cs typeface="Cambria" panose="02040503050406030204"/>
              </a:rPr>
              <a:t>items, </a:t>
            </a:r>
            <a:r>
              <a:rPr sz="2150" spc="45" dirty="0">
                <a:latin typeface="Cambria" panose="02040503050406030204"/>
                <a:cs typeface="Cambria" panose="02040503050406030204"/>
              </a:rPr>
              <a:t>analyze </a:t>
            </a:r>
            <a:r>
              <a:rPr sz="2150" spc="75" dirty="0">
                <a:latin typeface="Cambria" panose="02040503050406030204"/>
                <a:cs typeface="Cambria" panose="02040503050406030204"/>
              </a:rPr>
              <a:t>customer </a:t>
            </a:r>
            <a:r>
              <a:rPr sz="2150" spc="8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60" dirty="0">
                <a:latin typeface="Cambria" panose="02040503050406030204"/>
                <a:cs typeface="Cambria" panose="02040503050406030204"/>
              </a:rPr>
              <a:t>preferences, 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and </a:t>
            </a:r>
            <a:r>
              <a:rPr sz="2150" spc="60" dirty="0">
                <a:latin typeface="Cambria" panose="02040503050406030204"/>
                <a:cs typeface="Cambria" panose="02040503050406030204"/>
              </a:rPr>
              <a:t>optimize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70" dirty="0">
                <a:latin typeface="Cambria" panose="02040503050406030204"/>
                <a:cs typeface="Cambria" panose="02040503050406030204"/>
              </a:rPr>
              <a:t>pricing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50" dirty="0">
                <a:latin typeface="Cambria" panose="02040503050406030204"/>
                <a:cs typeface="Cambria" panose="02040503050406030204"/>
              </a:rPr>
              <a:t>strategies</a:t>
            </a:r>
            <a:r>
              <a:rPr sz="215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50" dirty="0">
                <a:latin typeface="Cambria" panose="02040503050406030204"/>
                <a:cs typeface="Cambria" panose="02040503050406030204"/>
              </a:rPr>
              <a:t>for </a:t>
            </a:r>
            <a:r>
              <a:rPr sz="2150" spc="55" dirty="0">
                <a:latin typeface="Cambria" panose="02040503050406030204"/>
                <a:cs typeface="Cambria" panose="02040503050406030204"/>
              </a:rPr>
              <a:t> increased</a:t>
            </a:r>
            <a:r>
              <a:rPr sz="21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150" spc="40" dirty="0">
                <a:latin typeface="Cambria" panose="02040503050406030204"/>
                <a:cs typeface="Cambria" panose="02040503050406030204"/>
              </a:rPr>
              <a:t>proﬁtability.</a:t>
            </a:r>
            <a:endParaRPr sz="21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735" y="8153451"/>
            <a:ext cx="5193030" cy="1615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5"/>
              </a:spcBef>
            </a:pPr>
            <a:r>
              <a:rPr sz="2600" b="1" spc="10" dirty="0">
                <a:latin typeface="Cambria" panose="02040503050406030204"/>
                <a:cs typeface="Cambria" panose="02040503050406030204"/>
              </a:rPr>
              <a:t>This</a:t>
            </a:r>
            <a:r>
              <a:rPr sz="2600" b="1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10" dirty="0">
                <a:latin typeface="Cambria" panose="02040503050406030204"/>
                <a:cs typeface="Cambria" panose="02040503050406030204"/>
              </a:rPr>
              <a:t>is</a:t>
            </a:r>
            <a:r>
              <a:rPr sz="2600" b="1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25" dirty="0">
                <a:latin typeface="Cambria" panose="02040503050406030204"/>
                <a:cs typeface="Cambria" panose="02040503050406030204"/>
              </a:rPr>
              <a:t>the</a:t>
            </a:r>
            <a:r>
              <a:rPr sz="2600" b="1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5" dirty="0">
                <a:latin typeface="Cambria" panose="02040503050406030204"/>
                <a:cs typeface="Cambria" panose="02040503050406030204"/>
              </a:rPr>
              <a:t>graph</a:t>
            </a:r>
            <a:r>
              <a:rPr sz="2600" b="1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45" dirty="0">
                <a:latin typeface="Cambria" panose="02040503050406030204"/>
                <a:cs typeface="Cambria" panose="02040503050406030204"/>
              </a:rPr>
              <a:t>between</a:t>
            </a:r>
            <a:r>
              <a:rPr sz="2600" b="1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35" dirty="0">
                <a:latin typeface="Cambria" panose="02040503050406030204"/>
                <a:cs typeface="Cambria" panose="02040503050406030204"/>
              </a:rPr>
              <a:t>total </a:t>
            </a:r>
            <a:r>
              <a:rPr sz="2600" b="1" spc="-3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dirty="0">
                <a:latin typeface="Cambria" panose="02040503050406030204"/>
                <a:cs typeface="Cambria" panose="02040503050406030204"/>
              </a:rPr>
              <a:t>cost</a:t>
            </a:r>
            <a:r>
              <a:rPr sz="2600" b="1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15" dirty="0">
                <a:latin typeface="Cambria" panose="02040503050406030204"/>
                <a:cs typeface="Cambria" panose="02040503050406030204"/>
              </a:rPr>
              <a:t>and</a:t>
            </a:r>
            <a:r>
              <a:rPr sz="2600" b="1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35" dirty="0">
                <a:latin typeface="Cambria" panose="02040503050406030204"/>
                <a:cs typeface="Cambria" panose="02040503050406030204"/>
              </a:rPr>
              <a:t>total</a:t>
            </a:r>
            <a:r>
              <a:rPr sz="2600" b="1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50" dirty="0">
                <a:latin typeface="Cambria" panose="02040503050406030204"/>
                <a:cs typeface="Cambria" panose="02040503050406030204"/>
              </a:rPr>
              <a:t>revenue</a:t>
            </a:r>
            <a:r>
              <a:rPr sz="2600" b="1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dirty="0">
                <a:latin typeface="Cambria" panose="02040503050406030204"/>
                <a:cs typeface="Cambria" panose="02040503050406030204"/>
              </a:rPr>
              <a:t>which </a:t>
            </a:r>
            <a:r>
              <a:rPr sz="2600" b="1" spc="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20" dirty="0">
                <a:latin typeface="Cambria" panose="02040503050406030204"/>
                <a:cs typeface="Cambria" panose="02040503050406030204"/>
              </a:rPr>
              <a:t>shows</a:t>
            </a:r>
            <a:r>
              <a:rPr sz="2600" b="1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25" dirty="0">
                <a:latin typeface="Cambria" panose="02040503050406030204"/>
                <a:cs typeface="Cambria" panose="02040503050406030204"/>
              </a:rPr>
              <a:t>that</a:t>
            </a:r>
            <a:r>
              <a:rPr sz="260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50" dirty="0">
                <a:latin typeface="Cambria" panose="02040503050406030204"/>
                <a:cs typeface="Cambria" panose="02040503050406030204"/>
              </a:rPr>
              <a:t>revenue</a:t>
            </a:r>
            <a:r>
              <a:rPr sz="2600" b="1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20" dirty="0">
                <a:latin typeface="Cambria" panose="02040503050406030204"/>
                <a:cs typeface="Cambria" panose="02040503050406030204"/>
              </a:rPr>
              <a:t>increases</a:t>
            </a:r>
            <a:r>
              <a:rPr sz="2600" b="1" spc="-2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15" dirty="0">
                <a:latin typeface="Cambria" panose="02040503050406030204"/>
                <a:cs typeface="Cambria" panose="02040503050406030204"/>
              </a:rPr>
              <a:t>with </a:t>
            </a:r>
            <a:r>
              <a:rPr sz="2600" b="1" spc="-55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20" dirty="0">
                <a:latin typeface="Cambria" panose="02040503050406030204"/>
                <a:cs typeface="Cambria" panose="02040503050406030204"/>
              </a:rPr>
              <a:t>increase</a:t>
            </a:r>
            <a:r>
              <a:rPr sz="2600" b="1" spc="45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5" dirty="0">
                <a:latin typeface="Cambria" panose="02040503050406030204"/>
                <a:cs typeface="Cambria" panose="02040503050406030204"/>
              </a:rPr>
              <a:t>in</a:t>
            </a:r>
            <a:r>
              <a:rPr sz="2600" b="1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spc="-35" dirty="0">
                <a:latin typeface="Cambria" panose="02040503050406030204"/>
                <a:cs typeface="Cambria" panose="02040503050406030204"/>
              </a:rPr>
              <a:t>total</a:t>
            </a:r>
            <a:r>
              <a:rPr sz="2600" b="1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600" b="1" dirty="0">
                <a:latin typeface="Cambria" panose="02040503050406030204"/>
                <a:cs typeface="Cambria" panose="02040503050406030204"/>
              </a:rPr>
              <a:t>cost</a:t>
            </a:r>
            <a:endParaRPr sz="26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2967" y="3217068"/>
            <a:ext cx="5642675" cy="44640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7571" y="317766"/>
            <a:ext cx="2677795" cy="9632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20"/>
              </a:spcBef>
            </a:pPr>
            <a:r>
              <a:rPr sz="3050" spc="15" dirty="0"/>
              <a:t>Targeting</a:t>
            </a:r>
            <a:r>
              <a:rPr sz="3050" spc="-30" dirty="0"/>
              <a:t> </a:t>
            </a:r>
            <a:r>
              <a:rPr sz="3050" spc="-15" dirty="0"/>
              <a:t>Key </a:t>
            </a:r>
            <a:r>
              <a:rPr sz="3050" spc="-655" dirty="0"/>
              <a:t> </a:t>
            </a:r>
            <a:r>
              <a:rPr sz="3050" spc="240" dirty="0"/>
              <a:t>D</a:t>
            </a:r>
            <a:r>
              <a:rPr sz="3050" spc="-85" dirty="0"/>
              <a:t>e</a:t>
            </a:r>
            <a:r>
              <a:rPr sz="3050" spc="75" dirty="0"/>
              <a:t>m</a:t>
            </a:r>
            <a:r>
              <a:rPr sz="3050" dirty="0"/>
              <a:t>o</a:t>
            </a:r>
            <a:r>
              <a:rPr sz="3050" spc="114" dirty="0"/>
              <a:t>g</a:t>
            </a:r>
            <a:r>
              <a:rPr sz="3050" spc="30" dirty="0"/>
              <a:t>r</a:t>
            </a:r>
            <a:r>
              <a:rPr sz="3050" spc="-40" dirty="0"/>
              <a:t>a</a:t>
            </a:r>
            <a:r>
              <a:rPr sz="3050" spc="25" dirty="0"/>
              <a:t>p</a:t>
            </a:r>
            <a:r>
              <a:rPr sz="3050" spc="50" dirty="0"/>
              <a:t>h</a:t>
            </a:r>
            <a:r>
              <a:rPr sz="3050" spc="5" dirty="0"/>
              <a:t>i</a:t>
            </a:r>
            <a:r>
              <a:rPr sz="3050" spc="95" dirty="0"/>
              <a:t>c</a:t>
            </a:r>
            <a:r>
              <a:rPr sz="3050" spc="25" dirty="0"/>
              <a:t>s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4220890" y="1375074"/>
            <a:ext cx="4624705" cy="1739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74980" algn="r">
              <a:lnSpc>
                <a:spcPct val="118000"/>
              </a:lnSpc>
              <a:spcBef>
                <a:spcPts val="95"/>
              </a:spcBef>
            </a:pPr>
            <a:r>
              <a:rPr sz="1900" spc="35" dirty="0">
                <a:latin typeface="Cambria" panose="02040503050406030204"/>
                <a:cs typeface="Cambria" panose="02040503050406030204"/>
              </a:rPr>
              <a:t>Identify </a:t>
            </a:r>
            <a:r>
              <a:rPr sz="1900" spc="55" dirty="0">
                <a:latin typeface="Cambria" panose="02040503050406030204"/>
                <a:cs typeface="Cambria" panose="02040503050406030204"/>
              </a:rPr>
              <a:t>and </a:t>
            </a:r>
            <a:r>
              <a:rPr sz="1900" spc="40" dirty="0">
                <a:latin typeface="Cambria" panose="02040503050406030204"/>
                <a:cs typeface="Cambria" panose="02040503050406030204"/>
              </a:rPr>
              <a:t>target </a:t>
            </a:r>
            <a:r>
              <a:rPr sz="1900" b="1" spc="-40" dirty="0">
                <a:latin typeface="Cambria" panose="02040503050406030204"/>
                <a:cs typeface="Cambria" panose="02040503050406030204"/>
              </a:rPr>
              <a:t>key </a:t>
            </a:r>
            <a:r>
              <a:rPr sz="1900" b="1" spc="15" dirty="0">
                <a:latin typeface="Cambria" panose="02040503050406030204"/>
                <a:cs typeface="Cambria" panose="02040503050406030204"/>
              </a:rPr>
              <a:t>demographics </a:t>
            </a:r>
            <a:r>
              <a:rPr sz="1900" b="1" spc="-40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55" dirty="0">
                <a:latin typeface="Cambria" panose="02040503050406030204"/>
                <a:cs typeface="Cambria" panose="02040503050406030204"/>
              </a:rPr>
              <a:t>through </a:t>
            </a:r>
            <a:r>
              <a:rPr sz="1900" spc="35" dirty="0">
                <a:latin typeface="Cambria" panose="02040503050406030204"/>
                <a:cs typeface="Cambria" panose="02040503050406030204"/>
              </a:rPr>
              <a:t>data </a:t>
            </a:r>
            <a:r>
              <a:rPr sz="1900" spc="30" dirty="0">
                <a:latin typeface="Cambria" panose="02040503050406030204"/>
                <a:cs typeface="Cambria" panose="02040503050406030204"/>
              </a:rPr>
              <a:t>analysis </a:t>
            </a:r>
            <a:r>
              <a:rPr sz="1900" spc="35" dirty="0">
                <a:latin typeface="Cambria" panose="02040503050406030204"/>
                <a:cs typeface="Cambria" panose="02040503050406030204"/>
              </a:rPr>
              <a:t>to tailor </a:t>
            </a:r>
            <a:r>
              <a:rPr sz="1900" spc="45" dirty="0">
                <a:latin typeface="Cambria" panose="02040503050406030204"/>
                <a:cs typeface="Cambria" panose="02040503050406030204"/>
              </a:rPr>
              <a:t>marketing </a:t>
            </a:r>
            <a:r>
              <a:rPr sz="19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40" dirty="0">
                <a:latin typeface="Cambria" panose="02040503050406030204"/>
                <a:cs typeface="Cambria" panose="02040503050406030204"/>
              </a:rPr>
              <a:t>strategies </a:t>
            </a:r>
            <a:r>
              <a:rPr sz="1900" spc="55" dirty="0">
                <a:latin typeface="Cambria" panose="02040503050406030204"/>
                <a:cs typeface="Cambria" panose="02040503050406030204"/>
              </a:rPr>
              <a:t>and </a:t>
            </a:r>
            <a:r>
              <a:rPr sz="1900" spc="50" dirty="0">
                <a:latin typeface="Cambria" panose="02040503050406030204"/>
                <a:cs typeface="Cambria" panose="02040503050406030204"/>
              </a:rPr>
              <a:t>product </a:t>
            </a:r>
            <a:r>
              <a:rPr sz="1900" spc="114" dirty="0">
                <a:latin typeface="Cambria" panose="02040503050406030204"/>
                <a:cs typeface="Cambria" panose="02040503050406030204"/>
              </a:rPr>
              <a:t>oIerings, </a:t>
            </a:r>
            <a:r>
              <a:rPr sz="1900" spc="45" dirty="0">
                <a:latin typeface="Cambria" panose="02040503050406030204"/>
                <a:cs typeface="Cambria" panose="02040503050406030204"/>
              </a:rPr>
              <a:t>resulting </a:t>
            </a:r>
            <a:r>
              <a:rPr sz="1900" spc="-40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55" dirty="0">
                <a:latin typeface="Cambria" panose="02040503050406030204"/>
                <a:cs typeface="Cambria" panose="02040503050406030204"/>
              </a:rPr>
              <a:t>in</a:t>
            </a:r>
            <a:r>
              <a:rPr sz="1900" spc="-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60" dirty="0">
                <a:latin typeface="Cambria" panose="02040503050406030204"/>
                <a:cs typeface="Cambria" panose="02040503050406030204"/>
              </a:rPr>
              <a:t>higher</a:t>
            </a:r>
            <a:r>
              <a:rPr sz="19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45" dirty="0">
                <a:latin typeface="Cambria" panose="02040503050406030204"/>
                <a:cs typeface="Cambria" panose="02040503050406030204"/>
              </a:rPr>
              <a:t>conversion</a:t>
            </a:r>
            <a:r>
              <a:rPr sz="19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40" dirty="0">
                <a:latin typeface="Cambria" panose="02040503050406030204"/>
                <a:cs typeface="Cambria" panose="02040503050406030204"/>
              </a:rPr>
              <a:t>rates</a:t>
            </a:r>
            <a:r>
              <a:rPr sz="1900" spc="55" dirty="0">
                <a:latin typeface="Cambria" panose="02040503050406030204"/>
                <a:cs typeface="Cambria" panose="02040503050406030204"/>
              </a:rPr>
              <a:t> and</a:t>
            </a:r>
            <a:r>
              <a:rPr sz="190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900" spc="45" dirty="0">
                <a:latin typeface="Cambria" panose="02040503050406030204"/>
                <a:cs typeface="Cambria" panose="02040503050406030204"/>
              </a:rPr>
              <a:t>increased</a:t>
            </a:r>
            <a:endParaRPr sz="1900">
              <a:latin typeface="Cambria" panose="02040503050406030204"/>
              <a:cs typeface="Cambria" panose="02040503050406030204"/>
            </a:endParaRPr>
          </a:p>
          <a:p>
            <a:pPr marR="5080" algn="r">
              <a:lnSpc>
                <a:spcPct val="100000"/>
              </a:lnSpc>
              <a:spcBef>
                <a:spcPts val="420"/>
              </a:spcBef>
            </a:pPr>
            <a:r>
              <a:rPr sz="1900" spc="40" dirty="0">
                <a:latin typeface="Cambria" panose="02040503050406030204"/>
                <a:cs typeface="Cambria" panose="02040503050406030204"/>
              </a:rPr>
              <a:t>sales.</a:t>
            </a:r>
            <a:endParaRPr sz="19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6736" y="3413159"/>
            <a:ext cx="6007635" cy="4556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6673" y="8434946"/>
            <a:ext cx="8243570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b="1" spc="10" dirty="0">
                <a:latin typeface="Cambria" panose="02040503050406030204"/>
                <a:cs typeface="Cambria" panose="02040503050406030204"/>
              </a:rPr>
              <a:t>This</a:t>
            </a:r>
            <a:r>
              <a:rPr sz="2450" b="1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5" dirty="0">
                <a:latin typeface="Cambria" panose="02040503050406030204"/>
                <a:cs typeface="Cambria" panose="02040503050406030204"/>
              </a:rPr>
              <a:t>is</a:t>
            </a:r>
            <a:r>
              <a:rPr sz="2450" b="1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20" dirty="0">
                <a:latin typeface="Cambria" panose="02040503050406030204"/>
                <a:cs typeface="Cambria" panose="02040503050406030204"/>
              </a:rPr>
              <a:t>the</a:t>
            </a:r>
            <a:r>
              <a:rPr sz="2450" b="1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10" dirty="0">
                <a:latin typeface="Cambria" panose="02040503050406030204"/>
                <a:cs typeface="Cambria" panose="02040503050406030204"/>
              </a:rPr>
              <a:t>graph</a:t>
            </a:r>
            <a:r>
              <a:rPr sz="2450" b="1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35" dirty="0">
                <a:latin typeface="Cambria" panose="02040503050406030204"/>
                <a:cs typeface="Cambria" panose="02040503050406030204"/>
              </a:rPr>
              <a:t>between</a:t>
            </a:r>
            <a:r>
              <a:rPr sz="245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25" dirty="0">
                <a:latin typeface="Cambria" panose="02040503050406030204"/>
                <a:cs typeface="Cambria" panose="02040503050406030204"/>
              </a:rPr>
              <a:t>total</a:t>
            </a:r>
            <a:r>
              <a:rPr sz="2450" b="1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10" dirty="0">
                <a:latin typeface="Cambria" panose="02040503050406030204"/>
                <a:cs typeface="Cambria" panose="02040503050406030204"/>
              </a:rPr>
              <a:t>cost</a:t>
            </a:r>
            <a:r>
              <a:rPr sz="2450" b="1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10" dirty="0">
                <a:latin typeface="Cambria" panose="02040503050406030204"/>
                <a:cs typeface="Cambria" panose="02040503050406030204"/>
              </a:rPr>
              <a:t>and</a:t>
            </a:r>
            <a:r>
              <a:rPr sz="2450" b="1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25" dirty="0">
                <a:latin typeface="Cambria" panose="02040503050406030204"/>
                <a:cs typeface="Cambria" panose="02040503050406030204"/>
              </a:rPr>
              <a:t>total</a:t>
            </a:r>
            <a:r>
              <a:rPr sz="2450" b="1" spc="55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10" dirty="0">
                <a:latin typeface="Cambria" panose="02040503050406030204"/>
                <a:cs typeface="Cambria" panose="02040503050406030204"/>
              </a:rPr>
              <a:t>proﬁt</a:t>
            </a:r>
            <a:r>
              <a:rPr sz="2450" b="1" spc="-45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5" dirty="0">
                <a:latin typeface="Cambria" panose="02040503050406030204"/>
                <a:cs typeface="Cambria" panose="02040503050406030204"/>
              </a:rPr>
              <a:t>which </a:t>
            </a:r>
            <a:r>
              <a:rPr sz="2450" b="1" spc="-525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10" dirty="0">
                <a:latin typeface="Cambria" panose="02040503050406030204"/>
                <a:cs typeface="Cambria" panose="02040503050406030204"/>
              </a:rPr>
              <a:t>shows</a:t>
            </a:r>
            <a:r>
              <a:rPr sz="2450" b="1" spc="20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20" dirty="0">
                <a:latin typeface="Cambria" panose="02040503050406030204"/>
                <a:cs typeface="Cambria" panose="02040503050406030204"/>
              </a:rPr>
              <a:t>that</a:t>
            </a:r>
            <a:r>
              <a:rPr sz="245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10" dirty="0">
                <a:latin typeface="Cambria" panose="02040503050406030204"/>
                <a:cs typeface="Cambria" panose="02040503050406030204"/>
              </a:rPr>
              <a:t>proﬁt</a:t>
            </a:r>
            <a:r>
              <a:rPr sz="245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10" dirty="0">
                <a:latin typeface="Cambria" panose="02040503050406030204"/>
                <a:cs typeface="Cambria" panose="02040503050406030204"/>
              </a:rPr>
              <a:t>increases</a:t>
            </a:r>
            <a:r>
              <a:rPr sz="2450" b="1" spc="-20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10" dirty="0">
                <a:latin typeface="Cambria" panose="02040503050406030204"/>
                <a:cs typeface="Cambria" panose="02040503050406030204"/>
              </a:rPr>
              <a:t>with</a:t>
            </a:r>
            <a:r>
              <a:rPr sz="2450" b="1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15" dirty="0">
                <a:latin typeface="Cambria" panose="02040503050406030204"/>
                <a:cs typeface="Cambria" panose="02040503050406030204"/>
              </a:rPr>
              <a:t>increase</a:t>
            </a:r>
            <a:r>
              <a:rPr sz="2450" b="1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5" dirty="0">
                <a:latin typeface="Cambria" panose="02040503050406030204"/>
                <a:cs typeface="Cambria" panose="02040503050406030204"/>
              </a:rPr>
              <a:t>in</a:t>
            </a:r>
            <a:r>
              <a:rPr sz="245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-25" dirty="0">
                <a:latin typeface="Cambria" panose="02040503050406030204"/>
                <a:cs typeface="Cambria" panose="02040503050406030204"/>
              </a:rPr>
              <a:t>total</a:t>
            </a:r>
            <a:r>
              <a:rPr sz="2450" b="1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2450" b="1" spc="10" dirty="0">
                <a:latin typeface="Cambria" panose="02040503050406030204"/>
                <a:cs typeface="Cambria" panose="02040503050406030204"/>
              </a:rPr>
              <a:t>cost</a:t>
            </a:r>
            <a:endParaRPr sz="245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342475" y="1203729"/>
            <a:ext cx="3492500" cy="1678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5"/>
              </a:lnSpc>
            </a:pPr>
            <a:r>
              <a:rPr sz="1550" spc="-3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UUttiilliizzee</a:t>
            </a:r>
            <a:r>
              <a:rPr sz="15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ddaattaa</a:t>
            </a:r>
            <a:r>
              <a:rPr sz="155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iinnssiigghhttss</a:t>
            </a:r>
            <a:r>
              <a:rPr sz="15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ttoo</a:t>
            </a:r>
            <a:r>
              <a:rPr sz="15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eennhhaannccee</a:t>
            </a:r>
            <a:r>
              <a:rPr sz="155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4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tthhee</a:t>
            </a:r>
            <a:endParaRPr sz="1550">
              <a:latin typeface="Verdana" panose="020B0604030504040204"/>
              <a:cs typeface="Verdana" panose="020B0604030504040204"/>
            </a:endParaRPr>
          </a:p>
          <a:p>
            <a:pPr marR="227965">
              <a:lnSpc>
                <a:spcPct val="101000"/>
              </a:lnSpc>
            </a:pPr>
            <a:r>
              <a:rPr sz="1550" spc="-445" dirty="0">
                <a:latin typeface="Verdana" panose="020B0604030504040204"/>
                <a:cs typeface="Verdana" panose="020B0604030504040204"/>
              </a:rPr>
              <a:t>ccuussttoommeerr</a:t>
            </a:r>
            <a:r>
              <a:rPr sz="1550" spc="-4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425" dirty="0">
                <a:latin typeface="Verdana" panose="020B0604030504040204"/>
                <a:cs typeface="Verdana" panose="020B0604030504040204"/>
              </a:rPr>
              <a:t>eexxppeerriieennccee</a:t>
            </a:r>
            <a:r>
              <a:rPr sz="1550" spc="-42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4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bbyy </a:t>
            </a:r>
            <a:r>
              <a:rPr sz="1550" spc="-4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ppeerrssoonnaalliizziinngg</a:t>
            </a:r>
            <a:r>
              <a:rPr sz="1550" spc="-3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4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rreeccoommmmeennddaattiioonnss,, </a:t>
            </a:r>
            <a:r>
              <a:rPr sz="155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iimmpprroovviinngg</a:t>
            </a:r>
            <a:r>
              <a:rPr sz="155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ssaattiissffaaccttiioonn,,</a:t>
            </a:r>
            <a:r>
              <a:rPr sz="155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45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aanndd</a:t>
            </a:r>
            <a:endParaRPr sz="1550">
              <a:latin typeface="Verdana" panose="020B0604030504040204"/>
              <a:cs typeface="Verdana" panose="020B0604030504040204"/>
            </a:endParaRPr>
          </a:p>
          <a:p>
            <a:pPr marR="76835">
              <a:lnSpc>
                <a:spcPct val="101000"/>
              </a:lnSpc>
              <a:spcBef>
                <a:spcPts val="75"/>
              </a:spcBef>
            </a:pPr>
            <a:r>
              <a:rPr sz="155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ffoosstteerriinngg</a:t>
            </a:r>
            <a:r>
              <a:rPr sz="1550" spc="-2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4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bbrraanndd</a:t>
            </a:r>
            <a:r>
              <a:rPr sz="1550" spc="-4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3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llooyyaallttyy,,</a:t>
            </a:r>
            <a:r>
              <a:rPr sz="1550" spc="-3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uullttiimmaatteellyy </a:t>
            </a:r>
            <a:r>
              <a:rPr sz="1550" spc="-3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3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ddrriivviinngg</a:t>
            </a:r>
            <a:r>
              <a:rPr sz="1550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4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rreeppeeaatt</a:t>
            </a:r>
            <a:r>
              <a:rPr sz="1550" spc="-4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4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ssaalleess</a:t>
            </a:r>
            <a:r>
              <a:rPr sz="1550" spc="-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459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aanndd</a:t>
            </a:r>
            <a:r>
              <a:rPr sz="1550" spc="-4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4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lloonngg--tteerrmm </a:t>
            </a:r>
            <a:r>
              <a:rPr sz="1550" spc="-5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550" spc="-3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pprrooﬁﬁttaabbiilliittyy..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51530" y="1478241"/>
            <a:ext cx="2073490" cy="19274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33" y="2"/>
            <a:ext cx="18249900" cy="9474835"/>
            <a:chOff x="833" y="2"/>
            <a:chExt cx="18249900" cy="94748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3" y="2"/>
              <a:ext cx="18249900" cy="94748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642" y="801865"/>
              <a:ext cx="142875" cy="1397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642" y="801865"/>
              <a:ext cx="142875" cy="1397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451" y="1332979"/>
              <a:ext cx="2073493" cy="19273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93699" y="349460"/>
            <a:ext cx="3517900" cy="2390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913130">
              <a:lnSpc>
                <a:spcPct val="101000"/>
              </a:lnSpc>
              <a:spcBef>
                <a:spcPts val="120"/>
              </a:spcBef>
              <a:tabLst>
                <a:tab pos="322580" algn="l"/>
              </a:tabLst>
            </a:pPr>
            <a:r>
              <a:rPr sz="2050" b="1" spc="15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50" b="1" spc="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50" b="1" spc="4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2050" b="1" spc="-2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2050" b="1" spc="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50" b="1" spc="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050" b="1" spc="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2050" b="1" spc="5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2050" b="1" spc="125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2050" b="1" spc="-1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050" b="1" spc="21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2050" b="1" spc="4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2050" b="1" spc="7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2050" b="1" spc="-9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2050" b="1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2050" b="1" spc="120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2050" b="1" spc="-1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2050" b="1" spc="75" dirty="0">
                <a:latin typeface="Trebuchet MS" panose="020B0603020202020204"/>
                <a:cs typeface="Trebuchet MS" panose="020B0603020202020204"/>
              </a:rPr>
              <a:t>r  </a:t>
            </a:r>
            <a:r>
              <a:rPr sz="2050" b="1" spc="135" dirty="0">
                <a:latin typeface="Cambria" panose="02040503050406030204"/>
                <a:cs typeface="Cambria" panose="02040503050406030204"/>
              </a:rPr>
              <a:t>E	</a:t>
            </a:r>
            <a:r>
              <a:rPr sz="2050" b="1" dirty="0">
                <a:latin typeface="Cambria" panose="02040503050406030204"/>
                <a:cs typeface="Cambria" panose="02040503050406030204"/>
              </a:rPr>
              <a:t>perience</a:t>
            </a:r>
            <a:endParaRPr sz="205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01000"/>
              </a:lnSpc>
              <a:spcBef>
                <a:spcPts val="435"/>
              </a:spcBef>
            </a:pPr>
            <a:r>
              <a:rPr sz="1550" spc="90" dirty="0">
                <a:latin typeface="Verdana" panose="020B0604030504040204"/>
                <a:cs typeface="Verdana" panose="020B0604030504040204"/>
              </a:rPr>
              <a:t>U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ili</a:t>
            </a:r>
            <a:r>
              <a:rPr sz="1550" spc="-40" dirty="0">
                <a:latin typeface="Verdana" panose="020B0604030504040204"/>
                <a:cs typeface="Verdana" panose="020B0604030504040204"/>
              </a:rPr>
              <a:t>z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80" dirty="0">
                <a:latin typeface="Verdana" panose="020B0604030504040204"/>
                <a:cs typeface="Verdana" panose="020B0604030504040204"/>
              </a:rPr>
              <a:t>d</a:t>
            </a:r>
            <a:r>
              <a:rPr sz="15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</a:t>
            </a:r>
            <a:r>
              <a:rPr sz="15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550" spc="90" dirty="0">
                <a:latin typeface="Verdana" panose="020B0604030504040204"/>
                <a:cs typeface="Verdana" panose="020B0604030504040204"/>
              </a:rPr>
              <a:t>g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h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30" dirty="0">
                <a:latin typeface="Verdana" panose="020B0604030504040204"/>
                <a:cs typeface="Verdana" panose="020B0604030504040204"/>
              </a:rPr>
              <a:t>o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nh</a:t>
            </a:r>
            <a:r>
              <a:rPr sz="15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</a:t>
            </a:r>
            <a:r>
              <a:rPr sz="1550" spc="50" dirty="0">
                <a:latin typeface="Verdana" panose="020B0604030504040204"/>
                <a:cs typeface="Verdana" panose="020B0604030504040204"/>
              </a:rPr>
              <a:t>c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h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e  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c</a:t>
            </a:r>
            <a:r>
              <a:rPr sz="1550" spc="55" dirty="0">
                <a:latin typeface="Verdana" panose="020B0604030504040204"/>
                <a:cs typeface="Verdana" panose="020B0604030504040204"/>
              </a:rPr>
              <a:t>u</a:t>
            </a:r>
            <a:r>
              <a:rPr sz="15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1550" spc="130" dirty="0">
                <a:latin typeface="Verdana" panose="020B0604030504040204"/>
                <a:cs typeface="Verdana" panose="020B0604030504040204"/>
              </a:rPr>
              <a:t>m</a:t>
            </a:r>
            <a:r>
              <a:rPr sz="155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-40" dirty="0">
                <a:latin typeface="Verdana" panose="020B0604030504040204"/>
                <a:cs typeface="Verdana" panose="020B0604030504040204"/>
              </a:rPr>
              <a:t>r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-95" dirty="0">
                <a:latin typeface="Verdana" panose="020B0604030504040204"/>
                <a:cs typeface="Verdana" panose="020B0604030504040204"/>
              </a:rPr>
              <a:t>x</a:t>
            </a:r>
            <a:r>
              <a:rPr sz="1550" spc="80" dirty="0">
                <a:latin typeface="Verdana" panose="020B0604030504040204"/>
                <a:cs typeface="Verdana" panose="020B0604030504040204"/>
              </a:rPr>
              <a:t>p</a:t>
            </a:r>
            <a:r>
              <a:rPr sz="155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55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</a:t>
            </a:r>
            <a:r>
              <a:rPr sz="1550" spc="50" dirty="0">
                <a:latin typeface="Verdana" panose="020B0604030504040204"/>
                <a:cs typeface="Verdana" panose="020B0604030504040204"/>
              </a:rPr>
              <a:t>c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b</a:t>
            </a:r>
            <a:r>
              <a:rPr sz="1550" spc="-60" dirty="0">
                <a:latin typeface="Verdana" panose="020B0604030504040204"/>
                <a:cs typeface="Verdana" panose="020B0604030504040204"/>
              </a:rPr>
              <a:t>y  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personalizing recommendations, </a:t>
            </a:r>
            <a:r>
              <a:rPr sz="1550" spc="15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550" spc="130" dirty="0">
                <a:latin typeface="Verdana" panose="020B0604030504040204"/>
                <a:cs typeface="Verdana" panose="020B0604030504040204"/>
              </a:rPr>
              <a:t>m</a:t>
            </a:r>
            <a:r>
              <a:rPr sz="1550" spc="80" dirty="0">
                <a:latin typeface="Verdana" panose="020B0604030504040204"/>
                <a:cs typeface="Verdana" panose="020B0604030504040204"/>
              </a:rPr>
              <a:t>p</a:t>
            </a:r>
            <a:r>
              <a:rPr sz="1550" spc="-65" dirty="0">
                <a:latin typeface="Verdana" panose="020B0604030504040204"/>
                <a:cs typeface="Verdana" panose="020B0604030504040204"/>
              </a:rPr>
              <a:t>r</a:t>
            </a:r>
            <a:r>
              <a:rPr sz="155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1550" spc="-85" dirty="0">
                <a:latin typeface="Verdana" panose="020B0604030504040204"/>
                <a:cs typeface="Verdana" panose="020B0604030504040204"/>
              </a:rPr>
              <a:t>v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</a:t>
            </a:r>
            <a:r>
              <a:rPr sz="1550" spc="95" dirty="0">
                <a:latin typeface="Verdana" panose="020B0604030504040204"/>
                <a:cs typeface="Verdana" panose="020B0604030504040204"/>
              </a:rPr>
              <a:t>g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15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5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1550" spc="-40" dirty="0">
                <a:latin typeface="Verdana" panose="020B0604030504040204"/>
                <a:cs typeface="Verdana" panose="020B0604030504040204"/>
              </a:rPr>
              <a:t>f</a:t>
            </a:r>
            <a:r>
              <a:rPr sz="15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70" dirty="0">
                <a:latin typeface="Verdana" panose="020B0604030504040204"/>
                <a:cs typeface="Verdana" panose="020B0604030504040204"/>
              </a:rPr>
              <a:t>c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55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</a:t>
            </a:r>
            <a:r>
              <a:rPr sz="1550" spc="-235" dirty="0">
                <a:latin typeface="Verdana" panose="020B0604030504040204"/>
                <a:cs typeface="Verdana" panose="020B0604030504040204"/>
              </a:rPr>
              <a:t>,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d  </a:t>
            </a:r>
            <a:r>
              <a:rPr sz="1550" spc="-35" dirty="0">
                <a:latin typeface="Verdana" panose="020B0604030504040204"/>
                <a:cs typeface="Verdana" panose="020B0604030504040204"/>
              </a:rPr>
              <a:t>f</a:t>
            </a:r>
            <a:r>
              <a:rPr sz="155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15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</a:t>
            </a:r>
            <a:r>
              <a:rPr sz="1550" spc="95" dirty="0">
                <a:latin typeface="Verdana" panose="020B0604030504040204"/>
                <a:cs typeface="Verdana" panose="020B0604030504040204"/>
              </a:rPr>
              <a:t>g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80" dirty="0">
                <a:latin typeface="Verdana" panose="020B0604030504040204"/>
                <a:cs typeface="Verdana" panose="020B0604030504040204"/>
              </a:rPr>
              <a:t>b</a:t>
            </a:r>
            <a:r>
              <a:rPr sz="1550" spc="-114" dirty="0">
                <a:latin typeface="Verdana" panose="020B0604030504040204"/>
                <a:cs typeface="Verdana" panose="020B0604030504040204"/>
              </a:rPr>
              <a:t>r</a:t>
            </a:r>
            <a:r>
              <a:rPr sz="15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</a:t>
            </a:r>
            <a:r>
              <a:rPr sz="1550" spc="85" dirty="0">
                <a:latin typeface="Verdana" panose="020B0604030504040204"/>
                <a:cs typeface="Verdana" panose="020B0604030504040204"/>
              </a:rPr>
              <a:t>d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1550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1550" spc="-110" dirty="0">
                <a:latin typeface="Verdana" panose="020B0604030504040204"/>
                <a:cs typeface="Verdana" panose="020B0604030504040204"/>
              </a:rPr>
              <a:t>y</a:t>
            </a:r>
            <a:r>
              <a:rPr sz="15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1550" spc="-5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-135" dirty="0">
                <a:latin typeface="Verdana" panose="020B0604030504040204"/>
                <a:cs typeface="Verdana" panose="020B0604030504040204"/>
              </a:rPr>
              <a:t>y</a:t>
            </a:r>
            <a:r>
              <a:rPr sz="1550" spc="-235" dirty="0">
                <a:latin typeface="Verdana" panose="020B0604030504040204"/>
                <a:cs typeface="Verdana" panose="020B0604030504040204"/>
              </a:rPr>
              <a:t>,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55" dirty="0">
                <a:latin typeface="Verdana" panose="020B0604030504040204"/>
                <a:cs typeface="Verdana" panose="020B0604030504040204"/>
              </a:rPr>
              <a:t>u</a:t>
            </a:r>
            <a:r>
              <a:rPr sz="1550" spc="-10" dirty="0">
                <a:latin typeface="Verdana" panose="020B0604030504040204"/>
                <a:cs typeface="Verdana" panose="020B0604030504040204"/>
              </a:rPr>
              <a:t>l</a:t>
            </a:r>
            <a:r>
              <a:rPr sz="1550" spc="10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550" spc="130" dirty="0">
                <a:latin typeface="Verdana" panose="020B0604030504040204"/>
                <a:cs typeface="Verdana" panose="020B0604030504040204"/>
              </a:rPr>
              <a:t>m</a:t>
            </a:r>
            <a:r>
              <a:rPr sz="15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1550" spc="-60" dirty="0">
                <a:latin typeface="Verdana" panose="020B0604030504040204"/>
                <a:cs typeface="Verdana" panose="020B0604030504040204"/>
              </a:rPr>
              <a:t>y  </a:t>
            </a:r>
            <a:r>
              <a:rPr sz="1550" spc="80" dirty="0">
                <a:latin typeface="Verdana" panose="020B0604030504040204"/>
                <a:cs typeface="Verdana" panose="020B0604030504040204"/>
              </a:rPr>
              <a:t>d</a:t>
            </a:r>
            <a:r>
              <a:rPr sz="155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550" spc="-85" dirty="0">
                <a:latin typeface="Verdana" panose="020B0604030504040204"/>
                <a:cs typeface="Verdana" panose="020B0604030504040204"/>
              </a:rPr>
              <a:t>v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i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</a:t>
            </a:r>
            <a:r>
              <a:rPr sz="1550" spc="95" dirty="0">
                <a:latin typeface="Verdana" panose="020B0604030504040204"/>
                <a:cs typeface="Verdana" panose="020B0604030504040204"/>
              </a:rPr>
              <a:t>g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65" dirty="0">
                <a:latin typeface="Verdana" panose="020B0604030504040204"/>
                <a:cs typeface="Verdana" panose="020B0604030504040204"/>
              </a:rPr>
              <a:t>r</a:t>
            </a:r>
            <a:r>
              <a:rPr sz="155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80" dirty="0">
                <a:latin typeface="Verdana" panose="020B0604030504040204"/>
                <a:cs typeface="Verdana" panose="020B0604030504040204"/>
              </a:rPr>
              <a:t>p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15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55" dirty="0">
                <a:latin typeface="Verdana" panose="020B0604030504040204"/>
                <a:cs typeface="Verdana" panose="020B0604030504040204"/>
              </a:rPr>
              <a:t>s</a:t>
            </a:r>
            <a:r>
              <a:rPr sz="15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155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-50" dirty="0">
                <a:latin typeface="Verdana" panose="020B0604030504040204"/>
                <a:cs typeface="Verdana" panose="020B0604030504040204"/>
              </a:rPr>
              <a:t>s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20" dirty="0">
                <a:latin typeface="Verdana" panose="020B0604030504040204"/>
                <a:cs typeface="Verdana" panose="020B0604030504040204"/>
              </a:rPr>
              <a:t>a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</a:t>
            </a:r>
            <a:r>
              <a:rPr sz="1550" spc="85" dirty="0">
                <a:latin typeface="Verdana" panose="020B0604030504040204"/>
                <a:cs typeface="Verdana" panose="020B0604030504040204"/>
              </a:rPr>
              <a:t>d</a:t>
            </a:r>
            <a:r>
              <a:rPr sz="155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l</a:t>
            </a:r>
            <a:r>
              <a:rPr sz="1550" spc="25" dirty="0">
                <a:latin typeface="Verdana" panose="020B0604030504040204"/>
                <a:cs typeface="Verdana" panose="020B0604030504040204"/>
              </a:rPr>
              <a:t>o</a:t>
            </a:r>
            <a:r>
              <a:rPr sz="1550" spc="60" dirty="0">
                <a:latin typeface="Verdana" panose="020B0604030504040204"/>
                <a:cs typeface="Verdana" panose="020B0604030504040204"/>
              </a:rPr>
              <a:t>n</a:t>
            </a:r>
            <a:r>
              <a:rPr sz="1550" spc="90" dirty="0">
                <a:latin typeface="Verdana" panose="020B0604030504040204"/>
                <a:cs typeface="Verdana" panose="020B0604030504040204"/>
              </a:rPr>
              <a:t>g</a:t>
            </a:r>
            <a:r>
              <a:rPr sz="1550" spc="-100" dirty="0">
                <a:latin typeface="Verdana" panose="020B0604030504040204"/>
                <a:cs typeface="Verdana" panose="020B0604030504040204"/>
              </a:rPr>
              <a:t>-</a:t>
            </a:r>
            <a:r>
              <a:rPr sz="1550" spc="-15" dirty="0">
                <a:latin typeface="Verdana" panose="020B0604030504040204"/>
                <a:cs typeface="Verdana" panose="020B0604030504040204"/>
              </a:rPr>
              <a:t>t</a:t>
            </a:r>
            <a:r>
              <a:rPr sz="1550" spc="5" dirty="0">
                <a:latin typeface="Verdana" panose="020B0604030504040204"/>
                <a:cs typeface="Verdana" panose="020B0604030504040204"/>
              </a:rPr>
              <a:t>e</a:t>
            </a:r>
            <a:r>
              <a:rPr sz="1550" spc="-55" dirty="0">
                <a:latin typeface="Verdana" panose="020B0604030504040204"/>
                <a:cs typeface="Verdana" panose="020B0604030504040204"/>
              </a:rPr>
              <a:t>r</a:t>
            </a:r>
            <a:r>
              <a:rPr sz="1550" spc="80" dirty="0">
                <a:latin typeface="Verdana" panose="020B0604030504040204"/>
                <a:cs typeface="Verdana" panose="020B0604030504040204"/>
              </a:rPr>
              <a:t>m  </a:t>
            </a:r>
            <a:r>
              <a:rPr sz="1550" spc="-25" dirty="0">
                <a:latin typeface="Verdana" panose="020B0604030504040204"/>
                <a:cs typeface="Verdana" panose="020B0604030504040204"/>
              </a:rPr>
              <a:t>proﬁtability.</a:t>
            </a:r>
            <a:endParaRPr sz="15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30373" y="1644963"/>
            <a:ext cx="3249930" cy="2181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1775" marR="5080" indent="-219075" algn="r">
              <a:lnSpc>
                <a:spcPct val="101000"/>
              </a:lnSpc>
              <a:spcBef>
                <a:spcPts val="90"/>
              </a:spcBef>
            </a:pPr>
            <a:r>
              <a:rPr sz="2000" b="1" spc="70" dirty="0">
                <a:latin typeface="Times New Roman" panose="02020603050405020304"/>
                <a:cs typeface="Times New Roman" panose="02020603050405020304"/>
              </a:rPr>
              <a:t>Countplot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65" dirty="0">
                <a:latin typeface="Times New Roman" panose="02020603050405020304"/>
                <a:cs typeface="Times New Roman" panose="02020603050405020304"/>
              </a:rPr>
              <a:t>Item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75" dirty="0"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0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000" b="1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respect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</a:rPr>
              <a:t>Priority </a:t>
            </a:r>
            <a:r>
              <a:rPr sz="2000" b="1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count</a:t>
            </a: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000" b="1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people </a:t>
            </a:r>
            <a:r>
              <a:rPr sz="2000" b="1" spc="75" dirty="0">
                <a:latin typeface="Times New Roman" panose="02020603050405020304"/>
                <a:cs typeface="Times New Roman" panose="02020603050405020304"/>
              </a:rPr>
              <a:t>buying </a:t>
            </a:r>
            <a:r>
              <a:rPr sz="2000" b="1" spc="140" dirty="0">
                <a:latin typeface="Times New Roman" panose="02020603050405020304"/>
                <a:cs typeface="Times New Roman" panose="02020603050405020304"/>
              </a:rPr>
              <a:t>diIerent </a:t>
            </a:r>
            <a:r>
              <a:rPr sz="2000" b="1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products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5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20" dirty="0"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20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-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100" dirty="0">
                <a:latin typeface="Times New Roman" panose="02020603050405020304"/>
                <a:cs typeface="Times New Roman" panose="02020603050405020304"/>
              </a:rPr>
              <a:t>count</a:t>
            </a:r>
            <a:r>
              <a:rPr sz="2000" b="1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repect</a:t>
            </a:r>
            <a:r>
              <a:rPr sz="20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85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95" dirty="0">
                <a:latin typeface="Times New Roman" panose="02020603050405020304"/>
                <a:cs typeface="Times New Roman" panose="02020603050405020304"/>
              </a:rPr>
              <a:t>the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</a:pPr>
            <a:r>
              <a:rPr sz="2000" b="1" spc="75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0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50" dirty="0">
                <a:latin typeface="Times New Roman" panose="02020603050405020304"/>
                <a:cs typeface="Times New Roman" panose="02020603050405020304"/>
              </a:rPr>
              <a:t>priority.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631347" y="183438"/>
            <a:ext cx="4981575" cy="1009650"/>
          </a:xfrm>
          <a:custGeom>
            <a:avLst/>
            <a:gdLst/>
            <a:ahLst/>
            <a:cxnLst/>
            <a:rect l="l" t="t" r="r" b="b"/>
            <a:pathLst>
              <a:path w="4981575" h="1009650">
                <a:moveTo>
                  <a:pt x="4981575" y="0"/>
                </a:moveTo>
                <a:lnTo>
                  <a:pt x="0" y="0"/>
                </a:lnTo>
                <a:lnTo>
                  <a:pt x="0" y="1009650"/>
                </a:lnTo>
                <a:lnTo>
                  <a:pt x="4981575" y="1009650"/>
                </a:lnTo>
                <a:lnTo>
                  <a:pt x="4981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54587" y="303206"/>
            <a:ext cx="471551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5" dirty="0">
                <a:solidFill>
                  <a:srgbClr val="FFFFFF"/>
                </a:solidFill>
              </a:rPr>
              <a:t>Leveraging</a:t>
            </a:r>
            <a:r>
              <a:rPr sz="2450" spc="10" dirty="0">
                <a:solidFill>
                  <a:srgbClr val="FFFFFF"/>
                </a:solidFill>
              </a:rPr>
              <a:t> </a:t>
            </a:r>
            <a:r>
              <a:rPr sz="2450" spc="5" dirty="0">
                <a:solidFill>
                  <a:srgbClr val="FFFFFF"/>
                </a:solidFill>
              </a:rPr>
              <a:t>Competitive</a:t>
            </a:r>
            <a:r>
              <a:rPr sz="2450" spc="-85" dirty="0">
                <a:solidFill>
                  <a:srgbClr val="FFFFFF"/>
                </a:solidFill>
              </a:rPr>
              <a:t> </a:t>
            </a:r>
            <a:r>
              <a:rPr sz="2450" dirty="0">
                <a:solidFill>
                  <a:srgbClr val="FFFFFF"/>
                </a:solidFill>
              </a:rPr>
              <a:t>Analysis</a:t>
            </a:r>
            <a:endParaRPr sz="2450"/>
          </a:p>
        </p:txBody>
      </p:sp>
      <p:sp>
        <p:nvSpPr>
          <p:cNvPr id="5" name="object 5"/>
          <p:cNvSpPr txBox="1"/>
          <p:nvPr/>
        </p:nvSpPr>
        <p:spPr>
          <a:xfrm>
            <a:off x="10956239" y="1488668"/>
            <a:ext cx="4364355" cy="1349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10"/>
              </a:spcBef>
            </a:pPr>
            <a:r>
              <a:rPr sz="1450" spc="70" dirty="0">
                <a:latin typeface="Cambria" panose="02040503050406030204"/>
                <a:cs typeface="Cambria" panose="02040503050406030204"/>
              </a:rPr>
              <a:t>Gain </a:t>
            </a:r>
            <a:r>
              <a:rPr sz="1450" spc="30" dirty="0">
                <a:latin typeface="Cambria" panose="02040503050406030204"/>
                <a:cs typeface="Cambria" panose="02040503050406030204"/>
              </a:rPr>
              <a:t>a </a:t>
            </a:r>
            <a:r>
              <a:rPr sz="1450" spc="45" dirty="0">
                <a:latin typeface="Cambria" panose="02040503050406030204"/>
                <a:cs typeface="Cambria" panose="02040503050406030204"/>
              </a:rPr>
              <a:t>competitive </a:t>
            </a:r>
            <a:r>
              <a:rPr sz="1450" spc="50" dirty="0">
                <a:latin typeface="Cambria" panose="02040503050406030204"/>
                <a:cs typeface="Cambria" panose="02040503050406030204"/>
              </a:rPr>
              <a:t>edge </a:t>
            </a:r>
            <a:r>
              <a:rPr sz="1450" spc="25" dirty="0">
                <a:latin typeface="Cambria" panose="02040503050406030204"/>
                <a:cs typeface="Cambria" panose="02040503050406030204"/>
              </a:rPr>
              <a:t>by </a:t>
            </a:r>
            <a:r>
              <a:rPr sz="1450" spc="60" dirty="0">
                <a:latin typeface="Cambria" panose="02040503050406030204"/>
                <a:cs typeface="Cambria" panose="02040503050406030204"/>
              </a:rPr>
              <a:t>conducting </a:t>
            </a:r>
            <a:r>
              <a:rPr sz="1450" b="1" spc="5" dirty="0">
                <a:latin typeface="Cambria" panose="02040503050406030204"/>
                <a:cs typeface="Cambria" panose="02040503050406030204"/>
              </a:rPr>
              <a:t>competitive </a:t>
            </a:r>
            <a:r>
              <a:rPr sz="1450" b="1" spc="-305" dirty="0">
                <a:latin typeface="Cambria" panose="02040503050406030204"/>
                <a:cs typeface="Cambria" panose="02040503050406030204"/>
              </a:rPr>
              <a:t> </a:t>
            </a:r>
            <a:r>
              <a:rPr sz="1450" b="1" spc="10" dirty="0">
                <a:latin typeface="Cambria" panose="02040503050406030204"/>
                <a:cs typeface="Cambria" panose="02040503050406030204"/>
              </a:rPr>
              <a:t>analysis</a:t>
            </a:r>
            <a:r>
              <a:rPr sz="1450" b="1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450" spc="40" dirty="0">
                <a:latin typeface="Cambria" panose="02040503050406030204"/>
                <a:cs typeface="Cambria" panose="02040503050406030204"/>
              </a:rPr>
              <a:t>to</a:t>
            </a:r>
            <a:r>
              <a:rPr sz="145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450" spc="55" dirty="0">
                <a:latin typeface="Cambria" panose="02040503050406030204"/>
                <a:cs typeface="Cambria" panose="02040503050406030204"/>
              </a:rPr>
              <a:t>understand</a:t>
            </a:r>
            <a:r>
              <a:rPr sz="145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450" spc="45" dirty="0">
                <a:latin typeface="Cambria" panose="02040503050406030204"/>
                <a:cs typeface="Cambria" panose="02040503050406030204"/>
              </a:rPr>
              <a:t>market</a:t>
            </a:r>
            <a:r>
              <a:rPr sz="1450" spc="25" dirty="0">
                <a:latin typeface="Cambria" panose="02040503050406030204"/>
                <a:cs typeface="Cambria" panose="02040503050406030204"/>
              </a:rPr>
              <a:t> </a:t>
            </a:r>
            <a:r>
              <a:rPr sz="1450" spc="50" dirty="0">
                <a:latin typeface="Cambria" panose="02040503050406030204"/>
                <a:cs typeface="Cambria" panose="02040503050406030204"/>
              </a:rPr>
              <a:t>positioning, </a:t>
            </a:r>
            <a:r>
              <a:rPr sz="1450" spc="55" dirty="0">
                <a:latin typeface="Cambria" panose="02040503050406030204"/>
                <a:cs typeface="Cambria" panose="02040503050406030204"/>
              </a:rPr>
              <a:t>pricing </a:t>
            </a:r>
            <a:r>
              <a:rPr sz="1450" spc="-300" dirty="0">
                <a:latin typeface="Cambria" panose="02040503050406030204"/>
                <a:cs typeface="Cambria" panose="02040503050406030204"/>
              </a:rPr>
              <a:t> </a:t>
            </a:r>
            <a:r>
              <a:rPr sz="1450" spc="45" dirty="0">
                <a:latin typeface="Cambria" panose="02040503050406030204"/>
                <a:cs typeface="Cambria" panose="02040503050406030204"/>
              </a:rPr>
              <a:t>strategies, </a:t>
            </a:r>
            <a:r>
              <a:rPr sz="1450" spc="55" dirty="0">
                <a:latin typeface="Cambria" panose="02040503050406030204"/>
                <a:cs typeface="Cambria" panose="02040503050406030204"/>
              </a:rPr>
              <a:t>and product </a:t>
            </a:r>
            <a:r>
              <a:rPr sz="1450" spc="75" dirty="0">
                <a:latin typeface="Cambria" panose="02040503050406030204"/>
                <a:cs typeface="Cambria" panose="02040503050406030204"/>
              </a:rPr>
              <a:t>diIerentiation, </a:t>
            </a:r>
            <a:r>
              <a:rPr sz="1450" spc="45" dirty="0">
                <a:latin typeface="Cambria" panose="02040503050406030204"/>
                <a:cs typeface="Cambria" panose="02040503050406030204"/>
              </a:rPr>
              <a:t>enabling </a:t>
            </a:r>
            <a:r>
              <a:rPr sz="1450" spc="50" dirty="0">
                <a:latin typeface="Cambria" panose="02040503050406030204"/>
                <a:cs typeface="Cambria" panose="02040503050406030204"/>
              </a:rPr>
              <a:t> </a:t>
            </a:r>
            <a:r>
              <a:rPr sz="1450" spc="45" dirty="0">
                <a:latin typeface="Cambria" panose="02040503050406030204"/>
                <a:cs typeface="Cambria" panose="02040503050406030204"/>
              </a:rPr>
              <a:t>strategic </a:t>
            </a:r>
            <a:r>
              <a:rPr sz="1450" spc="50" dirty="0">
                <a:latin typeface="Cambria" panose="02040503050406030204"/>
                <a:cs typeface="Cambria" panose="02040503050406030204"/>
              </a:rPr>
              <a:t>decisions </a:t>
            </a:r>
            <a:r>
              <a:rPr sz="1450" spc="45" dirty="0">
                <a:latin typeface="Cambria" panose="02040503050406030204"/>
                <a:cs typeface="Cambria" panose="02040503050406030204"/>
              </a:rPr>
              <a:t>for </a:t>
            </a:r>
            <a:r>
              <a:rPr sz="1450" spc="50" dirty="0">
                <a:latin typeface="Cambria" panose="02040503050406030204"/>
                <a:cs typeface="Cambria" panose="02040503050406030204"/>
              </a:rPr>
              <a:t>increased </a:t>
            </a:r>
            <a:r>
              <a:rPr sz="1450" spc="45" dirty="0">
                <a:latin typeface="Cambria" panose="02040503050406030204"/>
                <a:cs typeface="Cambria" panose="02040503050406030204"/>
              </a:rPr>
              <a:t>market share </a:t>
            </a:r>
            <a:r>
              <a:rPr sz="1450" spc="55" dirty="0">
                <a:latin typeface="Cambria" panose="02040503050406030204"/>
                <a:cs typeface="Cambria" panose="02040503050406030204"/>
              </a:rPr>
              <a:t>and </a:t>
            </a:r>
            <a:r>
              <a:rPr sz="145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1450" spc="35" dirty="0">
                <a:latin typeface="Cambria" panose="02040503050406030204"/>
                <a:cs typeface="Cambria" panose="02040503050406030204"/>
              </a:rPr>
              <a:t>proﬁtability.</a:t>
            </a:r>
            <a:endParaRPr sz="14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6201" y="8164906"/>
            <a:ext cx="625856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100"/>
              </a:spcBef>
            </a:pPr>
            <a:r>
              <a:rPr sz="2150" b="1" spc="55" dirty="0">
                <a:latin typeface="Times New Roman" panose="02020603050405020304"/>
                <a:cs typeface="Times New Roman" panose="02020603050405020304"/>
              </a:rPr>
              <a:t>Barplot </a:t>
            </a:r>
            <a:r>
              <a:rPr sz="2150" b="1" spc="8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150" b="1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150" b="1" spc="65" dirty="0"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2150" b="1" spc="85" dirty="0">
                <a:latin typeface="Times New Roman" panose="02020603050405020304"/>
                <a:cs typeface="Times New Roman" panose="02020603050405020304"/>
              </a:rPr>
              <a:t>revenue </a:t>
            </a:r>
            <a:r>
              <a:rPr sz="2150" b="1" spc="9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150" b="1" spc="100" dirty="0">
                <a:latin typeface="Times New Roman" panose="02020603050405020304"/>
                <a:cs typeface="Times New Roman" panose="02020603050405020304"/>
              </a:rPr>
              <a:t>respect </a:t>
            </a:r>
            <a:r>
              <a:rPr sz="2150" b="1" spc="90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150" b="1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150" b="1" spc="105" dirty="0">
                <a:latin typeface="Times New Roman" panose="02020603050405020304"/>
                <a:cs typeface="Times New Roman" panose="02020603050405020304"/>
              </a:rPr>
              <a:t> regions </a:t>
            </a:r>
            <a:r>
              <a:rPr sz="2150" b="1" spc="125" dirty="0">
                <a:latin typeface="Times New Roman" panose="02020603050405020304"/>
                <a:cs typeface="Times New Roman" panose="02020603050405020304"/>
              </a:rPr>
              <a:t>speciﬁed </a:t>
            </a:r>
            <a:r>
              <a:rPr sz="2150" b="1" spc="9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150" b="1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150" b="1" spc="75" dirty="0">
                <a:latin typeface="Times New Roman" panose="02020603050405020304"/>
                <a:cs typeface="Times New Roman" panose="02020603050405020304"/>
              </a:rPr>
              <a:t>dataset. The </a:t>
            </a:r>
            <a:r>
              <a:rPr sz="2150" b="1" spc="105" dirty="0">
                <a:latin typeface="Times New Roman" panose="02020603050405020304"/>
                <a:cs typeface="Times New Roman" panose="02020603050405020304"/>
              </a:rPr>
              <a:t>highest </a:t>
            </a:r>
            <a:r>
              <a:rPr sz="2150" b="1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spc="85" dirty="0">
                <a:latin typeface="Times New Roman" panose="02020603050405020304"/>
                <a:cs typeface="Times New Roman" panose="02020603050405020304"/>
              </a:rPr>
              <a:t>revenue </a:t>
            </a:r>
            <a:r>
              <a:rPr sz="2150" b="1" spc="110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150" b="1" spc="90" dirty="0">
                <a:latin typeface="Times New Roman" panose="02020603050405020304"/>
                <a:cs typeface="Times New Roman" panose="02020603050405020304"/>
              </a:rPr>
              <a:t>generated </a:t>
            </a:r>
            <a:r>
              <a:rPr sz="2150" b="1" spc="9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150" b="1" spc="1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150" b="1" spc="35" dirty="0">
                <a:latin typeface="Times New Roman" panose="02020603050405020304"/>
                <a:cs typeface="Times New Roman" panose="02020603050405020304"/>
              </a:rPr>
              <a:t>Asia, </a:t>
            </a:r>
            <a:r>
              <a:rPr sz="2150" b="1" spc="105" dirty="0">
                <a:latin typeface="Times New Roman" panose="02020603050405020304"/>
                <a:cs typeface="Times New Roman" panose="02020603050405020304"/>
              </a:rPr>
              <a:t>then </a:t>
            </a:r>
            <a:r>
              <a:rPr sz="2150" b="1" spc="60" dirty="0">
                <a:latin typeface="Times New Roman" panose="02020603050405020304"/>
                <a:cs typeface="Times New Roman" panose="02020603050405020304"/>
              </a:rPr>
              <a:t>North </a:t>
            </a:r>
            <a:r>
              <a:rPr sz="2150" b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spc="60" dirty="0">
                <a:latin typeface="Times New Roman" panose="02020603050405020304"/>
                <a:cs typeface="Times New Roman" panose="02020603050405020304"/>
              </a:rPr>
              <a:t>America,</a:t>
            </a:r>
            <a:r>
              <a:rPr sz="215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spc="105" dirty="0"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15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spc="65" dirty="0">
                <a:latin typeface="Times New Roman" panose="02020603050405020304"/>
                <a:cs typeface="Times New Roman" panose="02020603050405020304"/>
              </a:rPr>
              <a:t>Europe,</a:t>
            </a:r>
            <a:r>
              <a:rPr sz="215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spc="8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15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spc="114" dirty="0">
                <a:latin typeface="Times New Roman" panose="02020603050405020304"/>
                <a:cs typeface="Times New Roman" panose="02020603050405020304"/>
              </a:rPr>
              <a:t>successive</a:t>
            </a:r>
            <a:r>
              <a:rPr sz="21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spc="105" dirty="0">
                <a:latin typeface="Times New Roman" panose="02020603050405020304"/>
                <a:cs typeface="Times New Roman" panose="02020603050405020304"/>
              </a:rPr>
              <a:t>decrease</a:t>
            </a:r>
            <a:r>
              <a:rPr sz="215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spc="9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150" b="1" spc="-5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50" b="1" spc="105" dirty="0">
                <a:latin typeface="Times New Roman" panose="02020603050405020304"/>
                <a:cs typeface="Times New Roman" panose="02020603050405020304"/>
              </a:rPr>
              <a:t>others</a:t>
            </a:r>
            <a:endParaRPr sz="21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9010" y="3077994"/>
            <a:ext cx="9033498" cy="49382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10286997"/>
                  </a:moveTo>
                  <a:lnTo>
                    <a:pt x="9143999" y="10286997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02869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03011" y="263036"/>
            <a:ext cx="359156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/>
              <a:t>Forecasting</a:t>
            </a:r>
            <a:r>
              <a:rPr sz="2250" spc="-5" dirty="0"/>
              <a:t> </a:t>
            </a:r>
            <a:r>
              <a:rPr sz="2250" dirty="0"/>
              <a:t>Future</a:t>
            </a:r>
            <a:r>
              <a:rPr sz="2250" spc="-5" dirty="0"/>
              <a:t> </a:t>
            </a:r>
            <a:r>
              <a:rPr sz="2250" spc="15" dirty="0"/>
              <a:t>Growth</a:t>
            </a:r>
            <a:endParaRPr sz="2250"/>
          </a:p>
        </p:txBody>
      </p:sp>
      <p:grpSp>
        <p:nvGrpSpPr>
          <p:cNvPr id="6" name="object 6"/>
          <p:cNvGrpSpPr/>
          <p:nvPr/>
        </p:nvGrpSpPr>
        <p:grpSpPr>
          <a:xfrm>
            <a:off x="10347624" y="1745314"/>
            <a:ext cx="88900" cy="92075"/>
            <a:chOff x="10347624" y="1745314"/>
            <a:chExt cx="88900" cy="920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7624" y="1745314"/>
              <a:ext cx="88900" cy="920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7624" y="1745314"/>
              <a:ext cx="88900" cy="920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503003" y="998776"/>
            <a:ext cx="3439795" cy="13252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400" spc="13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4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400" spc="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5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400" spc="6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4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spc="5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400" spc="-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3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40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400" spc="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8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400" spc="-10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400" spc="-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4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3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4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spc="-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4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-55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400" b="1" spc="-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400" b="1" spc="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400" b="1" spc="-10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b="1" spc="-3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400" b="1" spc="-2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b="1" spc="4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400" b="1" spc="-55" dirty="0">
                <a:latin typeface="Trebuchet MS" panose="020B0603020202020204"/>
                <a:cs typeface="Trebuchet MS" panose="020B0603020202020204"/>
              </a:rPr>
              <a:t>t  </a:t>
            </a:r>
            <a:r>
              <a:rPr sz="1400" b="1" spc="-30" dirty="0">
                <a:latin typeface="Trebuchet MS" panose="020B0603020202020204"/>
                <a:cs typeface="Trebuchet MS" panose="020B0603020202020204"/>
              </a:rPr>
              <a:t>f</a:t>
            </a:r>
            <a:r>
              <a:rPr sz="1400" b="1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400" b="1" spc="-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b="1" spc="1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400" b="1" spc="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400" b="1" spc="-1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b="1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b="1" spc="65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400" b="1" spc="3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400" b="1" spc="-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400" b="1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1400" b="1" spc="-7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b="1" spc="20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1400" b="1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400" spc="3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4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3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7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4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400" spc="3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40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spc="5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400" spc="3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400" spc="55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400" spc="-135" dirty="0">
                <a:latin typeface="Trebuchet MS" panose="020B0603020202020204"/>
                <a:cs typeface="Trebuchet MS" panose="020B0603020202020204"/>
              </a:rPr>
              <a:t>,  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4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-5" dirty="0">
                <a:latin typeface="Trebuchet MS" panose="020B0603020202020204"/>
                <a:cs typeface="Trebuchet MS" panose="020B0603020202020204"/>
              </a:rPr>
              <a:t>b</a:t>
            </a:r>
            <a:r>
              <a:rPr sz="1400" spc="-2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400" spc="5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400" spc="35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4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3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400" spc="5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4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4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-20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4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400" spc="-1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400" spc="-5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400" spc="5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400" spc="-15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4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1400" spc="7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400" spc="15" dirty="0">
                <a:latin typeface="Trebuchet MS" panose="020B0603020202020204"/>
                <a:cs typeface="Trebuchet MS" panose="020B0603020202020204"/>
              </a:rPr>
              <a:t>y</a:t>
            </a:r>
            <a:r>
              <a:rPr sz="1400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400" spc="7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4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4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400" spc="2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7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1400" spc="-6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400" spc="6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400" spc="-6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1400" spc="-135" dirty="0">
                <a:latin typeface="Trebuchet MS" panose="020B0603020202020204"/>
                <a:cs typeface="Trebuchet MS" panose="020B0603020202020204"/>
              </a:rPr>
              <a:t>,  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strategic</a:t>
            </a:r>
            <a:r>
              <a:rPr sz="14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e</a:t>
            </a:r>
            <a:r>
              <a:rPr sz="1400" spc="6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35" dirty="0">
                <a:latin typeface="Cambria" panose="02040503050406030204"/>
                <a:cs typeface="Cambria" panose="02040503050406030204"/>
              </a:rPr>
              <a:t>pansion, </a:t>
            </a:r>
            <a:r>
              <a:rPr sz="1400" spc="30" dirty="0">
                <a:latin typeface="Cambria" panose="02040503050406030204"/>
                <a:cs typeface="Cambria" panose="02040503050406030204"/>
              </a:rPr>
              <a:t>and</a:t>
            </a:r>
            <a:r>
              <a:rPr sz="14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capitalizing</a:t>
            </a:r>
            <a:r>
              <a:rPr sz="1400" spc="35" dirty="0">
                <a:latin typeface="Cambria" panose="02040503050406030204"/>
                <a:cs typeface="Cambria" panose="02040503050406030204"/>
              </a:rPr>
              <a:t> on </a:t>
            </a:r>
            <a:r>
              <a:rPr sz="14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35" dirty="0">
                <a:latin typeface="Cambria" panose="02040503050406030204"/>
                <a:cs typeface="Cambria" panose="02040503050406030204"/>
              </a:rPr>
              <a:t>emerging </a:t>
            </a:r>
            <a:r>
              <a:rPr sz="1400" spc="20" dirty="0">
                <a:latin typeface="Cambria" panose="02040503050406030204"/>
                <a:cs typeface="Cambria" panose="02040503050406030204"/>
              </a:rPr>
              <a:t>market</a:t>
            </a:r>
            <a:r>
              <a:rPr sz="1400" spc="1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opportunities</a:t>
            </a:r>
            <a:r>
              <a:rPr sz="1400" spc="4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for </a:t>
            </a:r>
            <a:r>
              <a:rPr sz="1400" spc="30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25" dirty="0">
                <a:latin typeface="Cambria" panose="02040503050406030204"/>
                <a:cs typeface="Cambria" panose="02040503050406030204"/>
              </a:rPr>
              <a:t>sustained</a:t>
            </a:r>
            <a:r>
              <a:rPr sz="1400" spc="35" dirty="0">
                <a:latin typeface="Cambria" panose="02040503050406030204"/>
                <a:cs typeface="Cambria" panose="02040503050406030204"/>
              </a:rPr>
              <a:t> </a:t>
            </a:r>
            <a:r>
              <a:rPr sz="1400" spc="15" dirty="0">
                <a:latin typeface="Cambria" panose="02040503050406030204"/>
                <a:cs typeface="Cambria" panose="02040503050406030204"/>
              </a:rPr>
              <a:t>proﬁtability.</a:t>
            </a:r>
            <a:endParaRPr sz="14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3538" y="2697378"/>
            <a:ext cx="8603787" cy="46241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98411" y="8072958"/>
            <a:ext cx="111125" cy="1111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044500" y="7961833"/>
            <a:ext cx="7379334" cy="781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0"/>
              </a:spcBef>
            </a:pPr>
            <a:r>
              <a:rPr sz="1650" b="1" spc="35" dirty="0">
                <a:latin typeface="Times New Roman" panose="02020603050405020304"/>
                <a:cs typeface="Times New Roman" panose="02020603050405020304"/>
              </a:rPr>
              <a:t>Bo </a:t>
            </a:r>
            <a:r>
              <a:rPr sz="1650" b="1" spc="50" dirty="0">
                <a:latin typeface="Times New Roman" panose="02020603050405020304"/>
                <a:cs typeface="Times New Roman" panose="02020603050405020304"/>
              </a:rPr>
              <a:t>plot </a:t>
            </a:r>
            <a:r>
              <a:rPr sz="1650" b="1" spc="5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1650" b="1" spc="15" dirty="0">
                <a:latin typeface="Times New Roman" panose="02020603050405020304"/>
                <a:cs typeface="Times New Roman" panose="02020603050405020304"/>
              </a:rPr>
              <a:t>Total </a:t>
            </a:r>
            <a:r>
              <a:rPr sz="1650" b="1" spc="55" dirty="0">
                <a:latin typeface="Times New Roman" panose="02020603050405020304"/>
                <a:cs typeface="Times New Roman" panose="02020603050405020304"/>
              </a:rPr>
              <a:t>Proﬁt </a:t>
            </a:r>
            <a:r>
              <a:rPr sz="1650" b="1" spc="60" dirty="0">
                <a:latin typeface="Times New Roman" panose="02020603050405020304"/>
                <a:cs typeface="Times New Roman" panose="02020603050405020304"/>
              </a:rPr>
              <a:t>with repect to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50" b="1" spc="60" dirty="0">
                <a:latin typeface="Times New Roman" panose="02020603050405020304"/>
                <a:cs typeface="Times New Roman" panose="02020603050405020304"/>
              </a:rPr>
              <a:t>region. </a:t>
            </a:r>
            <a:r>
              <a:rPr sz="1650" b="1" spc="4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50" b="1" spc="70" dirty="0">
                <a:latin typeface="Times New Roman" panose="02020603050405020304"/>
                <a:cs typeface="Times New Roman" panose="02020603050405020304"/>
              </a:rPr>
              <a:t>highest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proﬁt </a:t>
            </a:r>
            <a:r>
              <a:rPr sz="1650" b="1" spc="60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1650" b="1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95" dirty="0">
                <a:latin typeface="Times New Roman" panose="02020603050405020304"/>
                <a:cs typeface="Times New Roman" panose="02020603050405020304"/>
              </a:rPr>
              <a:t>seen</a:t>
            </a:r>
            <a:r>
              <a:rPr sz="165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5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35" dirty="0">
                <a:latin typeface="Times New Roman" panose="02020603050405020304"/>
                <a:cs typeface="Times New Roman" panose="02020603050405020304"/>
              </a:rPr>
              <a:t>Middle</a:t>
            </a:r>
            <a:r>
              <a:rPr sz="165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eastern</a:t>
            </a:r>
            <a:r>
              <a:rPr sz="165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region</a:t>
            </a:r>
            <a:r>
              <a:rPr sz="165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lowest</a:t>
            </a:r>
            <a:r>
              <a:rPr sz="165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proﬁt</a:t>
            </a:r>
            <a:r>
              <a:rPr sz="165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65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65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95" dirty="0">
                <a:latin typeface="Times New Roman" panose="02020603050405020304"/>
                <a:cs typeface="Times New Roman" panose="02020603050405020304"/>
              </a:rPr>
              <a:t>seen</a:t>
            </a:r>
            <a:r>
              <a:rPr sz="165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6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5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35" dirty="0">
                <a:latin typeface="Times New Roman" panose="02020603050405020304"/>
                <a:cs typeface="Times New Roman" panose="02020603050405020304"/>
              </a:rPr>
              <a:t>Central </a:t>
            </a:r>
            <a:r>
              <a:rPr sz="1650" b="1" spc="-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35" dirty="0">
                <a:latin typeface="Times New Roman" panose="02020603050405020304"/>
                <a:cs typeface="Times New Roman" panose="02020603050405020304"/>
              </a:rPr>
              <a:t>America</a:t>
            </a:r>
            <a:r>
              <a:rPr sz="16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65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35" dirty="0">
                <a:latin typeface="Times New Roman" panose="02020603050405020304"/>
                <a:cs typeface="Times New Roman" panose="02020603050405020304"/>
              </a:rPr>
              <a:t>Caribbean</a:t>
            </a:r>
            <a:r>
              <a:rPr sz="165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65" dirty="0">
                <a:latin typeface="Times New Roman" panose="02020603050405020304"/>
                <a:cs typeface="Times New Roman" panose="02020603050405020304"/>
              </a:rPr>
              <a:t>region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6184</Words>
  <Application>WPS Presentation</Application>
  <PresentationFormat>On-screen Show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Cambria</vt:lpstr>
      <vt:lpstr>Trebuchet MS</vt:lpstr>
      <vt:lpstr>Verdana</vt:lpstr>
      <vt:lpstr>Times New Roman</vt:lpstr>
      <vt:lpstr>Palatino Linotype</vt:lpstr>
      <vt:lpstr>Calibri</vt:lpstr>
      <vt:lpstr>Microsoft YaHei</vt:lpstr>
      <vt:lpstr>Arial Unicode MS</vt:lpstr>
      <vt:lpstr>Office Theme</vt:lpstr>
      <vt:lpstr>PowerPoint 演示文稿</vt:lpstr>
      <vt:lpstr>Info of the dataset</vt:lpstr>
      <vt:lpstr>Unleashing the Potential</vt:lpstr>
      <vt:lpstr>Understanding Data Trends</vt:lpstr>
      <vt:lpstr>Optimizing Product  Performance</vt:lpstr>
      <vt:lpstr>Targeting Key  Demographics</vt:lpstr>
      <vt:lpstr>PowerPoint 演示文稿</vt:lpstr>
      <vt:lpstr>Leveraging Competitive Analysis</vt:lpstr>
      <vt:lpstr>Forecasting Future Growth</vt:lpstr>
      <vt:lpstr>Insights</vt:lpstr>
      <vt:lpstr>Metrics</vt:lpstr>
      <vt:lpstr>Metrics</vt:lpstr>
      <vt:lpstr>Metrics</vt:lpstr>
      <vt:lpstr>Dashboard of the project:  Amazon Sales Data  Analysis</vt:lpstr>
      <vt:lpstr>In conclusion, by leveraging data analysis, we can unleash the  full proﬁt potential of Amazon sales. Let's continue to explore  and innovate, maximizing proﬁtability and driving sustainable  growth.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Suyash Pandey</cp:lastModifiedBy>
  <cp:revision>1</cp:revision>
  <dcterms:created xsi:type="dcterms:W3CDTF">2024-07-07T14:50:47Z</dcterms:created>
  <dcterms:modified xsi:type="dcterms:W3CDTF">2024-07-07T14:50:47Z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2024-07-02T05:30:00Z</vt:filetime>
  </property>
  <property fmtid="{D5CDD505-2E9C-101B-9397-08002B2CF9AE}" pid="3" name="Creator">
    <vt:lpwstr>Chromium</vt:lpwstr>
  </property>
  <property fmtid="{D5CDD505-2E9C-101B-9397-08002B2CF9AE}" pid="4" name="LastSaved">
    <vt:filetime>2024-07-07T05:30:00Z</vt:filetime>
  </property>
  <property fmtid="{D5CDD505-2E9C-101B-9397-08002B2CF9AE}" pid="5" name="ICV">
    <vt:lpwstr>60AE499AAA23432694834454A3B0C407_12</vt:lpwstr>
  </property>
  <property fmtid="{D5CDD505-2E9C-101B-9397-08002B2CF9AE}" pid="6" name="KSOProductBuildVer">
    <vt:lpwstr>1033-12.2.0.17119</vt:lpwstr>
  </property>
</Properties>
</file>