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notesMasterIdLst>
    <p:notesMasterId r:id="rId36"/>
  </p:notesMasterIdLst>
  <p:sldIdLst>
    <p:sldId id="257" r:id="rId3"/>
    <p:sldId id="258" r:id="rId4"/>
    <p:sldId id="259" r:id="rId5"/>
    <p:sldId id="269" r:id="rId6"/>
    <p:sldId id="261" r:id="rId7"/>
    <p:sldId id="262" r:id="rId8"/>
    <p:sldId id="274" r:id="rId9"/>
    <p:sldId id="275" r:id="rId10"/>
    <p:sldId id="270" r:id="rId11"/>
    <p:sldId id="287" r:id="rId12"/>
    <p:sldId id="288" r:id="rId13"/>
    <p:sldId id="289" r:id="rId14"/>
    <p:sldId id="271" r:id="rId15"/>
    <p:sldId id="284" r:id="rId16"/>
    <p:sldId id="285" r:id="rId17"/>
    <p:sldId id="286" r:id="rId18"/>
    <p:sldId id="272" r:id="rId19"/>
    <p:sldId id="276" r:id="rId20"/>
    <p:sldId id="277" r:id="rId21"/>
    <p:sldId id="278" r:id="rId22"/>
    <p:sldId id="279" r:id="rId23"/>
    <p:sldId id="280" r:id="rId24"/>
    <p:sldId id="273" r:id="rId25"/>
    <p:sldId id="281" r:id="rId26"/>
    <p:sldId id="282" r:id="rId27"/>
    <p:sldId id="283" r:id="rId28"/>
    <p:sldId id="263" r:id="rId29"/>
    <p:sldId id="264" r:id="rId30"/>
    <p:sldId id="265" r:id="rId31"/>
    <p:sldId id="267" r:id="rId32"/>
    <p:sldId id="256" r:id="rId33"/>
    <p:sldId id="266" r:id="rId34"/>
    <p:sldId id="268" r:id="rId35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787878"/>
    <a:srgbClr val="939393"/>
    <a:srgbClr val="BBBBBB"/>
    <a:srgbClr val="FFDA7F"/>
    <a:srgbClr val="799BB2"/>
    <a:srgbClr val="C692C2"/>
    <a:srgbClr val="A84D97"/>
    <a:srgbClr val="961B8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85714" autoAdjust="0"/>
  </p:normalViewPr>
  <p:slideViewPr>
    <p:cSldViewPr snapToGrid="0" snapToObjects="1">
      <p:cViewPr varScale="1">
        <p:scale>
          <a:sx n="76" d="100"/>
          <a:sy n="76" d="100"/>
        </p:scale>
        <p:origin x="946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61221-591E-4912-9E6E-EB174ECBA826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GB"/>
        </a:p>
      </dgm:t>
    </dgm:pt>
    <dgm:pt modelId="{B4A9DD0C-53E7-48AD-9BD2-5CE16FA04794}">
      <dgm:prSet/>
      <dgm:spPr/>
      <dgm:t>
        <a:bodyPr/>
        <a:lstStyle/>
        <a:p>
          <a:pPr rtl="0"/>
          <a:r>
            <a:rPr lang="en-GB" baseline="0" dirty="0" smtClean="0"/>
            <a:t>Context</a:t>
          </a:r>
          <a:endParaRPr lang="en-GB" dirty="0"/>
        </a:p>
      </dgm:t>
    </dgm:pt>
    <dgm:pt modelId="{3AFABD2E-9F10-471B-8127-4B2CFDDE1515}" type="parTrans" cxnId="{26E76F8A-88D5-4B39-A3BF-DC71A0BE4F2B}">
      <dgm:prSet/>
      <dgm:spPr/>
      <dgm:t>
        <a:bodyPr/>
        <a:lstStyle/>
        <a:p>
          <a:endParaRPr lang="en-GB"/>
        </a:p>
      </dgm:t>
    </dgm:pt>
    <dgm:pt modelId="{38711D18-1461-4EBE-BEF7-C4AEA1BB594B}" type="sibTrans" cxnId="{26E76F8A-88D5-4B39-A3BF-DC71A0BE4F2B}">
      <dgm:prSet/>
      <dgm:spPr/>
      <dgm:t>
        <a:bodyPr/>
        <a:lstStyle/>
        <a:p>
          <a:endParaRPr lang="en-GB"/>
        </a:p>
      </dgm:t>
    </dgm:pt>
    <dgm:pt modelId="{9C3A39A3-3170-43EB-AF4F-026002726DEB}">
      <dgm:prSet/>
      <dgm:spPr/>
      <dgm:t>
        <a:bodyPr/>
        <a:lstStyle/>
        <a:p>
          <a:pPr rtl="0"/>
          <a:r>
            <a:rPr lang="en-GB" baseline="0" dirty="0" smtClean="0"/>
            <a:t>Motivation</a:t>
          </a:r>
          <a:endParaRPr lang="en-GB" dirty="0"/>
        </a:p>
      </dgm:t>
    </dgm:pt>
    <dgm:pt modelId="{A657BAC5-8551-4A79-89AE-5A2514537593}" type="parTrans" cxnId="{DF15F8BC-3EE6-4E1C-8231-36D3D33E8365}">
      <dgm:prSet/>
      <dgm:spPr/>
      <dgm:t>
        <a:bodyPr/>
        <a:lstStyle/>
        <a:p>
          <a:endParaRPr lang="en-GB"/>
        </a:p>
      </dgm:t>
    </dgm:pt>
    <dgm:pt modelId="{37A9B0A8-8A64-4D0B-8263-D5EAF0C8FA5F}" type="sibTrans" cxnId="{DF15F8BC-3EE6-4E1C-8231-36D3D33E8365}">
      <dgm:prSet/>
      <dgm:spPr/>
      <dgm:t>
        <a:bodyPr/>
        <a:lstStyle/>
        <a:p>
          <a:endParaRPr lang="en-GB"/>
        </a:p>
      </dgm:t>
    </dgm:pt>
    <dgm:pt modelId="{43FBC42A-33E0-4983-AC0F-F3D4DDA90739}">
      <dgm:prSet/>
      <dgm:spPr/>
      <dgm:t>
        <a:bodyPr/>
        <a:lstStyle/>
        <a:p>
          <a:pPr rtl="0"/>
          <a:r>
            <a:rPr lang="en-GB" baseline="0" dirty="0" smtClean="0"/>
            <a:t>Team Reports</a:t>
          </a:r>
          <a:endParaRPr lang="en-GB" dirty="0"/>
        </a:p>
      </dgm:t>
    </dgm:pt>
    <dgm:pt modelId="{25D6F85C-5980-4C97-B1A9-5C6C981A24DC}" type="parTrans" cxnId="{A72BA60E-BB2B-40B1-ABBA-9CF108F4DB0F}">
      <dgm:prSet/>
      <dgm:spPr/>
      <dgm:t>
        <a:bodyPr/>
        <a:lstStyle/>
        <a:p>
          <a:endParaRPr lang="en-GB"/>
        </a:p>
      </dgm:t>
    </dgm:pt>
    <dgm:pt modelId="{2C9D11B3-E70F-4585-845A-B08B4EBDCE4A}" type="sibTrans" cxnId="{A72BA60E-BB2B-40B1-ABBA-9CF108F4DB0F}">
      <dgm:prSet/>
      <dgm:spPr/>
      <dgm:t>
        <a:bodyPr/>
        <a:lstStyle/>
        <a:p>
          <a:endParaRPr lang="en-GB"/>
        </a:p>
      </dgm:t>
    </dgm:pt>
    <dgm:pt modelId="{C08221F1-F07C-402A-8305-AC733332AE2E}">
      <dgm:prSet/>
      <dgm:spPr/>
      <dgm:t>
        <a:bodyPr/>
        <a:lstStyle/>
        <a:p>
          <a:pPr rtl="0"/>
          <a:r>
            <a:rPr lang="en-GB" baseline="0" dirty="0" smtClean="0"/>
            <a:t>Demo</a:t>
          </a:r>
          <a:endParaRPr lang="en-GB" dirty="0"/>
        </a:p>
      </dgm:t>
    </dgm:pt>
    <dgm:pt modelId="{B63B6857-D180-412B-89B9-1F3EA148CB8C}" type="parTrans" cxnId="{3B051FF9-1E20-4F5D-887A-575962927B22}">
      <dgm:prSet/>
      <dgm:spPr/>
      <dgm:t>
        <a:bodyPr/>
        <a:lstStyle/>
        <a:p>
          <a:endParaRPr lang="en-GB"/>
        </a:p>
      </dgm:t>
    </dgm:pt>
    <dgm:pt modelId="{B5469FE5-2B2E-42D0-88FA-B6FA1AABB574}" type="sibTrans" cxnId="{3B051FF9-1E20-4F5D-887A-575962927B22}">
      <dgm:prSet/>
      <dgm:spPr/>
      <dgm:t>
        <a:bodyPr/>
        <a:lstStyle/>
        <a:p>
          <a:endParaRPr lang="en-GB"/>
        </a:p>
      </dgm:t>
    </dgm:pt>
    <dgm:pt modelId="{EC0B053C-DB6E-425A-AEBD-8873951C6C98}">
      <dgm:prSet/>
      <dgm:spPr/>
      <dgm:t>
        <a:bodyPr/>
        <a:lstStyle/>
        <a:p>
          <a:pPr rtl="0"/>
          <a:r>
            <a:rPr lang="en-GB" baseline="0" dirty="0" smtClean="0"/>
            <a:t>Summary</a:t>
          </a:r>
          <a:endParaRPr lang="en-GB" dirty="0"/>
        </a:p>
      </dgm:t>
    </dgm:pt>
    <dgm:pt modelId="{3F00F1F5-D47B-426E-82CF-76BB33BBA5CC}" type="parTrans" cxnId="{CE3A1610-AF61-47E3-8EB8-3854167DE091}">
      <dgm:prSet/>
      <dgm:spPr/>
      <dgm:t>
        <a:bodyPr/>
        <a:lstStyle/>
        <a:p>
          <a:endParaRPr lang="en-GB"/>
        </a:p>
      </dgm:t>
    </dgm:pt>
    <dgm:pt modelId="{DA347EE6-F65F-4FCD-A0A6-46C82F7B005F}" type="sibTrans" cxnId="{CE3A1610-AF61-47E3-8EB8-3854167DE091}">
      <dgm:prSet/>
      <dgm:spPr/>
      <dgm:t>
        <a:bodyPr/>
        <a:lstStyle/>
        <a:p>
          <a:endParaRPr lang="en-GB"/>
        </a:p>
      </dgm:t>
    </dgm:pt>
    <dgm:pt modelId="{B7F118D2-35B0-4EDA-A40C-A987B69242A4}">
      <dgm:prSet/>
      <dgm:spPr/>
      <dgm:t>
        <a:bodyPr/>
        <a:lstStyle/>
        <a:p>
          <a:pPr rtl="0"/>
          <a:r>
            <a:rPr lang="en-GB" baseline="0" dirty="0" smtClean="0"/>
            <a:t>Lab Retrospective</a:t>
          </a:r>
          <a:endParaRPr lang="en-GB" dirty="0"/>
        </a:p>
      </dgm:t>
    </dgm:pt>
    <dgm:pt modelId="{0DBCF1FB-A2C4-4A67-9E28-35A434E26883}" type="parTrans" cxnId="{E6A7A6DF-5342-47B4-9DFA-B51F8B3B6C12}">
      <dgm:prSet/>
      <dgm:spPr/>
      <dgm:t>
        <a:bodyPr/>
        <a:lstStyle/>
        <a:p>
          <a:endParaRPr lang="en-GB"/>
        </a:p>
      </dgm:t>
    </dgm:pt>
    <dgm:pt modelId="{BE28B8F0-2C3D-4F27-B79B-78FFC6A666A5}" type="sibTrans" cxnId="{E6A7A6DF-5342-47B4-9DFA-B51F8B3B6C12}">
      <dgm:prSet/>
      <dgm:spPr/>
      <dgm:t>
        <a:bodyPr/>
        <a:lstStyle/>
        <a:p>
          <a:endParaRPr lang="en-GB"/>
        </a:p>
      </dgm:t>
    </dgm:pt>
    <dgm:pt modelId="{FE5EC46C-F182-4409-857B-E7CA48F21A78}" type="pres">
      <dgm:prSet presAssocID="{16561221-591E-4912-9E6E-EB174ECBA82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0DBE713-26A7-41F0-9848-399A6A7BA92D}" type="pres">
      <dgm:prSet presAssocID="{16561221-591E-4912-9E6E-EB174ECBA826}" presName="arrow" presStyleLbl="bgShp" presStyleIdx="0" presStyleCnt="1" custLinFactNeighborX="252"/>
      <dgm:spPr/>
    </dgm:pt>
    <dgm:pt modelId="{6B941141-8344-4986-9BCB-6D7E00598C3A}" type="pres">
      <dgm:prSet presAssocID="{16561221-591E-4912-9E6E-EB174ECBA826}" presName="linearProcess" presStyleCnt="0"/>
      <dgm:spPr/>
    </dgm:pt>
    <dgm:pt modelId="{4A68B62A-22D5-4D10-BAAA-3DDA4F804592}" type="pres">
      <dgm:prSet presAssocID="{B4A9DD0C-53E7-48AD-9BD2-5CE16FA04794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FF6E55-4D6F-49EB-9D70-551D20425237}" type="pres">
      <dgm:prSet presAssocID="{38711D18-1461-4EBE-BEF7-C4AEA1BB594B}" presName="sibTrans" presStyleCnt="0"/>
      <dgm:spPr/>
    </dgm:pt>
    <dgm:pt modelId="{7825372C-C211-41E2-9C3C-6AEC83495CCF}" type="pres">
      <dgm:prSet presAssocID="{9C3A39A3-3170-43EB-AF4F-026002726DEB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EB1320-9FB9-452C-A20A-801381117EF2}" type="pres">
      <dgm:prSet presAssocID="{37A9B0A8-8A64-4D0B-8263-D5EAF0C8FA5F}" presName="sibTrans" presStyleCnt="0"/>
      <dgm:spPr/>
    </dgm:pt>
    <dgm:pt modelId="{A106F99F-B9ED-47DA-92CD-D4EF94B7017B}" type="pres">
      <dgm:prSet presAssocID="{43FBC42A-33E0-4983-AC0F-F3D4DDA90739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BB6B33-ED32-4CEA-9EDB-BFB6E83E80A1}" type="pres">
      <dgm:prSet presAssocID="{2C9D11B3-E70F-4585-845A-B08B4EBDCE4A}" presName="sibTrans" presStyleCnt="0"/>
      <dgm:spPr/>
    </dgm:pt>
    <dgm:pt modelId="{1336AD62-D97F-45B6-8CFC-DB089B19B473}" type="pres">
      <dgm:prSet presAssocID="{C08221F1-F07C-402A-8305-AC733332AE2E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0DC9949-084F-4A07-80E2-6A45985BD1A7}" type="pres">
      <dgm:prSet presAssocID="{B5469FE5-2B2E-42D0-88FA-B6FA1AABB574}" presName="sibTrans" presStyleCnt="0"/>
      <dgm:spPr/>
    </dgm:pt>
    <dgm:pt modelId="{0103D147-B2F7-48D5-9F6C-A6F756E9D8BB}" type="pres">
      <dgm:prSet presAssocID="{EC0B053C-DB6E-425A-AEBD-8873951C6C98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F8F194-9385-4B71-8D86-E56ED18CA072}" type="pres">
      <dgm:prSet presAssocID="{DA347EE6-F65F-4FCD-A0A6-46C82F7B005F}" presName="sibTrans" presStyleCnt="0"/>
      <dgm:spPr/>
    </dgm:pt>
    <dgm:pt modelId="{593926E6-3AE3-477B-955A-2B4E6237B78D}" type="pres">
      <dgm:prSet presAssocID="{B7F118D2-35B0-4EDA-A40C-A987B69242A4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1F3AA18-E5A9-4133-98F3-9CC41301B9E9}" type="presOf" srcId="{C08221F1-F07C-402A-8305-AC733332AE2E}" destId="{1336AD62-D97F-45B6-8CFC-DB089B19B473}" srcOrd="0" destOrd="0" presId="urn:microsoft.com/office/officeart/2005/8/layout/hProcess9"/>
    <dgm:cxn modelId="{E6A7A6DF-5342-47B4-9DFA-B51F8B3B6C12}" srcId="{16561221-591E-4912-9E6E-EB174ECBA826}" destId="{B7F118D2-35B0-4EDA-A40C-A987B69242A4}" srcOrd="5" destOrd="0" parTransId="{0DBCF1FB-A2C4-4A67-9E28-35A434E26883}" sibTransId="{BE28B8F0-2C3D-4F27-B79B-78FFC6A666A5}"/>
    <dgm:cxn modelId="{FB5C8168-83A9-4E33-9484-C53E9FE43F47}" type="presOf" srcId="{B4A9DD0C-53E7-48AD-9BD2-5CE16FA04794}" destId="{4A68B62A-22D5-4D10-BAAA-3DDA4F804592}" srcOrd="0" destOrd="0" presId="urn:microsoft.com/office/officeart/2005/8/layout/hProcess9"/>
    <dgm:cxn modelId="{0DA13A13-D104-48AB-9D17-DE89D6C3C271}" type="presOf" srcId="{B7F118D2-35B0-4EDA-A40C-A987B69242A4}" destId="{593926E6-3AE3-477B-955A-2B4E6237B78D}" srcOrd="0" destOrd="0" presId="urn:microsoft.com/office/officeart/2005/8/layout/hProcess9"/>
    <dgm:cxn modelId="{DF15F8BC-3EE6-4E1C-8231-36D3D33E8365}" srcId="{16561221-591E-4912-9E6E-EB174ECBA826}" destId="{9C3A39A3-3170-43EB-AF4F-026002726DEB}" srcOrd="1" destOrd="0" parTransId="{A657BAC5-8551-4A79-89AE-5A2514537593}" sibTransId="{37A9B0A8-8A64-4D0B-8263-D5EAF0C8FA5F}"/>
    <dgm:cxn modelId="{F8EC0651-363A-4A68-AFDF-D5B21624EF5D}" type="presOf" srcId="{9C3A39A3-3170-43EB-AF4F-026002726DEB}" destId="{7825372C-C211-41E2-9C3C-6AEC83495CCF}" srcOrd="0" destOrd="0" presId="urn:microsoft.com/office/officeart/2005/8/layout/hProcess9"/>
    <dgm:cxn modelId="{CE3A1610-AF61-47E3-8EB8-3854167DE091}" srcId="{16561221-591E-4912-9E6E-EB174ECBA826}" destId="{EC0B053C-DB6E-425A-AEBD-8873951C6C98}" srcOrd="4" destOrd="0" parTransId="{3F00F1F5-D47B-426E-82CF-76BB33BBA5CC}" sibTransId="{DA347EE6-F65F-4FCD-A0A6-46C82F7B005F}"/>
    <dgm:cxn modelId="{26E76F8A-88D5-4B39-A3BF-DC71A0BE4F2B}" srcId="{16561221-591E-4912-9E6E-EB174ECBA826}" destId="{B4A9DD0C-53E7-48AD-9BD2-5CE16FA04794}" srcOrd="0" destOrd="0" parTransId="{3AFABD2E-9F10-471B-8127-4B2CFDDE1515}" sibTransId="{38711D18-1461-4EBE-BEF7-C4AEA1BB594B}"/>
    <dgm:cxn modelId="{A72BA60E-BB2B-40B1-ABBA-9CF108F4DB0F}" srcId="{16561221-591E-4912-9E6E-EB174ECBA826}" destId="{43FBC42A-33E0-4983-AC0F-F3D4DDA90739}" srcOrd="2" destOrd="0" parTransId="{25D6F85C-5980-4C97-B1A9-5C6C981A24DC}" sibTransId="{2C9D11B3-E70F-4585-845A-B08B4EBDCE4A}"/>
    <dgm:cxn modelId="{65206F16-6BF5-4976-915D-D1342AEB7659}" type="presOf" srcId="{EC0B053C-DB6E-425A-AEBD-8873951C6C98}" destId="{0103D147-B2F7-48D5-9F6C-A6F756E9D8BB}" srcOrd="0" destOrd="0" presId="urn:microsoft.com/office/officeart/2005/8/layout/hProcess9"/>
    <dgm:cxn modelId="{3B051FF9-1E20-4F5D-887A-575962927B22}" srcId="{16561221-591E-4912-9E6E-EB174ECBA826}" destId="{C08221F1-F07C-402A-8305-AC733332AE2E}" srcOrd="3" destOrd="0" parTransId="{B63B6857-D180-412B-89B9-1F3EA148CB8C}" sibTransId="{B5469FE5-2B2E-42D0-88FA-B6FA1AABB574}"/>
    <dgm:cxn modelId="{42B4ED3F-AAFF-43BF-8911-A7A25D632167}" type="presOf" srcId="{43FBC42A-33E0-4983-AC0F-F3D4DDA90739}" destId="{A106F99F-B9ED-47DA-92CD-D4EF94B7017B}" srcOrd="0" destOrd="0" presId="urn:microsoft.com/office/officeart/2005/8/layout/hProcess9"/>
    <dgm:cxn modelId="{FDE7FC37-E534-4C45-B775-0AA81B026E62}" type="presOf" srcId="{16561221-591E-4912-9E6E-EB174ECBA826}" destId="{FE5EC46C-F182-4409-857B-E7CA48F21A78}" srcOrd="0" destOrd="0" presId="urn:microsoft.com/office/officeart/2005/8/layout/hProcess9"/>
    <dgm:cxn modelId="{062EA624-74B4-4CAA-97AF-0E332B834C38}" type="presParOf" srcId="{FE5EC46C-F182-4409-857B-E7CA48F21A78}" destId="{10DBE713-26A7-41F0-9848-399A6A7BA92D}" srcOrd="0" destOrd="0" presId="urn:microsoft.com/office/officeart/2005/8/layout/hProcess9"/>
    <dgm:cxn modelId="{9393BB89-F558-4661-924E-D89A025D0F31}" type="presParOf" srcId="{FE5EC46C-F182-4409-857B-E7CA48F21A78}" destId="{6B941141-8344-4986-9BCB-6D7E00598C3A}" srcOrd="1" destOrd="0" presId="urn:microsoft.com/office/officeart/2005/8/layout/hProcess9"/>
    <dgm:cxn modelId="{C7074657-2C33-4A01-85D8-461C885407E8}" type="presParOf" srcId="{6B941141-8344-4986-9BCB-6D7E00598C3A}" destId="{4A68B62A-22D5-4D10-BAAA-3DDA4F804592}" srcOrd="0" destOrd="0" presId="urn:microsoft.com/office/officeart/2005/8/layout/hProcess9"/>
    <dgm:cxn modelId="{C889E46D-9F2C-474C-BC18-1988A555BFA4}" type="presParOf" srcId="{6B941141-8344-4986-9BCB-6D7E00598C3A}" destId="{D5FF6E55-4D6F-49EB-9D70-551D20425237}" srcOrd="1" destOrd="0" presId="urn:microsoft.com/office/officeart/2005/8/layout/hProcess9"/>
    <dgm:cxn modelId="{5775367C-D833-4C82-A9ED-6ED03E29A6E0}" type="presParOf" srcId="{6B941141-8344-4986-9BCB-6D7E00598C3A}" destId="{7825372C-C211-41E2-9C3C-6AEC83495CCF}" srcOrd="2" destOrd="0" presId="urn:microsoft.com/office/officeart/2005/8/layout/hProcess9"/>
    <dgm:cxn modelId="{2302515C-D7EB-4EE6-BA16-14E02DB98039}" type="presParOf" srcId="{6B941141-8344-4986-9BCB-6D7E00598C3A}" destId="{E9EB1320-9FB9-452C-A20A-801381117EF2}" srcOrd="3" destOrd="0" presId="urn:microsoft.com/office/officeart/2005/8/layout/hProcess9"/>
    <dgm:cxn modelId="{69B26EB8-6F6E-4021-9E02-40F4108B9781}" type="presParOf" srcId="{6B941141-8344-4986-9BCB-6D7E00598C3A}" destId="{A106F99F-B9ED-47DA-92CD-D4EF94B7017B}" srcOrd="4" destOrd="0" presId="urn:microsoft.com/office/officeart/2005/8/layout/hProcess9"/>
    <dgm:cxn modelId="{7F200E2A-7489-4C65-A561-9C9DA793901B}" type="presParOf" srcId="{6B941141-8344-4986-9BCB-6D7E00598C3A}" destId="{B6BB6B33-ED32-4CEA-9EDB-BFB6E83E80A1}" srcOrd="5" destOrd="0" presId="urn:microsoft.com/office/officeart/2005/8/layout/hProcess9"/>
    <dgm:cxn modelId="{DC0ABA68-8BAA-4A8D-AECE-3DD1B749CF20}" type="presParOf" srcId="{6B941141-8344-4986-9BCB-6D7E00598C3A}" destId="{1336AD62-D97F-45B6-8CFC-DB089B19B473}" srcOrd="6" destOrd="0" presId="urn:microsoft.com/office/officeart/2005/8/layout/hProcess9"/>
    <dgm:cxn modelId="{3365E0B7-41BC-455D-B13E-D70EBB4FFFE2}" type="presParOf" srcId="{6B941141-8344-4986-9BCB-6D7E00598C3A}" destId="{B0DC9949-084F-4A07-80E2-6A45985BD1A7}" srcOrd="7" destOrd="0" presId="urn:microsoft.com/office/officeart/2005/8/layout/hProcess9"/>
    <dgm:cxn modelId="{061B83B5-5C5C-4D12-BE01-5DE39CDAD400}" type="presParOf" srcId="{6B941141-8344-4986-9BCB-6D7E00598C3A}" destId="{0103D147-B2F7-48D5-9F6C-A6F756E9D8BB}" srcOrd="8" destOrd="0" presId="urn:microsoft.com/office/officeart/2005/8/layout/hProcess9"/>
    <dgm:cxn modelId="{C13CD3FE-F325-451C-83E0-340F665CDBC0}" type="presParOf" srcId="{6B941141-8344-4986-9BCB-6D7E00598C3A}" destId="{4CF8F194-9385-4B71-8D86-E56ED18CA072}" srcOrd="9" destOrd="0" presId="urn:microsoft.com/office/officeart/2005/8/layout/hProcess9"/>
    <dgm:cxn modelId="{37C460F9-E6EC-4AA7-8C90-734E6BC5F961}" type="presParOf" srcId="{6B941141-8344-4986-9BCB-6D7E00598C3A}" destId="{593926E6-3AE3-477B-955A-2B4E6237B78D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A173DA-F5B4-4197-A3FD-5E2911E894EF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5D12EDD2-5A6B-4C89-B63B-7541E26F78E6}">
      <dgm:prSet/>
      <dgm:spPr/>
      <dgm:t>
        <a:bodyPr/>
        <a:lstStyle/>
        <a:p>
          <a:pPr rtl="0"/>
          <a:r>
            <a:rPr lang="en-GB" baseline="0" smtClean="0"/>
            <a:t>Cardreaders breaking down</a:t>
          </a:r>
          <a:endParaRPr lang="en-GB"/>
        </a:p>
      </dgm:t>
    </dgm:pt>
    <dgm:pt modelId="{FFF6CE70-1D00-430D-B95E-D60D0ED6E0B0}" type="parTrans" cxnId="{6ADABE14-46BE-4BE4-B74C-8525E705D645}">
      <dgm:prSet/>
      <dgm:spPr/>
      <dgm:t>
        <a:bodyPr/>
        <a:lstStyle/>
        <a:p>
          <a:endParaRPr lang="en-GB"/>
        </a:p>
      </dgm:t>
    </dgm:pt>
    <dgm:pt modelId="{358B30C4-E302-43D9-B965-24F2E601EABE}" type="sibTrans" cxnId="{6ADABE14-46BE-4BE4-B74C-8525E705D645}">
      <dgm:prSet/>
      <dgm:spPr/>
      <dgm:t>
        <a:bodyPr/>
        <a:lstStyle/>
        <a:p>
          <a:endParaRPr lang="en-GB"/>
        </a:p>
      </dgm:t>
    </dgm:pt>
    <dgm:pt modelId="{DDC3DF59-009E-4A56-B10D-22F474E05643}">
      <dgm:prSet/>
      <dgm:spPr/>
      <dgm:t>
        <a:bodyPr/>
        <a:lstStyle/>
        <a:p>
          <a:pPr rtl="0"/>
          <a:r>
            <a:rPr lang="en-GB" baseline="0" smtClean="0"/>
            <a:t>Replace with mobile phones</a:t>
          </a:r>
          <a:endParaRPr lang="en-GB"/>
        </a:p>
      </dgm:t>
    </dgm:pt>
    <dgm:pt modelId="{C239B614-3230-4958-946D-C0EEC37CA4CE}" type="parTrans" cxnId="{BB92BDFC-565B-4B3A-B9A8-C914DF169605}">
      <dgm:prSet/>
      <dgm:spPr/>
      <dgm:t>
        <a:bodyPr/>
        <a:lstStyle/>
        <a:p>
          <a:endParaRPr lang="en-GB"/>
        </a:p>
      </dgm:t>
    </dgm:pt>
    <dgm:pt modelId="{B583075B-FF01-46CD-B277-E8D4CBF043E7}" type="sibTrans" cxnId="{BB92BDFC-565B-4B3A-B9A8-C914DF169605}">
      <dgm:prSet/>
      <dgm:spPr/>
      <dgm:t>
        <a:bodyPr/>
        <a:lstStyle/>
        <a:p>
          <a:endParaRPr lang="en-GB"/>
        </a:p>
      </dgm:t>
    </dgm:pt>
    <dgm:pt modelId="{12F0E17A-47CD-4D0E-B980-1CD2DF0312BF}">
      <dgm:prSet/>
      <dgm:spPr/>
      <dgm:t>
        <a:bodyPr/>
        <a:lstStyle/>
        <a:p>
          <a:pPr rtl="0"/>
          <a:r>
            <a:rPr lang="en-GB" baseline="0" dirty="0" smtClean="0"/>
            <a:t>Lower costs</a:t>
          </a:r>
          <a:endParaRPr lang="en-GB" dirty="0"/>
        </a:p>
      </dgm:t>
    </dgm:pt>
    <dgm:pt modelId="{08882F65-4F0B-411F-B989-00D8541A1056}" type="parTrans" cxnId="{81428DD1-24E4-4D31-9D9B-EE3CF667B861}">
      <dgm:prSet/>
      <dgm:spPr/>
      <dgm:t>
        <a:bodyPr/>
        <a:lstStyle/>
        <a:p>
          <a:endParaRPr lang="en-GB"/>
        </a:p>
      </dgm:t>
    </dgm:pt>
    <dgm:pt modelId="{C317BADE-0AF7-4448-9E02-0FA4B4DCF4EF}" type="sibTrans" cxnId="{81428DD1-24E4-4D31-9D9B-EE3CF667B861}">
      <dgm:prSet/>
      <dgm:spPr/>
      <dgm:t>
        <a:bodyPr/>
        <a:lstStyle/>
        <a:p>
          <a:endParaRPr lang="en-GB"/>
        </a:p>
      </dgm:t>
    </dgm:pt>
    <dgm:pt modelId="{9A2B7D8C-2031-4632-9166-F91961600C55}">
      <dgm:prSet/>
      <dgm:spPr/>
      <dgm:t>
        <a:bodyPr/>
        <a:lstStyle/>
        <a:p>
          <a:pPr rtl="0"/>
          <a:r>
            <a:rPr lang="de-DE" baseline="0" smtClean="0"/>
            <a:t>Enabler for future </a:t>
          </a:r>
          <a:r>
            <a:rPr lang="en-US" baseline="0" smtClean="0"/>
            <a:t>use</a:t>
          </a:r>
          <a:r>
            <a:rPr lang="de-DE" baseline="0" smtClean="0"/>
            <a:t> cases</a:t>
          </a:r>
          <a:endParaRPr lang="en-GB"/>
        </a:p>
      </dgm:t>
    </dgm:pt>
    <dgm:pt modelId="{B4F3C9E1-9DF0-4358-8D3C-031AABEE8A82}" type="parTrans" cxnId="{561781EC-BC1C-41DD-A812-75F4C6A85957}">
      <dgm:prSet/>
      <dgm:spPr/>
      <dgm:t>
        <a:bodyPr/>
        <a:lstStyle/>
        <a:p>
          <a:endParaRPr lang="en-GB"/>
        </a:p>
      </dgm:t>
    </dgm:pt>
    <dgm:pt modelId="{408AE2B0-DBE1-4B07-9A91-2E5EDA10D0B4}" type="sibTrans" cxnId="{561781EC-BC1C-41DD-A812-75F4C6A85957}">
      <dgm:prSet/>
      <dgm:spPr/>
      <dgm:t>
        <a:bodyPr/>
        <a:lstStyle/>
        <a:p>
          <a:endParaRPr lang="en-GB"/>
        </a:p>
      </dgm:t>
    </dgm:pt>
    <dgm:pt modelId="{6B645F14-48C5-4F4F-A366-057A31D75E37}" type="pres">
      <dgm:prSet presAssocID="{F5A173DA-F5B4-4197-A3FD-5E2911E894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5BC4417-47F0-4511-A868-926E92A6E71D}" type="pres">
      <dgm:prSet presAssocID="{5D12EDD2-5A6B-4C89-B63B-7541E26F78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0070E2-7B17-44B0-8EBF-D08B54AB4B3A}" type="pres">
      <dgm:prSet presAssocID="{358B30C4-E302-43D9-B965-24F2E601EABE}" presName="spacer" presStyleCnt="0"/>
      <dgm:spPr/>
    </dgm:pt>
    <dgm:pt modelId="{54846D65-9433-435A-A37A-5A2AD6B78C3F}" type="pres">
      <dgm:prSet presAssocID="{DDC3DF59-009E-4A56-B10D-22F474E0564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7FEF6E-900F-4F49-873E-76145436C26E}" type="pres">
      <dgm:prSet presAssocID="{B583075B-FF01-46CD-B277-E8D4CBF043E7}" presName="spacer" presStyleCnt="0"/>
      <dgm:spPr/>
    </dgm:pt>
    <dgm:pt modelId="{CB874E0E-1476-4526-A0F0-F2F4EFDFD5FE}" type="pres">
      <dgm:prSet presAssocID="{12F0E17A-47CD-4D0E-B980-1CD2DF0312B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BD9BF4-58F6-41CD-9203-D86F511E8861}" type="pres">
      <dgm:prSet presAssocID="{C317BADE-0AF7-4448-9E02-0FA4B4DCF4EF}" presName="spacer" presStyleCnt="0"/>
      <dgm:spPr/>
    </dgm:pt>
    <dgm:pt modelId="{15902F3B-1DD0-4113-836B-5CA4A0320E65}" type="pres">
      <dgm:prSet presAssocID="{9A2B7D8C-2031-4632-9166-F91961600C5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E6D8FF-3089-4832-90A1-23AC49C803EB}" type="presOf" srcId="{9A2B7D8C-2031-4632-9166-F91961600C55}" destId="{15902F3B-1DD0-4113-836B-5CA4A0320E65}" srcOrd="0" destOrd="0" presId="urn:microsoft.com/office/officeart/2005/8/layout/vList2"/>
    <dgm:cxn modelId="{6ADABE14-46BE-4BE4-B74C-8525E705D645}" srcId="{F5A173DA-F5B4-4197-A3FD-5E2911E894EF}" destId="{5D12EDD2-5A6B-4C89-B63B-7541E26F78E6}" srcOrd="0" destOrd="0" parTransId="{FFF6CE70-1D00-430D-B95E-D60D0ED6E0B0}" sibTransId="{358B30C4-E302-43D9-B965-24F2E601EABE}"/>
    <dgm:cxn modelId="{B9333CF8-CD7D-4813-AFC3-2952027B27B8}" type="presOf" srcId="{5D12EDD2-5A6B-4C89-B63B-7541E26F78E6}" destId="{35BC4417-47F0-4511-A868-926E92A6E71D}" srcOrd="0" destOrd="0" presId="urn:microsoft.com/office/officeart/2005/8/layout/vList2"/>
    <dgm:cxn modelId="{81428DD1-24E4-4D31-9D9B-EE3CF667B861}" srcId="{F5A173DA-F5B4-4197-A3FD-5E2911E894EF}" destId="{12F0E17A-47CD-4D0E-B980-1CD2DF0312BF}" srcOrd="2" destOrd="0" parTransId="{08882F65-4F0B-411F-B989-00D8541A1056}" sibTransId="{C317BADE-0AF7-4448-9E02-0FA4B4DCF4EF}"/>
    <dgm:cxn modelId="{68FB1DD0-C285-4F42-8F02-290846FE3A36}" type="presOf" srcId="{DDC3DF59-009E-4A56-B10D-22F474E05643}" destId="{54846D65-9433-435A-A37A-5A2AD6B78C3F}" srcOrd="0" destOrd="0" presId="urn:microsoft.com/office/officeart/2005/8/layout/vList2"/>
    <dgm:cxn modelId="{561781EC-BC1C-41DD-A812-75F4C6A85957}" srcId="{F5A173DA-F5B4-4197-A3FD-5E2911E894EF}" destId="{9A2B7D8C-2031-4632-9166-F91961600C55}" srcOrd="3" destOrd="0" parTransId="{B4F3C9E1-9DF0-4358-8D3C-031AABEE8A82}" sibTransId="{408AE2B0-DBE1-4B07-9A91-2E5EDA10D0B4}"/>
    <dgm:cxn modelId="{DD1DCF48-3F27-42A9-A711-52939EFC0C1D}" type="presOf" srcId="{12F0E17A-47CD-4D0E-B980-1CD2DF0312BF}" destId="{CB874E0E-1476-4526-A0F0-F2F4EFDFD5FE}" srcOrd="0" destOrd="0" presId="urn:microsoft.com/office/officeart/2005/8/layout/vList2"/>
    <dgm:cxn modelId="{059F8127-A6C9-427A-A30D-00E6AC81F08E}" type="presOf" srcId="{F5A173DA-F5B4-4197-A3FD-5E2911E894EF}" destId="{6B645F14-48C5-4F4F-A366-057A31D75E37}" srcOrd="0" destOrd="0" presId="urn:microsoft.com/office/officeart/2005/8/layout/vList2"/>
    <dgm:cxn modelId="{BB92BDFC-565B-4B3A-B9A8-C914DF169605}" srcId="{F5A173DA-F5B4-4197-A3FD-5E2911E894EF}" destId="{DDC3DF59-009E-4A56-B10D-22F474E05643}" srcOrd="1" destOrd="0" parTransId="{C239B614-3230-4958-946D-C0EEC37CA4CE}" sibTransId="{B583075B-FF01-46CD-B277-E8D4CBF043E7}"/>
    <dgm:cxn modelId="{2CB04C1C-196C-403E-B734-108AAFB95977}" type="presParOf" srcId="{6B645F14-48C5-4F4F-A366-057A31D75E37}" destId="{35BC4417-47F0-4511-A868-926E92A6E71D}" srcOrd="0" destOrd="0" presId="urn:microsoft.com/office/officeart/2005/8/layout/vList2"/>
    <dgm:cxn modelId="{E97DB7EA-2741-416D-8D4A-E9D00447DC7A}" type="presParOf" srcId="{6B645F14-48C5-4F4F-A366-057A31D75E37}" destId="{8E0070E2-7B17-44B0-8EBF-D08B54AB4B3A}" srcOrd="1" destOrd="0" presId="urn:microsoft.com/office/officeart/2005/8/layout/vList2"/>
    <dgm:cxn modelId="{C2A613AD-B897-47C4-B08C-EA2939C016B9}" type="presParOf" srcId="{6B645F14-48C5-4F4F-A366-057A31D75E37}" destId="{54846D65-9433-435A-A37A-5A2AD6B78C3F}" srcOrd="2" destOrd="0" presId="urn:microsoft.com/office/officeart/2005/8/layout/vList2"/>
    <dgm:cxn modelId="{8DBD1110-D9C5-463D-84C9-9837BDAE895D}" type="presParOf" srcId="{6B645F14-48C5-4F4F-A366-057A31D75E37}" destId="{B67FEF6E-900F-4F49-873E-76145436C26E}" srcOrd="3" destOrd="0" presId="urn:microsoft.com/office/officeart/2005/8/layout/vList2"/>
    <dgm:cxn modelId="{646C6D19-4954-4042-8B89-0D4CEA63270B}" type="presParOf" srcId="{6B645F14-48C5-4F4F-A366-057A31D75E37}" destId="{CB874E0E-1476-4526-A0F0-F2F4EFDFD5FE}" srcOrd="4" destOrd="0" presId="urn:microsoft.com/office/officeart/2005/8/layout/vList2"/>
    <dgm:cxn modelId="{E73676CE-D4CC-478C-B8DC-394B0A8E5948}" type="presParOf" srcId="{6B645F14-48C5-4F4F-A366-057A31D75E37}" destId="{EBBD9BF4-58F6-41CD-9203-D86F511E8861}" srcOrd="5" destOrd="0" presId="urn:microsoft.com/office/officeart/2005/8/layout/vList2"/>
    <dgm:cxn modelId="{B35CB8DD-4978-4A4F-ADFF-A2713C90E742}" type="presParOf" srcId="{6B645F14-48C5-4F4F-A366-057A31D75E37}" destId="{15902F3B-1DD0-4113-836B-5CA4A0320E6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4D5EB-F25B-4CD9-B071-040D57428B97}" type="datetimeFigureOut">
              <a:rPr lang="sv-SE" smtClean="0"/>
              <a:t>2017-03-13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B5F86-B050-4F5E-91F6-82CD62AD2DBB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58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25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 A </a:t>
            </a:r>
            <a:r>
              <a:rPr lang="de-DE" dirty="0" err="1" smtClean="0"/>
              <a:t>waiting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Team B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continue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on </a:t>
            </a:r>
            <a:r>
              <a:rPr lang="de-DE" dirty="0" err="1" smtClean="0"/>
              <a:t>it</a:t>
            </a:r>
            <a:endParaRPr lang="de-DE" dirty="0" smtClean="0"/>
          </a:p>
          <a:p>
            <a:r>
              <a:rPr lang="de-DE" dirty="0" smtClean="0"/>
              <a:t>People </a:t>
            </a:r>
            <a:r>
              <a:rPr lang="de-DE" dirty="0" err="1" smtClean="0"/>
              <a:t>missing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428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30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233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State</a:t>
            </a:r>
            <a:r>
              <a:rPr lang="en-GB" baseline="0" dirty="0" smtClean="0"/>
              <a:t> </a:t>
            </a:r>
            <a:r>
              <a:rPr lang="en-GB" dirty="0" smtClean="0"/>
              <a:t>Airspace</a:t>
            </a:r>
            <a:r>
              <a:rPr lang="en-GB" baseline="0" dirty="0" smtClean="0"/>
              <a:t> </a:t>
            </a:r>
            <a:r>
              <a:rPr lang="en-GB" dirty="0" smtClean="0"/>
              <a:t>Management</a:t>
            </a:r>
            <a:r>
              <a:rPr lang="en-GB" baseline="0" dirty="0" smtClean="0"/>
              <a:t> </a:t>
            </a:r>
            <a:r>
              <a:rPr lang="en-GB" dirty="0" smtClean="0"/>
              <a:t>Organisation</a:t>
            </a:r>
          </a:p>
          <a:p>
            <a:r>
              <a:rPr lang="en-GB" dirty="0" smtClean="0"/>
              <a:t>Air</a:t>
            </a:r>
            <a:r>
              <a:rPr lang="en-GB" baseline="0" dirty="0" smtClean="0"/>
              <a:t> </a:t>
            </a:r>
            <a:r>
              <a:rPr lang="en-GB" dirty="0" smtClean="0"/>
              <a:t>Traffic</a:t>
            </a:r>
            <a:r>
              <a:rPr lang="en-GB" baseline="0" dirty="0" smtClean="0"/>
              <a:t> </a:t>
            </a:r>
            <a:r>
              <a:rPr lang="en-GB" dirty="0" smtClean="0"/>
              <a:t>Controller</a:t>
            </a:r>
          </a:p>
          <a:p>
            <a:r>
              <a:rPr lang="en-GB" dirty="0" smtClean="0"/>
              <a:t>Controller</a:t>
            </a:r>
            <a:r>
              <a:rPr lang="en-GB" baseline="0" dirty="0" smtClean="0"/>
              <a:t> </a:t>
            </a:r>
            <a:r>
              <a:rPr lang="en-GB" dirty="0" smtClean="0"/>
              <a:t>Automated Logging</a:t>
            </a:r>
            <a:r>
              <a:rPr lang="en-GB" baseline="0" dirty="0" smtClean="0"/>
              <a:t> </a:t>
            </a:r>
            <a:r>
              <a:rPr lang="en-GB" dirty="0" smtClean="0"/>
              <a:t>System</a:t>
            </a:r>
          </a:p>
          <a:p>
            <a:r>
              <a:rPr lang="en-GB" dirty="0" smtClean="0"/>
              <a:t>New</a:t>
            </a:r>
            <a:r>
              <a:rPr lang="en-GB" baseline="0" dirty="0" smtClean="0"/>
              <a:t> </a:t>
            </a:r>
            <a:r>
              <a:rPr lang="en-GB" dirty="0" smtClean="0"/>
              <a:t>ATCOs</a:t>
            </a:r>
            <a:r>
              <a:rPr lang="en-GB" baseline="0" dirty="0" smtClean="0"/>
              <a:t> </a:t>
            </a:r>
            <a:r>
              <a:rPr lang="en-GB" dirty="0" smtClean="0"/>
              <a:t>Reporting</a:t>
            </a:r>
            <a:r>
              <a:rPr lang="en-GB" baseline="0" dirty="0" smtClean="0"/>
              <a:t> </a:t>
            </a:r>
            <a:r>
              <a:rPr lang="en-GB" dirty="0" smtClean="0"/>
              <a:t>and</a:t>
            </a:r>
            <a:r>
              <a:rPr lang="en-GB" baseline="0" dirty="0" smtClean="0"/>
              <a:t> </a:t>
            </a:r>
            <a:r>
              <a:rPr lang="en-GB" dirty="0" smtClean="0"/>
              <a:t>Monitoring</a:t>
            </a:r>
            <a:r>
              <a:rPr lang="en-GB" baseline="0" dirty="0" smtClean="0"/>
              <a:t> </a:t>
            </a:r>
            <a:r>
              <a:rPr lang="en-GB" dirty="0" smtClean="0"/>
              <a:t>System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57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8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sprints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week</a:t>
            </a:r>
            <a:endParaRPr lang="de-DE" dirty="0" smtClean="0"/>
          </a:p>
          <a:p>
            <a:r>
              <a:rPr lang="de-DE" dirty="0" smtClean="0"/>
              <a:t>Team </a:t>
            </a:r>
            <a:r>
              <a:rPr lang="de-DE" dirty="0" err="1" smtClean="0"/>
              <a:t>switch</a:t>
            </a:r>
            <a:r>
              <a:rPr lang="de-DE" baseline="0" dirty="0" smtClean="0"/>
              <a:t> after 5 </a:t>
            </a:r>
            <a:r>
              <a:rPr lang="de-DE" baseline="0" dirty="0" err="1" smtClean="0"/>
              <a:t>weeks</a:t>
            </a:r>
            <a:endParaRPr lang="de-DE" dirty="0" smtClean="0"/>
          </a:p>
          <a:p>
            <a:r>
              <a:rPr lang="de-DE" dirty="0" smtClean="0"/>
              <a:t>Teams </a:t>
            </a:r>
            <a:r>
              <a:rPr lang="de-DE" dirty="0" err="1" smtClean="0"/>
              <a:t>are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architecture</a:t>
            </a:r>
            <a:r>
              <a:rPr lang="de-DE" baseline="0" dirty="0" smtClean="0"/>
              <a:t>, 2x </a:t>
            </a:r>
            <a:r>
              <a:rPr lang="de-DE" baseline="0" dirty="0" err="1" smtClean="0"/>
              <a:t>dev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management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legacy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target deliverables: MECALS, AD, DevOps infrastructure, Documentation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766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Team Members: Adrian </a:t>
            </a:r>
            <a:r>
              <a:rPr lang="en-GB" dirty="0" err="1" smtClean="0"/>
              <a:t>Neubauer</a:t>
            </a:r>
            <a:r>
              <a:rPr lang="en-GB" dirty="0" smtClean="0"/>
              <a:t> (Scrum Master), Jean </a:t>
            </a:r>
            <a:r>
              <a:rPr lang="en-GB" dirty="0" err="1" smtClean="0"/>
              <a:t>Sarda</a:t>
            </a:r>
            <a:r>
              <a:rPr lang="en-GB" dirty="0" smtClean="0"/>
              <a:t> (Product Owner)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, </a:t>
            </a:r>
            <a:r>
              <a:rPr lang="de-DE" dirty="0" err="1" smtClean="0"/>
              <a:t>unified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endParaRPr lang="de-D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Project </a:t>
            </a:r>
            <a:r>
              <a:rPr lang="de-DE" baseline="0" dirty="0" err="1" smtClean="0"/>
              <a:t>constraints</a:t>
            </a:r>
            <a:r>
              <a:rPr lang="de-DE" baseline="0" dirty="0" smtClean="0"/>
              <a:t>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iOS on mobile (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redacted</a:t>
            </a:r>
            <a:r>
              <a:rPr lang="de-DE" baseline="0" dirty="0" smtClean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Windows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Unix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backend</a:t>
            </a:r>
            <a:endParaRPr lang="en-GB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touch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systems</a:t>
            </a:r>
            <a:r>
              <a:rPr lang="de-DE" baseline="0" dirty="0" smtClean="0"/>
              <a:t> (CALS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NARMS)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custom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codes</a:t>
            </a:r>
            <a:endParaRPr lang="de-DE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Authentication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/>
              <a:t>Proximity</a:t>
            </a:r>
            <a:r>
              <a:rPr lang="de-DE" baseline="0" dirty="0" smtClean="0"/>
              <a:t> check (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bluetooth</a:t>
            </a:r>
            <a:r>
              <a:rPr lang="de-DE" baseline="0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509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538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When the project started, what we had to work with was the NARMS and CALS systems , along</a:t>
            </a:r>
            <a:r>
              <a:rPr lang="sv-SE" baseline="0" dirty="0" smtClean="0"/>
              <a:t> with the physical card readers. The point of MECALS is to replace the card readers , though it was decided that the card readers should be kept for the time being in case of emergencies. However , there were problems faced from the beginning. The existing documentation was poorly done , and thus took time to understand the legacy system. Yet, in the final stages of development , it was discovered that CALS , as it was , was practically useless , and thus was removed. This prompted the developer teams to rethink their approach. MECALS (and the card readers) would send data (in the form of events) directly to NARMS now. </a:t>
            </a:r>
            <a:endParaRPr lang="sv-SE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260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workstation prints on the screen a QR Code</a:t>
            </a:r>
            <a:r>
              <a:rPr lang="en-US" baseline="0" dirty="0" smtClean="0"/>
              <a:t> , which is scanned by the MECALS Mobile App. The workstation and the mobile phone , an android device , will communicate via Bluetooth to determine the proximity of the user’s phone. The phone then sends login requests via HTTP to the MECALS Server , which is hosted on a virtual machine. The web service will then process the request and send the data to the NARMS Server , also via HTTP.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3848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There is no need for </a:t>
            </a:r>
            <a:r>
              <a:rPr lang="en-US" dirty="0" err="1" smtClean="0"/>
              <a:t>Xamarin</a:t>
            </a:r>
            <a:r>
              <a:rPr lang="en-US" dirty="0" smtClean="0"/>
              <a:t> since there will be no need for a cross-platform application (only for android).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</a:t>
            </a:r>
            <a:r>
              <a:rPr lang="en-US" dirty="0" err="1" smtClean="0"/>
              <a:t>Xamarin</a:t>
            </a:r>
            <a:r>
              <a:rPr lang="en-US" dirty="0" smtClean="0"/>
              <a:t> is platform dependent. However, since the initial decision for iOS was changed, it is no longer needed.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Travis is used instead for continuous integration. There is no need for </a:t>
            </a:r>
            <a:r>
              <a:rPr lang="en-US" dirty="0" err="1" smtClean="0"/>
              <a:t>AppVeyor</a:t>
            </a:r>
            <a:r>
              <a:rPr lang="en-US" dirty="0" smtClean="0"/>
              <a:t> since there is no iOS app.</a:t>
            </a:r>
          </a:p>
          <a:p>
            <a:pPr lvl="1"/>
            <a:r>
              <a:rPr lang="de-DE" sz="1800" dirty="0" smtClean="0"/>
              <a:t>Al-</a:t>
            </a:r>
            <a:r>
              <a:rPr lang="de-DE" sz="1800" dirty="0" err="1" smtClean="0"/>
              <a:t>Ghareeb</a:t>
            </a:r>
            <a:r>
              <a:rPr lang="de-DE" sz="1800" dirty="0" smtClean="0"/>
              <a:t>, </a:t>
            </a:r>
            <a:r>
              <a:rPr lang="de-DE" sz="1800" dirty="0" err="1" smtClean="0"/>
              <a:t>Meelad</a:t>
            </a:r>
            <a:endParaRPr lang="de-DE" sz="1800" dirty="0" smtClean="0"/>
          </a:p>
          <a:p>
            <a:pPr lvl="1"/>
            <a:r>
              <a:rPr lang="de-DE" sz="1800" dirty="0" err="1" smtClean="0"/>
              <a:t>Darchy</a:t>
            </a:r>
            <a:r>
              <a:rPr lang="de-DE" sz="1800" dirty="0" smtClean="0"/>
              <a:t>, Olivier</a:t>
            </a:r>
          </a:p>
          <a:p>
            <a:pPr lvl="1"/>
            <a:r>
              <a:rPr lang="de-DE" sz="1800" dirty="0" smtClean="0"/>
              <a:t>Deschamps, Maxime</a:t>
            </a:r>
          </a:p>
          <a:p>
            <a:pPr lvl="1"/>
            <a:r>
              <a:rPr lang="de-DE" sz="1800" dirty="0" err="1" smtClean="0"/>
              <a:t>Qasim</a:t>
            </a:r>
            <a:r>
              <a:rPr lang="de-DE" sz="1800" dirty="0" smtClean="0"/>
              <a:t>, Muhammad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75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572440" y="1656001"/>
            <a:ext cx="11832000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rgbClr val="787878"/>
                </a:solidFill>
                <a:latin typeface="BentonSans Bold"/>
                <a:ea typeface="+mn-ea"/>
                <a:cs typeface="BentonSans Bold"/>
              </a:defRPr>
            </a:lvl1pPr>
          </a:lstStyle>
          <a:p>
            <a:r>
              <a:rPr lang="sv-SE" dirty="0" smtClean="0"/>
              <a:t>INSERT </a:t>
            </a:r>
            <a:br>
              <a:rPr lang="sv-SE" dirty="0" smtClean="0"/>
            </a:br>
            <a:r>
              <a:rPr lang="sv-SE" dirty="0" smtClean="0"/>
              <a:t>HEADING</a:t>
            </a:r>
            <a:endParaRPr lang="sv-SE" dirty="0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572441" y="4716001"/>
            <a:ext cx="4957233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rgbClr val="787878"/>
                </a:solidFill>
                <a:latin typeface="ScalaOT"/>
                <a:ea typeface="+mn-ea"/>
                <a:cs typeface="ScalaOT"/>
              </a:defRPr>
            </a:lvl1pPr>
          </a:lstStyle>
          <a:p>
            <a:pPr lvl="0"/>
            <a:r>
              <a:rPr lang="sv-SE" dirty="0" err="1" smtClean="0"/>
              <a:t>Insert</a:t>
            </a:r>
            <a:r>
              <a:rPr lang="sv-SE" dirty="0" smtClean="0"/>
              <a:t> date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00" y="3942000"/>
            <a:ext cx="768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Subtitle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17541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f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år 37"/>
          <p:cNvSpPr/>
          <p:nvPr userDrawn="1"/>
        </p:nvSpPr>
        <p:spPr>
          <a:xfrm>
            <a:off x="3722032" y="1690972"/>
            <a:ext cx="4641669" cy="3481252"/>
          </a:xfrm>
          <a:prstGeom prst="teardrop">
            <a:avLst/>
          </a:prstGeom>
          <a:solidFill>
            <a:srgbClr val="7878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4014732" y="2907646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4561932" y="3645646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85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med rundade hörn diagonalt 8"/>
          <p:cNvSpPr/>
          <p:nvPr userDrawn="1"/>
        </p:nvSpPr>
        <p:spPr>
          <a:xfrm>
            <a:off x="6289451" y="2263973"/>
            <a:ext cx="4454932" cy="2447724"/>
          </a:xfrm>
          <a:prstGeom prst="round2DiagRect">
            <a:avLst/>
          </a:prstGeom>
          <a:solidFill>
            <a:srgbClr val="7878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12" name="Rektangel med rundade hörn diagonalt 8"/>
          <p:cNvSpPr/>
          <p:nvPr userDrawn="1"/>
        </p:nvSpPr>
        <p:spPr>
          <a:xfrm>
            <a:off x="1156475" y="2292952"/>
            <a:ext cx="4454932" cy="2447724"/>
          </a:xfrm>
          <a:prstGeom prst="round2DiagRect">
            <a:avLst/>
          </a:prstGeom>
          <a:solidFill>
            <a:srgbClr val="BBBB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286400" y="2905200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tx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1833600" y="3643200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6484800" y="2907646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7032000" y="3645646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59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med rundade hörn diagonalt 8"/>
          <p:cNvSpPr/>
          <p:nvPr userDrawn="1"/>
        </p:nvSpPr>
        <p:spPr>
          <a:xfrm>
            <a:off x="3903634" y="2292952"/>
            <a:ext cx="4454932" cy="2447724"/>
          </a:xfrm>
          <a:prstGeom prst="round2DiagRect">
            <a:avLst/>
          </a:prstGeom>
          <a:solidFill>
            <a:srgbClr val="BBBB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3559" y="2905200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tx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4580759" y="3643200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83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fo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med rundade hörn diagonalt 8"/>
          <p:cNvSpPr/>
          <p:nvPr userDrawn="1"/>
        </p:nvSpPr>
        <p:spPr>
          <a:xfrm>
            <a:off x="3858969" y="2263973"/>
            <a:ext cx="4454932" cy="2447724"/>
          </a:xfrm>
          <a:prstGeom prst="round2DiagRect">
            <a:avLst/>
          </a:prstGeom>
          <a:solidFill>
            <a:srgbClr val="7878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4054317" y="2907646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4601517" y="3645646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43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title="pic_logoA_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2800" y="2514600"/>
            <a:ext cx="5469467" cy="2280294"/>
          </a:xfrm>
          <a:prstGeom prst="rect">
            <a:avLst/>
          </a:prstGeom>
        </p:spPr>
      </p:pic>
      <p:sp>
        <p:nvSpPr>
          <p:cNvPr id="4" name="Rektangel 3"/>
          <p:cNvSpPr/>
          <p:nvPr userDrawn="1"/>
        </p:nvSpPr>
        <p:spPr>
          <a:xfrm>
            <a:off x="562709" y="298939"/>
            <a:ext cx="11007969" cy="369277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304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572440" y="1656001"/>
            <a:ext cx="11832000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chemeClr val="bg1"/>
                </a:solidFill>
                <a:latin typeface="BentonSans Bold"/>
                <a:ea typeface="+mn-ea"/>
                <a:cs typeface="BentonSans Bold"/>
              </a:defRPr>
            </a:lvl1pPr>
          </a:lstStyle>
          <a:p>
            <a:r>
              <a:rPr lang="sv-SE" dirty="0" smtClean="0"/>
              <a:t>INSERT </a:t>
            </a:r>
            <a:br>
              <a:rPr lang="sv-SE" dirty="0" smtClean="0"/>
            </a:br>
            <a:r>
              <a:rPr lang="sv-SE" dirty="0" smtClean="0"/>
              <a:t>HEADING</a:t>
            </a:r>
            <a:endParaRPr lang="sv-SE" dirty="0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572441" y="4716001"/>
            <a:ext cx="4957233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chemeClr val="bg1"/>
                </a:solidFill>
                <a:latin typeface="ScalaOT"/>
                <a:ea typeface="+mn-ea"/>
                <a:cs typeface="ScalaOT"/>
              </a:defRPr>
            </a:lvl1pPr>
          </a:lstStyle>
          <a:p>
            <a:pPr lvl="0"/>
            <a:r>
              <a:rPr lang="sv-SE" dirty="0" err="1" smtClean="0"/>
              <a:t>Insert</a:t>
            </a:r>
            <a:r>
              <a:rPr lang="sv-SE" dirty="0" smtClean="0"/>
              <a:t> date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00" y="3942000"/>
            <a:ext cx="768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Subtitle</a:t>
            </a:r>
            <a:endParaRPr lang="sv-S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412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5"/>
          <p:cNvSpPr>
            <a:spLocks noGrp="1"/>
          </p:cNvSpPr>
          <p:nvPr>
            <p:ph type="title" hasCustomPrompt="1"/>
          </p:nvPr>
        </p:nvSpPr>
        <p:spPr>
          <a:xfrm>
            <a:off x="571200" y="1180800"/>
            <a:ext cx="8812800" cy="756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BentonSans Medium" panose="02000603000000020004" pitchFamily="50" charset="0"/>
              </a:defRPr>
            </a:lvl1pPr>
          </a:lstStyle>
          <a:p>
            <a:r>
              <a:rPr lang="sv-SE" dirty="0" smtClean="0"/>
              <a:t>INSERT HEADLINE</a:t>
            </a:r>
            <a:endParaRPr lang="sv-SE" dirty="0"/>
          </a:p>
        </p:txBody>
      </p:sp>
      <p:sp>
        <p:nvSpPr>
          <p:cNvPr id="5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71201" y="2300400"/>
            <a:ext cx="8758767" cy="3268662"/>
          </a:xfrm>
          <a:prstGeom prst="rect">
            <a:avLst/>
          </a:prstGeom>
        </p:spPr>
        <p:txBody>
          <a:bodyPr/>
          <a:lstStyle>
            <a:lvl1pPr marL="342000" indent="-342000">
              <a:defRPr sz="2000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 smtClean="0">
                <a:latin typeface="BentonSans Regular" panose="02000503000000020004" pitchFamily="50" charset="0"/>
              </a:rPr>
              <a:t>Insert</a:t>
            </a:r>
            <a:r>
              <a:rPr lang="sv-SE" sz="2000" dirty="0" smtClean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494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696000" y="901920"/>
            <a:ext cx="108048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4473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6854400" y="1695600"/>
            <a:ext cx="41424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 smtClean="0"/>
              <a:t>HEADLINE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4400" y="2631600"/>
            <a:ext cx="41424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 smtClean="0">
                <a:latin typeface="BentonSans Regular" panose="02000503000000020004" pitchFamily="50" charset="0"/>
              </a:rPr>
              <a:t>Insert</a:t>
            </a:r>
            <a:r>
              <a:rPr lang="sv-SE" sz="2000" dirty="0" smtClean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696000" y="1206000"/>
            <a:ext cx="540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4956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Rubrik 5"/>
          <p:cNvSpPr>
            <a:spLocks noGrp="1"/>
          </p:cNvSpPr>
          <p:nvPr>
            <p:ph type="title" hasCustomPrompt="1"/>
          </p:nvPr>
        </p:nvSpPr>
        <p:spPr>
          <a:xfrm>
            <a:off x="710899" y="1250594"/>
            <a:ext cx="4142400" cy="589092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 smtClean="0"/>
              <a:t>HEADLINE</a:t>
            </a:r>
            <a:endParaRPr lang="sv-SE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896" y="2301679"/>
            <a:ext cx="503675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text</a:t>
            </a:r>
            <a:endParaRPr lang="sv-SE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392579" y="2301678"/>
            <a:ext cx="503675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text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9099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71200" y="1180800"/>
            <a:ext cx="10782600" cy="756000"/>
          </a:xfrm>
          <a:prstGeom prst="rect">
            <a:avLst/>
          </a:prstGeom>
        </p:spPr>
        <p:txBody>
          <a:bodyPr/>
          <a:lstStyle>
            <a:lvl1pPr algn="ctr">
              <a:defRPr sz="3500" b="1" cap="all" baseline="0">
                <a:solidFill>
                  <a:srgbClr val="787878"/>
                </a:solidFill>
                <a:latin typeface="BentonSans Medium" panose="02000603000000020004" pitchFamily="50" charset="0"/>
              </a:defRPr>
            </a:lvl1pPr>
          </a:lstStyle>
          <a:p>
            <a:r>
              <a:rPr lang="sv-SE" dirty="0" smtClean="0"/>
              <a:t>INSERT HEADLINE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71201" y="2300400"/>
            <a:ext cx="10782599" cy="3268662"/>
          </a:xfrm>
          <a:prstGeom prst="rect">
            <a:avLst/>
          </a:prstGeom>
        </p:spPr>
        <p:txBody>
          <a:bodyPr/>
          <a:lstStyle>
            <a:lvl1pPr marL="342000" indent="-342000">
              <a:defRPr sz="2000" baseline="0">
                <a:solidFill>
                  <a:srgbClr val="787878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 smtClean="0">
                <a:latin typeface="BentonSans Regular" panose="02000503000000020004" pitchFamily="50" charset="0"/>
              </a:rPr>
              <a:t>Insert</a:t>
            </a:r>
            <a:r>
              <a:rPr lang="sv-SE" sz="2000" dirty="0" smtClean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1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6854400" y="1695600"/>
            <a:ext cx="41424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 smtClean="0"/>
              <a:t>HEADLINE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4400" y="2631600"/>
            <a:ext cx="41424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 smtClean="0">
                <a:latin typeface="BentonSans Regular" panose="02000503000000020004" pitchFamily="50" charset="0"/>
              </a:rPr>
              <a:t>Insert</a:t>
            </a:r>
            <a:r>
              <a:rPr lang="sv-SE" sz="2000" dirty="0" smtClean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696000" y="1206000"/>
            <a:ext cx="540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696000" y="3510000"/>
            <a:ext cx="540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575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år 37"/>
          <p:cNvSpPr/>
          <p:nvPr userDrawn="1"/>
        </p:nvSpPr>
        <p:spPr>
          <a:xfrm>
            <a:off x="6192100" y="1690972"/>
            <a:ext cx="4641669" cy="3481252"/>
          </a:xfrm>
          <a:prstGeom prst="teardrop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4" name="Tår 3"/>
          <p:cNvSpPr/>
          <p:nvPr userDrawn="1"/>
        </p:nvSpPr>
        <p:spPr>
          <a:xfrm>
            <a:off x="1036619" y="1717642"/>
            <a:ext cx="4641669" cy="3481252"/>
          </a:xfrm>
          <a:prstGeom prst="teardrop">
            <a:avLst/>
          </a:prstGeom>
          <a:solidFill>
            <a:srgbClr val="939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286400" y="2905200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1833600" y="3643200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6484800" y="2907646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rgbClr val="939393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7032000" y="3645646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rgbClr val="939393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558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år 37"/>
          <p:cNvSpPr/>
          <p:nvPr userDrawn="1"/>
        </p:nvSpPr>
        <p:spPr>
          <a:xfrm>
            <a:off x="3753700" y="1690972"/>
            <a:ext cx="4641669" cy="3481252"/>
          </a:xfrm>
          <a:prstGeom prst="teardrop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4046400" y="2907646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rgbClr val="939393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4593600" y="3645646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rgbClr val="939393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1968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f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år 3"/>
          <p:cNvSpPr/>
          <p:nvPr userDrawn="1"/>
        </p:nvSpPr>
        <p:spPr>
          <a:xfrm>
            <a:off x="3728359" y="1717642"/>
            <a:ext cx="4641669" cy="3481252"/>
          </a:xfrm>
          <a:prstGeom prst="teardrop">
            <a:avLst/>
          </a:prstGeom>
          <a:solidFill>
            <a:srgbClr val="939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3978140" y="2905200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4525340" y="3643200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1657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med rundade hörn diagonalt 8"/>
          <p:cNvSpPr/>
          <p:nvPr userDrawn="1"/>
        </p:nvSpPr>
        <p:spPr>
          <a:xfrm>
            <a:off x="6654531" y="2292952"/>
            <a:ext cx="4454932" cy="2447724"/>
          </a:xfrm>
          <a:prstGeom prst="round2Diag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800" dirty="0" smtClean="0"/>
              <a:t>v</a:t>
            </a:r>
            <a:endParaRPr lang="sv-SE" sz="1800" dirty="0"/>
          </a:p>
        </p:txBody>
      </p:sp>
      <p:sp>
        <p:nvSpPr>
          <p:cNvPr id="12" name="Rektangel med rundade hörn diagonalt 8"/>
          <p:cNvSpPr/>
          <p:nvPr userDrawn="1"/>
        </p:nvSpPr>
        <p:spPr>
          <a:xfrm>
            <a:off x="1156475" y="2292952"/>
            <a:ext cx="4454932" cy="2447724"/>
          </a:xfrm>
          <a:prstGeom prst="round2DiagRect">
            <a:avLst/>
          </a:prstGeom>
          <a:solidFill>
            <a:srgbClr val="939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286400" y="2905200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1833600" y="3643200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6813047" y="2907646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rgbClr val="939393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60247" y="3645646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rgbClr val="939393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894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med rundade hörn diagonalt 8"/>
          <p:cNvSpPr/>
          <p:nvPr userDrawn="1"/>
        </p:nvSpPr>
        <p:spPr>
          <a:xfrm>
            <a:off x="3891539" y="2292952"/>
            <a:ext cx="4454932" cy="2447724"/>
          </a:xfrm>
          <a:prstGeom prst="round2Diag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800" dirty="0" smtClean="0"/>
              <a:t>v</a:t>
            </a:r>
            <a:endParaRPr lang="sv-SE" sz="1800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4050055" y="2907646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rgbClr val="939393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4597255" y="3645646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rgbClr val="939393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6829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fo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med rundade hörn diagonalt 8"/>
          <p:cNvSpPr/>
          <p:nvPr userDrawn="1"/>
        </p:nvSpPr>
        <p:spPr>
          <a:xfrm>
            <a:off x="3911551" y="2292952"/>
            <a:ext cx="4454932" cy="2447724"/>
          </a:xfrm>
          <a:prstGeom prst="round2DiagRect">
            <a:avLst/>
          </a:prstGeom>
          <a:solidFill>
            <a:srgbClr val="939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4041476" y="2905200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4588676" y="3643200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6858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696000" y="962880"/>
            <a:ext cx="108048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965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422031" y="263769"/>
            <a:ext cx="11148647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/>
          </a:p>
        </p:txBody>
      </p:sp>
      <p:sp>
        <p:nvSpPr>
          <p:cNvPr id="4" name="Rektangel 3"/>
          <p:cNvSpPr/>
          <p:nvPr userDrawn="1"/>
        </p:nvSpPr>
        <p:spPr>
          <a:xfrm>
            <a:off x="668217" y="6150217"/>
            <a:ext cx="11148647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/>
          </a:p>
        </p:txBody>
      </p:sp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08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6854400" y="1695600"/>
            <a:ext cx="41424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 smtClean="0"/>
              <a:t>HEADLINE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4400" y="2631600"/>
            <a:ext cx="41424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787878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 smtClean="0">
                <a:latin typeface="BentonSans Regular" panose="02000503000000020004" pitchFamily="50" charset="0"/>
              </a:rPr>
              <a:t>Insert</a:t>
            </a:r>
            <a:r>
              <a:rPr lang="sv-SE" sz="2000" dirty="0" smtClean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696000" y="1206000"/>
            <a:ext cx="540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6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6854400" y="1695600"/>
            <a:ext cx="41424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 smtClean="0"/>
              <a:t>HEADLINE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4400" y="2631600"/>
            <a:ext cx="41424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787878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sz="2000" dirty="0" err="1" smtClean="0">
                <a:latin typeface="BentonSans Regular" panose="02000503000000020004" pitchFamily="50" charset="0"/>
              </a:rPr>
              <a:t>Insert</a:t>
            </a:r>
            <a:r>
              <a:rPr lang="sv-SE" sz="2000" dirty="0" smtClean="0">
                <a:latin typeface="BentonSans Regular" panose="02000503000000020004" pitchFamily="50" charset="0"/>
              </a:rPr>
              <a:t> text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696000" y="1206000"/>
            <a:ext cx="540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696000" y="3510000"/>
            <a:ext cx="540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image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697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710899" y="1250594"/>
            <a:ext cx="4142400" cy="589092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BentonSans Bold" panose="02000503000000020004" pitchFamily="50" charset="0"/>
              </a:defRPr>
            </a:lvl1pPr>
          </a:lstStyle>
          <a:p>
            <a:r>
              <a:rPr lang="sv-SE" dirty="0" smtClean="0"/>
              <a:t>HEADLINE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896" y="2301679"/>
            <a:ext cx="503675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BentonSans Regular" panose="02000503000000020004" pitchFamily="50" charset="0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text</a:t>
            </a:r>
            <a:endParaRPr lang="sv-SE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392579" y="2301678"/>
            <a:ext cx="503675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BentonSans Regular" panose="02000503000000020004" pitchFamily="50" charset="0"/>
              </a:defRPr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text</a:t>
            </a:r>
            <a:endParaRPr lang="sv-S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år 37"/>
          <p:cNvSpPr/>
          <p:nvPr userDrawn="1"/>
        </p:nvSpPr>
        <p:spPr>
          <a:xfrm>
            <a:off x="6192100" y="1690972"/>
            <a:ext cx="4641669" cy="3481252"/>
          </a:xfrm>
          <a:prstGeom prst="teardrop">
            <a:avLst/>
          </a:prstGeom>
          <a:solidFill>
            <a:srgbClr val="7878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4" name="Tår 3"/>
          <p:cNvSpPr/>
          <p:nvPr userDrawn="1"/>
        </p:nvSpPr>
        <p:spPr>
          <a:xfrm>
            <a:off x="1036619" y="1717642"/>
            <a:ext cx="4641669" cy="3481252"/>
          </a:xfrm>
          <a:prstGeom prst="teardrop">
            <a:avLst/>
          </a:prstGeom>
          <a:solidFill>
            <a:srgbClr val="BBBB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286400" y="2905200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tx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1833600" y="3643200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2" hasCustomPrompt="1"/>
          </p:nvPr>
        </p:nvSpPr>
        <p:spPr>
          <a:xfrm>
            <a:off x="6484800" y="2907646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bg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9" name="Platshållare för text 5"/>
          <p:cNvSpPr>
            <a:spLocks noGrp="1"/>
          </p:cNvSpPr>
          <p:nvPr>
            <p:ph type="body" sz="quarter" idx="13" hasCustomPrompt="1"/>
          </p:nvPr>
        </p:nvSpPr>
        <p:spPr>
          <a:xfrm>
            <a:off x="7032000" y="3645646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70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år 3"/>
          <p:cNvSpPr/>
          <p:nvPr userDrawn="1"/>
        </p:nvSpPr>
        <p:spPr>
          <a:xfrm>
            <a:off x="3752110" y="1717642"/>
            <a:ext cx="4641669" cy="3481252"/>
          </a:xfrm>
          <a:prstGeom prst="teardrop">
            <a:avLst/>
          </a:prstGeom>
          <a:solidFill>
            <a:srgbClr val="BBBB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4001891" y="2905200"/>
            <a:ext cx="4142400" cy="65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cap="all" baseline="0">
                <a:solidFill>
                  <a:schemeClr val="tx1"/>
                </a:solidFill>
                <a:latin typeface="BentonSans Bold" panose="02000503000000020004" pitchFamily="50" charset="0"/>
              </a:defRPr>
            </a:lvl1pPr>
          </a:lstStyle>
          <a:p>
            <a:pPr lvl="0"/>
            <a:r>
              <a:rPr lang="sv-SE" dirty="0" smtClean="0"/>
              <a:t>INFO BOX</a:t>
            </a:r>
            <a:endParaRPr lang="sv-SE" dirty="0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1" hasCustomPrompt="1"/>
          </p:nvPr>
        </p:nvSpPr>
        <p:spPr>
          <a:xfrm>
            <a:off x="4549091" y="3643200"/>
            <a:ext cx="3048000" cy="75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  <a:latin typeface="BentonSans Regular" panose="02000503000000020004" pitchFamily="50" charset="0"/>
              </a:defRPr>
            </a:lvl1pPr>
          </a:lstStyle>
          <a:p>
            <a:pPr lvl="0"/>
            <a:r>
              <a:rPr lang="sv-SE" dirty="0" smtClean="0"/>
              <a:t>For short texts</a:t>
            </a:r>
            <a:endParaRPr lang="sv-S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8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694267" y="469072"/>
            <a:ext cx="8449733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_logoB" title="pic_logoB_gray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597814" y="322696"/>
            <a:ext cx="1944209" cy="2286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0C5C-20AA-4717-BB4A-6420BB0B6F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8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72" r:id="rId3"/>
    <p:sldLayoutId id="2147483674" r:id="rId4"/>
    <p:sldLayoutId id="2147483667" r:id="rId5"/>
    <p:sldLayoutId id="2147483670" r:id="rId6"/>
    <p:sldLayoutId id="2147483687" r:id="rId7"/>
    <p:sldLayoutId id="2147483675" r:id="rId8"/>
    <p:sldLayoutId id="2147483679" r:id="rId9"/>
    <p:sldLayoutId id="2147483680" r:id="rId10"/>
    <p:sldLayoutId id="2147483678" r:id="rId11"/>
    <p:sldLayoutId id="2147483681" r:id="rId12"/>
    <p:sldLayoutId id="2147483682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694267" y="475096"/>
            <a:ext cx="7680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title="pic_logoB_white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805334" y="328720"/>
            <a:ext cx="1944209" cy="228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126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66" r:id="rId3"/>
    <p:sldLayoutId id="2147483673" r:id="rId4"/>
    <p:sldLayoutId id="2147483669" r:id="rId5"/>
    <p:sldLayoutId id="2147483688" r:id="rId6"/>
    <p:sldLayoutId id="2147483668" r:id="rId7"/>
    <p:sldLayoutId id="2147483676" r:id="rId8"/>
    <p:sldLayoutId id="2147483683" r:id="rId9"/>
    <p:sldLayoutId id="2147483684" r:id="rId10"/>
    <p:sldLayoutId id="2147483677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-mecals.github.io/slat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seeklogo.com/images/T/trello-logo-CE7B690E34-seeklogo.com.png" TargetMode="External"/><Relationship Id="rId13" Type="http://schemas.openxmlformats.org/officeDocument/2006/relationships/hyperlink" Target="https://cdn.travis-ci.com/images/logos/TravisCI-Full-Color-45e242791b7752b745a7ae53f265acd4.png" TargetMode="External"/><Relationship Id="rId3" Type="http://schemas.openxmlformats.org/officeDocument/2006/relationships/hyperlink" Target="https://image.freepik.com/free-icon/group-of-people_318-31923.png" TargetMode="External"/><Relationship Id="rId7" Type="http://schemas.openxmlformats.org/officeDocument/2006/relationships/hyperlink" Target="https://lh3.googleusercontent.com/CzlsZP3xUHeX3HAGdZ2rL9mK6_C-6T1-YWeBeM8nB3ilmfPSBHCFx4-UbQr8MnQms3d9=w300" TargetMode="External"/><Relationship Id="rId12" Type="http://schemas.openxmlformats.org/officeDocument/2006/relationships/hyperlink" Target="https://s-media-cache-ak0.pinimg.com/originals/3c/d5/67/3cd5679f54dc60811383649f9f6ea37d.png" TargetMode="External"/><Relationship Id="rId2" Type="http://schemas.openxmlformats.org/officeDocument/2006/relationships/hyperlink" Target="http://www.clipartbest.com/cliparts/eiM/Apb/eiMApbAyT.png" TargetMode="External"/><Relationship Id="rId16" Type="http://schemas.openxmlformats.org/officeDocument/2006/relationships/hyperlink" Target="http://fundacionjala.github.io/enforce-gradle-plugin/img/gradle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-cdn.github.com/images/modules/logos_page/GitHub-Mark.png" TargetMode="External"/><Relationship Id="rId11" Type="http://schemas.openxmlformats.org/officeDocument/2006/relationships/hyperlink" Target="https://git-scm.com/images/logos/downloads/Git-Logo-2Color.png" TargetMode="External"/><Relationship Id="rId5" Type="http://schemas.openxmlformats.org/officeDocument/2006/relationships/hyperlink" Target="https://image.freepik.com/free-icon/circular-clock-symbol-for-interface_318-60392.jpg" TargetMode="External"/><Relationship Id="rId15" Type="http://schemas.openxmlformats.org/officeDocument/2006/relationships/hyperlink" Target="https://image.freepik.com/free-vector/android-boot-logo_634639.jpg" TargetMode="External"/><Relationship Id="rId10" Type="http://schemas.openxmlformats.org/officeDocument/2006/relationships/hyperlink" Target="https://raw.githubusercontent.com/lord/img/master/logo-slate.png" TargetMode="External"/><Relationship Id="rId4" Type="http://schemas.openxmlformats.org/officeDocument/2006/relationships/hyperlink" Target="http://plainicon.com/dboard/userprod/2800_a1826/prod_thumb/plainicon.com-50316-256px-6fb.png" TargetMode="External"/><Relationship Id="rId9" Type="http://schemas.openxmlformats.org/officeDocument/2006/relationships/hyperlink" Target="https://upload.wikimedia.org/wikipedia/commons/7/7e/Node.js_logo_2015.svg" TargetMode="External"/><Relationship Id="rId14" Type="http://schemas.openxmlformats.org/officeDocument/2006/relationships/hyperlink" Target="http://www.clippingpathhouse.com/images/ftp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MECALS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dirty="0" smtClean="0"/>
              <a:t>14.03.2017 Jönköping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v-SE" dirty="0" smtClean="0"/>
              <a:t>Final Lab Presentation</a:t>
            </a:r>
            <a:endParaRPr lang="sv-S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30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10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pic>
        <p:nvPicPr>
          <p:cNvPr id="7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19" y="1755142"/>
            <a:ext cx="4235570" cy="4504486"/>
          </a:xfrm>
          <a:prstGeom prst="rect">
            <a:avLst/>
          </a:prstGeom>
        </p:spPr>
      </p:pic>
      <p:pic>
        <p:nvPicPr>
          <p:cNvPr id="8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62" y="1714950"/>
            <a:ext cx="4459858" cy="45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Quality </a:t>
            </a:r>
            <a:r>
              <a:rPr lang="de-DE" dirty="0" err="1" smtClean="0"/>
              <a:t>attributes</a:t>
            </a:r>
            <a:r>
              <a:rPr lang="de-DE" dirty="0" smtClean="0"/>
              <a:t> - </a:t>
            </a:r>
            <a:r>
              <a:rPr lang="de-DE" dirty="0" err="1" smtClean="0"/>
              <a:t>general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11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66282" y="2677049"/>
            <a:ext cx="6569075" cy="326866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85441"/>
              </p:ext>
            </p:extLst>
          </p:nvPr>
        </p:nvGraphicFramePr>
        <p:xfrm>
          <a:off x="2066281" y="2255930"/>
          <a:ext cx="8301943" cy="37812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5557"/>
                <a:gridCol w="1485282"/>
                <a:gridCol w="5961104"/>
              </a:tblGrid>
              <a:tr h="343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Priority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31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Availability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Because of the fact that an ATCO has to manage air space then has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many lives on his hands, the tools he uses must always work properly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and be highly available.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7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Security &amp;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Safety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 the same reason, MECALS must be secure and safe. A malicious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attack on the system could have a several consequences.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31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Robustness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MECALS must endure unusual situation in order to insure its first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 as the availability. Air space control depend on a hazardous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environment like unpredicted delays on arrivals planning.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7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Resilience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MECALS must endure sudden burst of load for the same reasons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quoted earlier.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4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Quality Attributes - </a:t>
            </a:r>
            <a:r>
              <a:rPr lang="de-DE" dirty="0" err="1" smtClean="0"/>
              <a:t>mecals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25121" y="2188030"/>
            <a:ext cx="6569075" cy="3381032"/>
          </a:xfrm>
        </p:spPr>
        <p:txBody>
          <a:bodyPr/>
          <a:lstStyle/>
          <a:p>
            <a:r>
              <a:rPr lang="en-US" dirty="0" smtClean="0"/>
              <a:t>Server Quality Attributes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Application Quality Attributes</a:t>
            </a:r>
            <a:endParaRPr lang="en-US" dirty="0"/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60392"/>
              </p:ext>
            </p:extLst>
          </p:nvPr>
        </p:nvGraphicFramePr>
        <p:xfrm>
          <a:off x="1825121" y="2589689"/>
          <a:ext cx="8073343" cy="11549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734"/>
                <a:gridCol w="1490061"/>
                <a:gridCol w="5725548"/>
              </a:tblGrid>
              <a:tr h="400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Efficiency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serve must be responsive.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Usability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application must be easy to use by the intended users.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11673"/>
              </p:ext>
            </p:extLst>
          </p:nvPr>
        </p:nvGraphicFramePr>
        <p:xfrm>
          <a:off x="1825121" y="4397574"/>
          <a:ext cx="8073342" cy="1535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571"/>
                <a:gridCol w="1337110"/>
                <a:gridCol w="5923661"/>
              </a:tblGrid>
              <a:tr h="5116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6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Efficiency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mobile application must load quickly and be responsive to any device.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6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Usability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mobile application must be easy to use and understand by the intended users.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0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Frontend</a:t>
            </a:r>
            <a:endParaRPr lang="en-GB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28" y="1936801"/>
            <a:ext cx="7487144" cy="44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frontend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Mobile application in Android </a:t>
            </a:r>
            <a:r>
              <a:rPr lang="en-GB" dirty="0"/>
              <a:t>Studio and Java</a:t>
            </a:r>
          </a:p>
          <a:p>
            <a:pPr lvl="1"/>
            <a:r>
              <a:rPr lang="en-GB" dirty="0" smtClean="0"/>
              <a:t>Lack </a:t>
            </a:r>
            <a:r>
              <a:rPr lang="en-GB" dirty="0"/>
              <a:t>of testing devices for iOS</a:t>
            </a:r>
          </a:p>
          <a:p>
            <a:pPr lvl="1"/>
            <a:r>
              <a:rPr lang="en-GB" dirty="0" smtClean="0"/>
              <a:t>No </a:t>
            </a:r>
            <a:r>
              <a:rPr lang="en-GB" dirty="0"/>
              <a:t>cross platform necessary</a:t>
            </a:r>
          </a:p>
          <a:p>
            <a:r>
              <a:rPr lang="en-GB" dirty="0"/>
              <a:t>Travis instead of </a:t>
            </a:r>
            <a:r>
              <a:rPr lang="en-GB" dirty="0" err="1" smtClean="0"/>
              <a:t>AppVeyor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Frontend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14</a:t>
            </a:fld>
            <a:endParaRPr lang="en-GB"/>
          </a:p>
        </p:txBody>
      </p:sp>
      <p:sp>
        <p:nvSpPr>
          <p:cNvPr id="9" name="Textplatzhalter 2"/>
          <p:cNvSpPr txBox="1">
            <a:spLocks/>
          </p:cNvSpPr>
          <p:nvPr/>
        </p:nvSpPr>
        <p:spPr>
          <a:xfrm>
            <a:off x="7586505" y="4667812"/>
            <a:ext cx="4349741" cy="1688539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dirty="0" smtClean="0"/>
              <a:t>Al-</a:t>
            </a:r>
            <a:r>
              <a:rPr lang="en-GB" dirty="0" err="1" smtClean="0"/>
              <a:t>Ghareeb</a:t>
            </a:r>
            <a:r>
              <a:rPr lang="en-GB" dirty="0" smtClean="0"/>
              <a:t> </a:t>
            </a:r>
            <a:r>
              <a:rPr lang="en-GB" dirty="0" err="1"/>
              <a:t>Meelad</a:t>
            </a:r>
            <a:endParaRPr lang="en-GB" dirty="0"/>
          </a:p>
          <a:p>
            <a:pPr marL="0" indent="0" algn="r">
              <a:buNone/>
            </a:pPr>
            <a:r>
              <a:rPr lang="en-GB" dirty="0" err="1" smtClean="0"/>
              <a:t>Darchy</a:t>
            </a:r>
            <a:r>
              <a:rPr lang="en-GB" dirty="0" smtClean="0"/>
              <a:t> </a:t>
            </a:r>
            <a:r>
              <a:rPr lang="en-GB" dirty="0"/>
              <a:t>Olivier</a:t>
            </a:r>
          </a:p>
          <a:p>
            <a:pPr marL="0" indent="0" algn="r">
              <a:buNone/>
            </a:pPr>
            <a:r>
              <a:rPr lang="en-GB" dirty="0" err="1" smtClean="0"/>
              <a:t>Deschamps</a:t>
            </a:r>
            <a:r>
              <a:rPr lang="en-GB" dirty="0" smtClean="0"/>
              <a:t> </a:t>
            </a:r>
            <a:r>
              <a:rPr lang="en-GB" dirty="0" err="1"/>
              <a:t>Maxime</a:t>
            </a:r>
            <a:endParaRPr lang="en-GB" dirty="0"/>
          </a:p>
          <a:p>
            <a:pPr marL="0" indent="0" algn="r">
              <a:buNone/>
            </a:pPr>
            <a:r>
              <a:rPr lang="en-GB" dirty="0" err="1" smtClean="0"/>
              <a:t>Qasim</a:t>
            </a:r>
            <a:r>
              <a:rPr lang="en-GB" dirty="0" smtClean="0"/>
              <a:t> </a:t>
            </a:r>
            <a:r>
              <a:rPr lang="en-GB" dirty="0"/>
              <a:t>Muhammad</a:t>
            </a:r>
          </a:p>
        </p:txBody>
      </p:sp>
    </p:spTree>
    <p:extLst>
      <p:ext uri="{BB962C8B-B14F-4D97-AF65-F5344CB8AC3E}">
        <p14:creationId xmlns:p14="http://schemas.microsoft.com/office/powerpoint/2010/main" val="7583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frontend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Frontend</a:t>
            </a:r>
            <a:endParaRPr lang="en-GB" dirty="0"/>
          </a:p>
        </p:txBody>
      </p:sp>
      <p:pic>
        <p:nvPicPr>
          <p:cNvPr id="7" name="Bildobjekt 2" descr="classdiagram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3" t="23913" r="30226" b="6567"/>
          <a:stretch/>
        </p:blipFill>
        <p:spPr>
          <a:xfrm>
            <a:off x="1597711" y="612244"/>
            <a:ext cx="8729577" cy="563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frontend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Frontend</a:t>
            </a:r>
            <a:endParaRPr lang="en-GB" dirty="0"/>
          </a:p>
        </p:txBody>
      </p:sp>
      <p:pic>
        <p:nvPicPr>
          <p:cNvPr id="7" name="Bildobjekt 3" descr="sequenceDiagramPDF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t="21684" r="3864" b="7263"/>
          <a:stretch/>
        </p:blipFill>
        <p:spPr>
          <a:xfrm>
            <a:off x="258947" y="1065126"/>
            <a:ext cx="11407105" cy="49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backend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Business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logging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endParaRPr lang="de-DE" dirty="0" smtClean="0"/>
          </a:p>
          <a:p>
            <a:r>
              <a:rPr lang="de-DE" dirty="0" err="1" smtClean="0"/>
              <a:t>Communicates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NARMS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Backend</a:t>
            </a:r>
            <a:endParaRPr lang="en-GB" dirty="0"/>
          </a:p>
        </p:txBody>
      </p:sp>
      <p:sp>
        <p:nvSpPr>
          <p:cNvPr id="7" name="Textplatzhalter 2"/>
          <p:cNvSpPr txBox="1">
            <a:spLocks/>
          </p:cNvSpPr>
          <p:nvPr/>
        </p:nvSpPr>
        <p:spPr>
          <a:xfrm>
            <a:off x="7586505" y="4667812"/>
            <a:ext cx="4349741" cy="1688539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dirty="0" err="1" smtClean="0"/>
              <a:t>Carlsson</a:t>
            </a:r>
            <a:r>
              <a:rPr lang="en-GB" dirty="0" smtClean="0"/>
              <a:t> </a:t>
            </a:r>
            <a:r>
              <a:rPr lang="en-GB" dirty="0"/>
              <a:t>Fredrik</a:t>
            </a:r>
          </a:p>
          <a:p>
            <a:pPr marL="0" indent="0" algn="r">
              <a:buNone/>
            </a:pPr>
            <a:r>
              <a:rPr lang="en-GB" dirty="0" smtClean="0"/>
              <a:t>Eriksson </a:t>
            </a:r>
            <a:r>
              <a:rPr lang="en-GB" dirty="0" err="1"/>
              <a:t>Klas-Göran</a:t>
            </a:r>
            <a:endParaRPr lang="en-GB" dirty="0"/>
          </a:p>
          <a:p>
            <a:pPr marL="0" indent="0" algn="r">
              <a:buNone/>
            </a:pPr>
            <a:r>
              <a:rPr lang="en-GB" dirty="0" err="1" smtClean="0"/>
              <a:t>Milox</a:t>
            </a:r>
            <a:r>
              <a:rPr lang="en-GB" dirty="0" smtClean="0"/>
              <a:t> </a:t>
            </a:r>
            <a:r>
              <a:rPr lang="en-GB" dirty="0"/>
              <a:t>Thomas</a:t>
            </a:r>
          </a:p>
          <a:p>
            <a:pPr marL="0" indent="0" algn="r">
              <a:buNone/>
            </a:pPr>
            <a:r>
              <a:rPr lang="en-GB" dirty="0" err="1" smtClean="0"/>
              <a:t>Prenat</a:t>
            </a:r>
            <a:r>
              <a:rPr lang="en-GB" dirty="0" smtClean="0"/>
              <a:t> </a:t>
            </a:r>
            <a:r>
              <a:rPr lang="en-GB" dirty="0"/>
              <a:t>Hugo</a:t>
            </a:r>
          </a:p>
        </p:txBody>
      </p:sp>
    </p:spTree>
    <p:extLst>
      <p:ext uri="{BB962C8B-B14F-4D97-AF65-F5344CB8AC3E}">
        <p14:creationId xmlns:p14="http://schemas.microsoft.com/office/powerpoint/2010/main" val="18438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Technology </a:t>
            </a:r>
            <a:r>
              <a:rPr lang="de-DE" dirty="0" err="1" smtClean="0"/>
              <a:t>choice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Backend</a:t>
            </a:r>
            <a:endParaRPr lang="en-GB" dirty="0"/>
          </a:p>
        </p:txBody>
      </p:sp>
      <p:pic>
        <p:nvPicPr>
          <p:cNvPr id="7" name="Picture 2" descr="Bildresultat för 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857550"/>
            <a:ext cx="42481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ildresultat för express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8" y="4438651"/>
            <a:ext cx="4200525" cy="9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8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52400" y="1180800"/>
            <a:ext cx="8220300" cy="756000"/>
          </a:xfrm>
        </p:spPr>
        <p:txBody>
          <a:bodyPr/>
          <a:lstStyle/>
          <a:p>
            <a:r>
              <a:rPr lang="de-DE" dirty="0" smtClean="0"/>
              <a:t>Initial backend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Backend</a:t>
            </a:r>
            <a:endParaRPr lang="en-GB" dirty="0"/>
          </a:p>
        </p:txBody>
      </p:sp>
      <p:pic>
        <p:nvPicPr>
          <p:cNvPr id="7" name="Bildobjekt 3" descr="C:\Users\fredr_000\AppData\Local\Microsoft\Windows\INetCache\Content.Word\MECALS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230245" y="1936800"/>
            <a:ext cx="5731510" cy="41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Overview</a:t>
            </a:r>
            <a:endParaRPr lang="sv-S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87594367"/>
              </p:ext>
            </p:extLst>
          </p:nvPr>
        </p:nvGraphicFramePr>
        <p:xfrm>
          <a:off x="1952400" y="2447789"/>
          <a:ext cx="8357012" cy="2751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15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52400" y="1180800"/>
            <a:ext cx="8266020" cy="756000"/>
          </a:xfrm>
        </p:spPr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backend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Backend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41" y="1936800"/>
            <a:ext cx="5730737" cy="4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Backend</a:t>
            </a:r>
            <a:endParaRPr lang="en-GB" dirty="0"/>
          </a:p>
        </p:txBody>
      </p:sp>
      <p:pic>
        <p:nvPicPr>
          <p:cNvPr id="7" name="Picture 2" descr="Bildresultat för SLATE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5" y="1937224"/>
            <a:ext cx="3409950" cy="19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962500" y="1618644"/>
            <a:ext cx="5731510" cy="4592320"/>
          </a:xfrm>
          <a:prstGeom prst="rect">
            <a:avLst/>
          </a:prstGeom>
        </p:spPr>
      </p:pic>
      <p:sp>
        <p:nvSpPr>
          <p:cNvPr id="9" name="Rektangel 3"/>
          <p:cNvSpPr/>
          <p:nvPr/>
        </p:nvSpPr>
        <p:spPr>
          <a:xfrm>
            <a:off x="1582831" y="3955730"/>
            <a:ext cx="336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https://spa-mecals.github.io/slate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6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backend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Backend</a:t>
            </a:r>
            <a:endParaRPr lang="en-GB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021325"/>
            <a:ext cx="11058525" cy="52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tester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</a:p>
          <a:p>
            <a:r>
              <a:rPr lang="en-US" dirty="0" smtClean="0"/>
              <a:t>Continuous Deployment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Tester</a:t>
            </a:r>
            <a:endParaRPr lang="en-GB" dirty="0"/>
          </a:p>
        </p:txBody>
      </p:sp>
      <p:sp>
        <p:nvSpPr>
          <p:cNvPr id="7" name="Textplatzhalter 2"/>
          <p:cNvSpPr txBox="1">
            <a:spLocks/>
          </p:cNvSpPr>
          <p:nvPr/>
        </p:nvSpPr>
        <p:spPr>
          <a:xfrm>
            <a:off x="7586505" y="4667812"/>
            <a:ext cx="4349741" cy="1688539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sv-SE" dirty="0" smtClean="0"/>
              <a:t>Darsi </a:t>
            </a:r>
            <a:r>
              <a:rPr lang="sv-SE" dirty="0"/>
              <a:t>Venkata Narayana</a:t>
            </a:r>
          </a:p>
          <a:p>
            <a:pPr marL="0" indent="0" algn="r">
              <a:buNone/>
            </a:pPr>
            <a:r>
              <a:rPr lang="sv-SE" dirty="0" smtClean="0"/>
              <a:t>Kasprzak </a:t>
            </a:r>
            <a:r>
              <a:rPr lang="sv-SE" dirty="0"/>
              <a:t>Milan</a:t>
            </a:r>
          </a:p>
          <a:p>
            <a:pPr marL="0" indent="0" algn="r">
              <a:buNone/>
            </a:pPr>
            <a:r>
              <a:rPr lang="sv-SE" dirty="0" smtClean="0"/>
              <a:t>Lacour </a:t>
            </a:r>
            <a:r>
              <a:rPr lang="sv-SE" dirty="0"/>
              <a:t>Arthur</a:t>
            </a:r>
          </a:p>
          <a:p>
            <a:pPr marL="0" indent="0" algn="r">
              <a:buNone/>
            </a:pPr>
            <a:r>
              <a:rPr lang="sv-SE" dirty="0" smtClean="0"/>
              <a:t>Nirmal </a:t>
            </a:r>
            <a:r>
              <a:rPr lang="sv-SE" dirty="0"/>
              <a:t>Kumar</a:t>
            </a:r>
          </a:p>
          <a:p>
            <a:pPr marL="0" indent="0" algn="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277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</a:t>
            </a:r>
            <a:r>
              <a:rPr lang="en-GB" dirty="0" smtClean="0"/>
              <a:t>integration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Tester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24</a:t>
            </a:fld>
            <a:endParaRPr lang="en-GB"/>
          </a:p>
        </p:txBody>
      </p:sp>
      <p:pic>
        <p:nvPicPr>
          <p:cNvPr id="14" name="Imag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128" y1="45477" x2="39808" y2="48411"/>
                        <a14:foregroundMark x1="44077" y1="46455" x2="43970" y2="48900"/>
                        <a14:foregroundMark x1="50374" y1="48900" x2="50374" y2="48900"/>
                        <a14:foregroundMark x1="55710" y1="47677" x2="55710" y2="47677"/>
                        <a14:foregroundMark x1="62540" y1="46944" x2="62540" y2="46944"/>
                        <a14:foregroundMark x1="62753" y1="35697" x2="62753" y2="35697"/>
                        <a14:foregroundMark x1="65528" y1="47188" x2="65528" y2="47188"/>
                        <a14:foregroundMark x1="74707" y1="45477" x2="74707" y2="45477"/>
                        <a14:foregroundMark x1="82924" y1="44499" x2="82924" y2="444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7678" y="3581078"/>
            <a:ext cx="3528663" cy="1540259"/>
          </a:xfrm>
          <a:prstGeom prst="rect">
            <a:avLst/>
          </a:prstGeom>
        </p:spPr>
      </p:pic>
      <p:pic>
        <p:nvPicPr>
          <p:cNvPr id="15" name="Picture 4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94" y="3757267"/>
            <a:ext cx="2576339" cy="9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s://git-scm.com/images/logo@2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31" y="3862487"/>
            <a:ext cx="1780342" cy="7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èche : droite 3"/>
          <p:cNvSpPr/>
          <p:nvPr/>
        </p:nvSpPr>
        <p:spPr>
          <a:xfrm>
            <a:off x="3833011" y="4098130"/>
            <a:ext cx="686475" cy="273218"/>
          </a:xfrm>
          <a:prstGeom prst="rightArrow">
            <a:avLst>
              <a:gd name="adj1" fmla="val 37680"/>
              <a:gd name="adj2" fmla="val 89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4"/>
          <p:cNvSpPr txBox="1"/>
          <p:nvPr/>
        </p:nvSpPr>
        <p:spPr>
          <a:xfrm>
            <a:off x="2241499" y="28579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Each</a:t>
            </a:r>
            <a:r>
              <a:rPr lang="fr-FR" dirty="0"/>
              <a:t> push…</a:t>
            </a:r>
          </a:p>
        </p:txBody>
      </p:sp>
      <p:sp>
        <p:nvSpPr>
          <p:cNvPr id="19" name="ZoneTexte 23"/>
          <p:cNvSpPr txBox="1"/>
          <p:nvPr/>
        </p:nvSpPr>
        <p:spPr>
          <a:xfrm>
            <a:off x="4554040" y="2857923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 on the GitHub </a:t>
            </a:r>
            <a:r>
              <a:rPr lang="fr-FR" dirty="0" err="1"/>
              <a:t>repository</a:t>
            </a:r>
            <a:r>
              <a:rPr lang="fr-FR" dirty="0"/>
              <a:t>…</a:t>
            </a:r>
          </a:p>
        </p:txBody>
      </p:sp>
      <p:sp>
        <p:nvSpPr>
          <p:cNvPr id="20" name="ZoneTexte 24"/>
          <p:cNvSpPr txBox="1"/>
          <p:nvPr/>
        </p:nvSpPr>
        <p:spPr>
          <a:xfrm>
            <a:off x="8143960" y="285181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 triggers a </a:t>
            </a:r>
            <a:r>
              <a:rPr lang="fr-FR" dirty="0" err="1"/>
              <a:t>build</a:t>
            </a:r>
            <a:r>
              <a:rPr lang="fr-FR" dirty="0"/>
              <a:t>.</a:t>
            </a:r>
          </a:p>
        </p:txBody>
      </p:sp>
      <p:sp>
        <p:nvSpPr>
          <p:cNvPr id="21" name="Flèche : droite 25"/>
          <p:cNvSpPr/>
          <p:nvPr/>
        </p:nvSpPr>
        <p:spPr>
          <a:xfrm>
            <a:off x="6743868" y="4098130"/>
            <a:ext cx="686475" cy="273218"/>
          </a:xfrm>
          <a:prstGeom prst="rightArrow">
            <a:avLst>
              <a:gd name="adj1" fmla="val 37680"/>
              <a:gd name="adj2" fmla="val 89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deployment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Tester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25</a:t>
            </a:fld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128" y1="45477" x2="39808" y2="48411"/>
                        <a14:foregroundMark x1="44077" y1="46455" x2="43970" y2="48900"/>
                        <a14:foregroundMark x1="50374" y1="48900" x2="50374" y2="48900"/>
                        <a14:foregroundMark x1="55710" y1="47677" x2="55710" y2="47677"/>
                        <a14:foregroundMark x1="62540" y1="46944" x2="62540" y2="46944"/>
                        <a14:foregroundMark x1="62753" y1="35697" x2="62753" y2="35697"/>
                        <a14:foregroundMark x1="65528" y1="47188" x2="65528" y2="47188"/>
                        <a14:foregroundMark x1="74707" y1="45477" x2="74707" y2="45477"/>
                        <a14:foregroundMark x1="82924" y1="44499" x2="82924" y2="444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1923" y="3750355"/>
            <a:ext cx="3528663" cy="1540259"/>
          </a:xfrm>
          <a:prstGeom prst="rect">
            <a:avLst/>
          </a:prstGeom>
        </p:spPr>
      </p:pic>
      <p:pic>
        <p:nvPicPr>
          <p:cNvPr id="8" name="Picture 2" descr="Résultat de recherche d'images pour &quot;ftp serv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3682600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ésultat de recherche d'images pour &quot;server rack icon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3606242"/>
            <a:ext cx="1069437" cy="182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10"/>
          <p:cNvSpPr/>
          <p:nvPr/>
        </p:nvSpPr>
        <p:spPr>
          <a:xfrm>
            <a:off x="4666686" y="4383875"/>
            <a:ext cx="686475" cy="273218"/>
          </a:xfrm>
          <a:prstGeom prst="rightArrow">
            <a:avLst>
              <a:gd name="adj1" fmla="val 37680"/>
              <a:gd name="adj2" fmla="val 89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2"/>
          <p:cNvSpPr/>
          <p:nvPr/>
        </p:nvSpPr>
        <p:spPr>
          <a:xfrm>
            <a:off x="7681575" y="4298466"/>
            <a:ext cx="686475" cy="273218"/>
          </a:xfrm>
          <a:prstGeom prst="rightArrow">
            <a:avLst>
              <a:gd name="adj1" fmla="val 37680"/>
              <a:gd name="adj2" fmla="val 89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"/>
          <p:cNvSpPr txBox="1"/>
          <p:nvPr/>
        </p:nvSpPr>
        <p:spPr>
          <a:xfrm>
            <a:off x="1800390" y="2606967"/>
            <a:ext cx="3209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(and </a:t>
            </a:r>
            <a:r>
              <a:rPr lang="fr-FR" dirty="0" err="1"/>
              <a:t>only</a:t>
            </a:r>
            <a:r>
              <a:rPr lang="fr-FR" dirty="0"/>
              <a:t> if) the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successful</a:t>
            </a:r>
            <a:r>
              <a:rPr lang="fr-FR" dirty="0"/>
              <a:t>…</a:t>
            </a:r>
          </a:p>
        </p:txBody>
      </p:sp>
      <p:sp>
        <p:nvSpPr>
          <p:cNvPr id="13" name="ZoneTexte 2"/>
          <p:cNvSpPr txBox="1"/>
          <p:nvPr/>
        </p:nvSpPr>
        <p:spPr>
          <a:xfrm>
            <a:off x="3748087" y="3181761"/>
            <a:ext cx="671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 the </a:t>
            </a:r>
            <a:r>
              <a:rPr lang="fr-FR" dirty="0" err="1"/>
              <a:t>sofware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uploaded</a:t>
            </a:r>
            <a:r>
              <a:rPr lang="fr-FR" dirty="0"/>
              <a:t> via FTP to the server,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automaticaly</a:t>
            </a:r>
            <a:r>
              <a:rPr lang="fr-FR" dirty="0"/>
              <a:t> </a:t>
            </a:r>
            <a:r>
              <a:rPr lang="fr-FR" dirty="0" err="1"/>
              <a:t>launched</a:t>
            </a:r>
            <a:r>
              <a:rPr lang="fr-F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358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Application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Tester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26</a:t>
            </a:fld>
            <a:endParaRPr lang="en-GB"/>
          </a:p>
        </p:txBody>
      </p:sp>
      <p:pic>
        <p:nvPicPr>
          <p:cNvPr id="1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320" y="4397478"/>
            <a:ext cx="1905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128" y1="45477" x2="39808" y2="48411"/>
                        <a14:foregroundMark x1="44077" y1="46455" x2="43970" y2="48900"/>
                        <a14:foregroundMark x1="50374" y1="48900" x2="50374" y2="48900"/>
                        <a14:foregroundMark x1="55710" y1="47677" x2="55710" y2="47677"/>
                        <a14:foregroundMark x1="62540" y1="46944" x2="62540" y2="46944"/>
                        <a14:foregroundMark x1="62753" y1="35697" x2="62753" y2="35697"/>
                        <a14:foregroundMark x1="65528" y1="47188" x2="65528" y2="47188"/>
                        <a14:foregroundMark x1="74707" y1="45477" x2="74707" y2="45477"/>
                        <a14:foregroundMark x1="82924" y1="44499" x2="82924" y2="444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9026" y="3958045"/>
            <a:ext cx="3528663" cy="1540259"/>
          </a:xfrm>
          <a:prstGeom prst="rect">
            <a:avLst/>
          </a:prstGeom>
        </p:spPr>
      </p:pic>
      <p:pic>
        <p:nvPicPr>
          <p:cNvPr id="16" name="Picture 6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58" y="3571291"/>
            <a:ext cx="1436536" cy="168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3"/>
          <p:cNvSpPr txBox="1"/>
          <p:nvPr/>
        </p:nvSpPr>
        <p:spPr>
          <a:xfrm>
            <a:off x="1282539" y="2397494"/>
            <a:ext cx="425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Travis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and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Android application…</a:t>
            </a:r>
          </a:p>
        </p:txBody>
      </p:sp>
      <p:sp>
        <p:nvSpPr>
          <p:cNvPr id="18" name="ZoneTexte 4"/>
          <p:cNvSpPr txBox="1"/>
          <p:nvPr/>
        </p:nvSpPr>
        <p:spPr>
          <a:xfrm>
            <a:off x="5390802" y="2909737"/>
            <a:ext cx="482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chosen</a:t>
            </a:r>
            <a:r>
              <a:rPr lang="fr-FR" dirty="0"/>
              <a:t> Android API and the </a:t>
            </a:r>
            <a:r>
              <a:rPr lang="fr-FR" dirty="0" err="1"/>
              <a:t>gradle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script</a:t>
            </a:r>
          </a:p>
        </p:txBody>
      </p:sp>
    </p:spTree>
    <p:extLst>
      <p:ext uri="{BB962C8B-B14F-4D97-AF65-F5344CB8AC3E}">
        <p14:creationId xmlns:p14="http://schemas.microsoft.com/office/powerpoint/2010/main" val="15235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demo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27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7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Lab </a:t>
            </a:r>
            <a:r>
              <a:rPr lang="de-DE" dirty="0" err="1" smtClean="0"/>
              <a:t>retrospective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Definition of done and </a:t>
            </a:r>
            <a:r>
              <a:rPr lang="en-GB" dirty="0"/>
              <a:t>team </a:t>
            </a:r>
            <a:r>
              <a:rPr lang="en-GB" dirty="0" smtClean="0"/>
              <a:t>contract</a:t>
            </a:r>
          </a:p>
          <a:p>
            <a:r>
              <a:rPr lang="de-DE" dirty="0" err="1" smtClean="0"/>
              <a:t>Challenges</a:t>
            </a:r>
            <a:endParaRPr lang="en-GB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iOS </a:t>
            </a:r>
            <a:r>
              <a:rPr lang="de-DE" dirty="0" err="1" smtClean="0"/>
              <a:t>devices</a:t>
            </a:r>
            <a:endParaRPr lang="de-DE" dirty="0" smtClean="0"/>
          </a:p>
          <a:p>
            <a:pPr lvl="1"/>
            <a:r>
              <a:rPr lang="de-DE" dirty="0" err="1" smtClean="0"/>
              <a:t>False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  <a:p>
            <a:pPr lvl="1"/>
            <a:r>
              <a:rPr lang="de-DE" dirty="0" smtClean="0"/>
              <a:t>CALS </a:t>
            </a:r>
            <a:r>
              <a:rPr lang="de-DE" dirty="0" err="1" smtClean="0"/>
              <a:t>broken</a:t>
            </a:r>
            <a:endParaRPr lang="en-GB" dirty="0"/>
          </a:p>
          <a:p>
            <a:r>
              <a:rPr lang="de-DE" dirty="0" smtClean="0"/>
              <a:t>Points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endParaRPr lang="en-GB" dirty="0" smtClean="0"/>
          </a:p>
          <a:p>
            <a:pPr lvl="1"/>
            <a:r>
              <a:rPr lang="de-DE" dirty="0" smtClean="0"/>
              <a:t>Team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pPr lvl="1"/>
            <a:r>
              <a:rPr lang="de-DE" dirty="0" smtClean="0"/>
              <a:t>Work </a:t>
            </a:r>
            <a:r>
              <a:rPr lang="de-DE" dirty="0" err="1" smtClean="0"/>
              <a:t>dependencies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28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Deliverables</a:t>
            </a:r>
            <a:r>
              <a:rPr lang="de-DE" dirty="0" smtClean="0"/>
              <a:t> (</a:t>
            </a:r>
            <a:r>
              <a:rPr lang="de-DE" dirty="0" err="1" smtClean="0"/>
              <a:t>appendix</a:t>
            </a:r>
            <a:r>
              <a:rPr lang="de-DE" dirty="0" smtClean="0"/>
              <a:t>)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Architectural Description</a:t>
            </a:r>
            <a:endParaRPr lang="en-GB" dirty="0"/>
          </a:p>
          <a:p>
            <a:r>
              <a:rPr lang="en-GB" dirty="0"/>
              <a:t>Documentation</a:t>
            </a:r>
          </a:p>
          <a:p>
            <a:r>
              <a:rPr lang="en-GB" dirty="0" smtClean="0"/>
              <a:t>Repositories</a:t>
            </a:r>
          </a:p>
          <a:p>
            <a:r>
              <a:rPr lang="de-DE" dirty="0" smtClean="0"/>
              <a:t>Development Infrastructure</a:t>
            </a:r>
            <a:endParaRPr lang="en-GB" dirty="0"/>
          </a:p>
          <a:p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29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clipartbest.com/cliparts/eiM/Apb/eiMApbAyT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05" y="1936800"/>
            <a:ext cx="5715000" cy="37623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SAMO</a:t>
            </a:r>
          </a:p>
          <a:p>
            <a:r>
              <a:rPr lang="en-GB" dirty="0"/>
              <a:t>ATCO, Shift-Managers, Flight surveillance</a:t>
            </a:r>
          </a:p>
          <a:p>
            <a:r>
              <a:rPr lang="en-GB" dirty="0" err="1" smtClean="0"/>
              <a:t>Cardreaders</a:t>
            </a:r>
            <a:r>
              <a:rPr lang="en-GB" dirty="0" smtClean="0"/>
              <a:t>, CALS and NARMS </a:t>
            </a:r>
            <a:r>
              <a:rPr lang="en-GB" dirty="0"/>
              <a:t>to log work time</a:t>
            </a:r>
          </a:p>
          <a:p>
            <a:r>
              <a:rPr lang="en-GB" dirty="0"/>
              <a:t>SAFAPS to calculate health scores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4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30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0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76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Lab </a:t>
            </a:r>
            <a:r>
              <a:rPr lang="de-DE" dirty="0" err="1" smtClean="0"/>
              <a:t>participants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1883389" y="1706138"/>
            <a:ext cx="4178106" cy="3268662"/>
          </a:xfrm>
        </p:spPr>
        <p:txBody>
          <a:bodyPr/>
          <a:lstStyle/>
          <a:p>
            <a:r>
              <a:rPr lang="de-DE" sz="1600" dirty="0"/>
              <a:t>Team </a:t>
            </a:r>
            <a:r>
              <a:rPr lang="de-DE" sz="1600" dirty="0" err="1" smtClean="0"/>
              <a:t>Architects</a:t>
            </a:r>
            <a:endParaRPr lang="de-DE" sz="1600" dirty="0" smtClean="0"/>
          </a:p>
          <a:p>
            <a:pPr lvl="1"/>
            <a:r>
              <a:rPr lang="de-DE" sz="1800" dirty="0" err="1"/>
              <a:t>Ardouin</a:t>
            </a:r>
            <a:r>
              <a:rPr lang="de-DE" sz="1800" dirty="0"/>
              <a:t>, Théo</a:t>
            </a:r>
          </a:p>
          <a:p>
            <a:pPr lvl="1"/>
            <a:r>
              <a:rPr lang="de-DE" sz="1800" dirty="0" err="1"/>
              <a:t>Couillaud</a:t>
            </a:r>
            <a:r>
              <a:rPr lang="de-DE" sz="1800" dirty="0"/>
              <a:t>, Benjamin</a:t>
            </a:r>
          </a:p>
          <a:p>
            <a:pPr lvl="1"/>
            <a:r>
              <a:rPr lang="de-DE" sz="1800" dirty="0" err="1"/>
              <a:t>Onete</a:t>
            </a:r>
            <a:r>
              <a:rPr lang="de-DE" sz="1800" dirty="0"/>
              <a:t> Bogdan, Gabriel</a:t>
            </a:r>
          </a:p>
          <a:p>
            <a:pPr lvl="1"/>
            <a:r>
              <a:rPr lang="de-DE" sz="1800" dirty="0" err="1"/>
              <a:t>Rajamundry</a:t>
            </a:r>
            <a:r>
              <a:rPr lang="de-DE" sz="1800" dirty="0"/>
              <a:t> </a:t>
            </a:r>
            <a:r>
              <a:rPr lang="de-DE" sz="1800" dirty="0" err="1"/>
              <a:t>Ajay</a:t>
            </a:r>
            <a:r>
              <a:rPr lang="de-DE" sz="1800" dirty="0"/>
              <a:t>, </a:t>
            </a:r>
            <a:r>
              <a:rPr lang="de-DE" sz="1800" dirty="0" smtClean="0"/>
              <a:t>Kumar</a:t>
            </a:r>
            <a:endParaRPr lang="de-DE" sz="1600" dirty="0"/>
          </a:p>
          <a:p>
            <a:r>
              <a:rPr lang="de-DE" sz="1600" dirty="0" smtClean="0"/>
              <a:t>Team </a:t>
            </a:r>
            <a:r>
              <a:rPr lang="de-DE" sz="1600" dirty="0"/>
              <a:t>Front-End </a:t>
            </a:r>
            <a:r>
              <a:rPr lang="de-DE" sz="1600" dirty="0" smtClean="0"/>
              <a:t>Developers</a:t>
            </a:r>
            <a:endParaRPr lang="de-DE" sz="1800" dirty="0"/>
          </a:p>
          <a:p>
            <a:pPr lvl="1"/>
            <a:r>
              <a:rPr lang="de-DE" sz="1800" dirty="0"/>
              <a:t>Al-</a:t>
            </a:r>
            <a:r>
              <a:rPr lang="de-DE" sz="1800" dirty="0" err="1"/>
              <a:t>Ghareeb</a:t>
            </a:r>
            <a:r>
              <a:rPr lang="de-DE" sz="1800" dirty="0"/>
              <a:t>, </a:t>
            </a:r>
            <a:r>
              <a:rPr lang="de-DE" sz="1800" dirty="0" err="1"/>
              <a:t>Meelad</a:t>
            </a:r>
            <a:endParaRPr lang="de-DE" sz="1800" dirty="0"/>
          </a:p>
          <a:p>
            <a:pPr lvl="1"/>
            <a:r>
              <a:rPr lang="de-DE" sz="1800" dirty="0" err="1"/>
              <a:t>Darchy</a:t>
            </a:r>
            <a:r>
              <a:rPr lang="de-DE" sz="1800" dirty="0"/>
              <a:t>, Olivier</a:t>
            </a:r>
          </a:p>
          <a:p>
            <a:pPr lvl="1"/>
            <a:r>
              <a:rPr lang="de-DE" sz="1800" dirty="0"/>
              <a:t>Deschamps, Maxime</a:t>
            </a:r>
          </a:p>
          <a:p>
            <a:pPr lvl="1"/>
            <a:r>
              <a:rPr lang="de-DE" sz="1800" dirty="0" err="1"/>
              <a:t>Qasim</a:t>
            </a:r>
            <a:r>
              <a:rPr lang="de-DE" sz="1800" dirty="0"/>
              <a:t>, Muhammad</a:t>
            </a:r>
          </a:p>
          <a:p>
            <a:pPr lvl="1"/>
            <a:endParaRPr lang="en-GB" sz="180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32</a:t>
            </a:fld>
            <a:endParaRPr lang="en-GB"/>
          </a:p>
        </p:txBody>
      </p:sp>
      <p:sp>
        <p:nvSpPr>
          <p:cNvPr id="15" name="Textplatzhalter 8"/>
          <p:cNvSpPr txBox="1">
            <a:spLocks/>
          </p:cNvSpPr>
          <p:nvPr/>
        </p:nvSpPr>
        <p:spPr>
          <a:xfrm>
            <a:off x="5650257" y="1706138"/>
            <a:ext cx="4178106" cy="3268662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Team Back-End </a:t>
            </a:r>
            <a:r>
              <a:rPr lang="de-DE" sz="1600" dirty="0" smtClean="0"/>
              <a:t>Developers</a:t>
            </a:r>
          </a:p>
          <a:p>
            <a:pPr lvl="1"/>
            <a:r>
              <a:rPr lang="de-DE" sz="1800" dirty="0"/>
              <a:t>Carlsson, Fredrik</a:t>
            </a:r>
          </a:p>
          <a:p>
            <a:pPr lvl="1"/>
            <a:r>
              <a:rPr lang="de-DE" sz="1800" dirty="0"/>
              <a:t>Eriksson, Klas-Göran</a:t>
            </a:r>
          </a:p>
          <a:p>
            <a:pPr lvl="1"/>
            <a:r>
              <a:rPr lang="de-DE" sz="1800" dirty="0" err="1"/>
              <a:t>Milox</a:t>
            </a:r>
            <a:r>
              <a:rPr lang="de-DE" sz="1800" dirty="0"/>
              <a:t>, Thomas</a:t>
            </a:r>
          </a:p>
          <a:p>
            <a:pPr lvl="1"/>
            <a:r>
              <a:rPr lang="de-DE" sz="1800" dirty="0" err="1"/>
              <a:t>Prenat</a:t>
            </a:r>
            <a:r>
              <a:rPr lang="de-DE" sz="1800" dirty="0"/>
              <a:t>, </a:t>
            </a:r>
            <a:r>
              <a:rPr lang="de-DE" sz="1800" dirty="0" smtClean="0"/>
              <a:t>Hugo</a:t>
            </a:r>
            <a:endParaRPr lang="de-DE" sz="1600" dirty="0"/>
          </a:p>
          <a:p>
            <a:r>
              <a:rPr lang="de-DE" sz="1600" dirty="0" smtClean="0"/>
              <a:t>Team </a:t>
            </a:r>
            <a:r>
              <a:rPr lang="de-DE" sz="1600" dirty="0" err="1"/>
              <a:t>Darter</a:t>
            </a:r>
            <a:r>
              <a:rPr lang="de-DE" sz="1600" dirty="0"/>
              <a:t> (Testers</a:t>
            </a:r>
            <a:r>
              <a:rPr lang="de-DE" sz="1600" dirty="0" smtClean="0"/>
              <a:t>)</a:t>
            </a:r>
            <a:endParaRPr lang="de-DE" sz="1800" dirty="0"/>
          </a:p>
          <a:p>
            <a:pPr lvl="1"/>
            <a:r>
              <a:rPr lang="de-DE" sz="1800" dirty="0" err="1"/>
              <a:t>Darsi</a:t>
            </a:r>
            <a:r>
              <a:rPr lang="de-DE" sz="1800" dirty="0"/>
              <a:t>, Venkata </a:t>
            </a:r>
            <a:r>
              <a:rPr lang="de-DE" sz="1800" dirty="0" err="1"/>
              <a:t>Narayana</a:t>
            </a:r>
            <a:endParaRPr lang="de-DE" sz="1800" dirty="0"/>
          </a:p>
          <a:p>
            <a:pPr lvl="1"/>
            <a:r>
              <a:rPr lang="de-DE" sz="1800" dirty="0"/>
              <a:t>Kasprzak, Milan</a:t>
            </a:r>
          </a:p>
          <a:p>
            <a:pPr lvl="1"/>
            <a:r>
              <a:rPr lang="de-DE" sz="1800" dirty="0" err="1"/>
              <a:t>Lacour</a:t>
            </a:r>
            <a:r>
              <a:rPr lang="de-DE" sz="1800" dirty="0"/>
              <a:t>, Arthur</a:t>
            </a:r>
          </a:p>
          <a:p>
            <a:pPr lvl="1"/>
            <a:r>
              <a:rPr lang="de-DE" sz="1800" dirty="0" err="1"/>
              <a:t>Nirmal</a:t>
            </a:r>
            <a:r>
              <a:rPr lang="de-DE" sz="1800" dirty="0"/>
              <a:t>, Kumar</a:t>
            </a:r>
          </a:p>
          <a:p>
            <a:pPr lvl="1"/>
            <a:endParaRPr lang="en-GB" sz="1800" dirty="0"/>
          </a:p>
        </p:txBody>
      </p:sp>
      <p:sp>
        <p:nvSpPr>
          <p:cNvPr id="16" name="Textplatzhalter 8"/>
          <p:cNvSpPr txBox="1">
            <a:spLocks/>
          </p:cNvSpPr>
          <p:nvPr/>
        </p:nvSpPr>
        <p:spPr>
          <a:xfrm>
            <a:off x="1883389" y="4968899"/>
            <a:ext cx="3766868" cy="956364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Team Management</a:t>
            </a:r>
          </a:p>
          <a:p>
            <a:pPr lvl="1"/>
            <a:r>
              <a:rPr lang="de-DE" sz="1800" dirty="0"/>
              <a:t>Neubauer, Adrian (</a:t>
            </a:r>
            <a:r>
              <a:rPr lang="de-DE" sz="1800" dirty="0" err="1"/>
              <a:t>Scrum</a:t>
            </a:r>
            <a:r>
              <a:rPr lang="de-DE" sz="1800" dirty="0"/>
              <a:t> Master)</a:t>
            </a:r>
          </a:p>
          <a:p>
            <a:pPr lvl="1"/>
            <a:r>
              <a:rPr lang="de-DE" sz="1800" dirty="0" err="1"/>
              <a:t>Sarda</a:t>
            </a:r>
            <a:r>
              <a:rPr lang="de-DE" sz="1800" dirty="0"/>
              <a:t>, Jean (</a:t>
            </a:r>
            <a:r>
              <a:rPr lang="de-DE" sz="1800" dirty="0" err="1"/>
              <a:t>Product</a:t>
            </a:r>
            <a:r>
              <a:rPr lang="de-DE" sz="1800" dirty="0"/>
              <a:t> </a:t>
            </a:r>
            <a:r>
              <a:rPr lang="de-DE" sz="1800" dirty="0" err="1"/>
              <a:t>Owner</a:t>
            </a:r>
            <a:r>
              <a:rPr lang="de-DE" sz="1800" dirty="0"/>
              <a:t>)</a:t>
            </a:r>
            <a:endParaRPr lang="en-GB" sz="1800" dirty="0"/>
          </a:p>
        </p:txBody>
      </p:sp>
      <p:sp>
        <p:nvSpPr>
          <p:cNvPr id="17" name="Textplatzhalter 8"/>
          <p:cNvSpPr txBox="1">
            <a:spLocks/>
          </p:cNvSpPr>
          <p:nvPr/>
        </p:nvSpPr>
        <p:spPr>
          <a:xfrm>
            <a:off x="5650257" y="4970726"/>
            <a:ext cx="3766868" cy="956364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Team </a:t>
            </a:r>
            <a:r>
              <a:rPr lang="de-DE" sz="1600" dirty="0" smtClean="0"/>
              <a:t>NARMS</a:t>
            </a:r>
            <a:endParaRPr lang="de-DE" sz="1600" dirty="0"/>
          </a:p>
          <a:p>
            <a:pPr lvl="1"/>
            <a:r>
              <a:rPr lang="de-DE" sz="1800" dirty="0"/>
              <a:t>Rolland, Paul</a:t>
            </a:r>
          </a:p>
          <a:p>
            <a:pPr lvl="1"/>
            <a:r>
              <a:rPr lang="de-DE" sz="1800" dirty="0" err="1"/>
              <a:t>Atokaran</a:t>
            </a:r>
            <a:r>
              <a:rPr lang="de-DE" sz="1800" dirty="0"/>
              <a:t>, Edwin Thomas</a:t>
            </a:r>
          </a:p>
          <a:p>
            <a:pPr lvl="1"/>
            <a:r>
              <a:rPr lang="de-DE" sz="1800" dirty="0" err="1"/>
              <a:t>Ganta</a:t>
            </a:r>
            <a:r>
              <a:rPr lang="de-DE" sz="1800" dirty="0"/>
              <a:t>, </a:t>
            </a:r>
            <a:r>
              <a:rPr lang="de-DE" sz="1800" dirty="0" err="1"/>
              <a:t>Jitendra</a:t>
            </a:r>
            <a:endParaRPr lang="en-GB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sources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571201" y="1687451"/>
            <a:ext cx="10782599" cy="3268662"/>
          </a:xfrm>
        </p:spPr>
        <p:txBody>
          <a:bodyPr/>
          <a:lstStyle/>
          <a:p>
            <a:pPr marL="0" indent="0">
              <a:buNone/>
            </a:pPr>
            <a:r>
              <a:rPr lang="de-DE" sz="1050" dirty="0" smtClean="0">
                <a:hlinkClick r:id="rId2"/>
              </a:rPr>
              <a:t>http</a:t>
            </a:r>
            <a:r>
              <a:rPr lang="de-DE" sz="1050" dirty="0">
                <a:hlinkClick r:id="rId2"/>
              </a:rPr>
              <a:t>://www.clipartbest.com/cliparts/eiM/Apb/eiMApbAyT.png</a:t>
            </a:r>
            <a:endParaRPr lang="de-DE" sz="1050" dirty="0"/>
          </a:p>
          <a:p>
            <a:pPr marL="0" indent="0">
              <a:buNone/>
            </a:pPr>
            <a:r>
              <a:rPr lang="de-DE" sz="1050" dirty="0" smtClean="0">
                <a:hlinkClick r:id="rId3"/>
              </a:rPr>
              <a:t>https</a:t>
            </a:r>
            <a:r>
              <a:rPr lang="de-DE" sz="1050" dirty="0">
                <a:hlinkClick r:id="rId3"/>
              </a:rPr>
              <a:t>://image.freepik.com/free-icon/group-of-people_318-31923.png</a:t>
            </a:r>
            <a:endParaRPr lang="de-DE" sz="1050" dirty="0"/>
          </a:p>
          <a:p>
            <a:pPr marL="0" indent="0">
              <a:buNone/>
            </a:pPr>
            <a:r>
              <a:rPr lang="de-DE" sz="1050" dirty="0" smtClean="0">
                <a:hlinkClick r:id="rId4"/>
              </a:rPr>
              <a:t>http</a:t>
            </a:r>
            <a:r>
              <a:rPr lang="de-DE" sz="1050" dirty="0">
                <a:hlinkClick r:id="rId4"/>
              </a:rPr>
              <a:t>://plainicon.com/dboard/userprod/2800_a1826/prod_thumb/plainicon.com-50316-256px-6fb.png</a:t>
            </a:r>
            <a:endParaRPr lang="de-DE" sz="1050" dirty="0"/>
          </a:p>
          <a:p>
            <a:pPr marL="0" indent="0">
              <a:buNone/>
            </a:pPr>
            <a:r>
              <a:rPr lang="de-DE" sz="1050" dirty="0" smtClean="0">
                <a:hlinkClick r:id="rId5"/>
              </a:rPr>
              <a:t>https</a:t>
            </a:r>
            <a:r>
              <a:rPr lang="de-DE" sz="1050" dirty="0">
                <a:hlinkClick r:id="rId5"/>
              </a:rPr>
              <a:t>://image.freepik.com/free-icon/circular-clock-symbol-for-interface_318-60392.jpg</a:t>
            </a:r>
            <a:endParaRPr lang="de-DE" sz="1050" dirty="0"/>
          </a:p>
          <a:p>
            <a:pPr marL="0" indent="0">
              <a:buNone/>
            </a:pPr>
            <a:r>
              <a:rPr lang="de-DE" sz="1050" dirty="0" smtClean="0">
                <a:hlinkClick r:id="rId6"/>
              </a:rPr>
              <a:t>https</a:t>
            </a:r>
            <a:r>
              <a:rPr lang="de-DE" sz="1050" dirty="0">
                <a:hlinkClick r:id="rId6"/>
              </a:rPr>
              <a:t>://assets-cdn.github.com/images/modules/logos_page/GitHub-Mark.png</a:t>
            </a:r>
            <a:endParaRPr lang="de-DE" sz="1050" dirty="0"/>
          </a:p>
          <a:p>
            <a:pPr marL="0" indent="0">
              <a:buNone/>
            </a:pPr>
            <a:r>
              <a:rPr lang="de-DE" sz="1050" dirty="0" smtClean="0">
                <a:hlinkClick r:id="rId7"/>
              </a:rPr>
              <a:t>https</a:t>
            </a:r>
            <a:r>
              <a:rPr lang="de-DE" sz="1050" dirty="0">
                <a:hlinkClick r:id="rId7"/>
              </a:rPr>
              <a:t>://lh3.googleusercontent.com/CzlsZP3xUHeX3HAGdZ2rL9mK6_C-6T1-YWeBeM8nB3ilmfPSBHCFx4-UbQr8MnQms3d9=w300</a:t>
            </a:r>
            <a:endParaRPr lang="de-DE" sz="1050" dirty="0"/>
          </a:p>
          <a:p>
            <a:pPr marL="0" indent="0">
              <a:buNone/>
            </a:pPr>
            <a:r>
              <a:rPr lang="de-DE" sz="1050" dirty="0" smtClean="0">
                <a:hlinkClick r:id="rId8"/>
              </a:rPr>
              <a:t>http</a:t>
            </a:r>
            <a:r>
              <a:rPr lang="de-DE" sz="1050" dirty="0">
                <a:hlinkClick r:id="rId8"/>
              </a:rPr>
              <a:t>://</a:t>
            </a:r>
            <a:r>
              <a:rPr lang="de-DE" sz="1050" dirty="0" smtClean="0">
                <a:hlinkClick r:id="rId8"/>
              </a:rPr>
              <a:t>seeklogo.com/images/T/trello-logo-CE7B690E34-seeklogo.com.png</a:t>
            </a:r>
            <a:endParaRPr lang="de-DE" sz="1050" dirty="0" smtClean="0"/>
          </a:p>
          <a:p>
            <a:pPr marL="0" indent="0">
              <a:buNone/>
            </a:pPr>
            <a:r>
              <a:rPr lang="de-DE" sz="1050" dirty="0" smtClean="0">
                <a:hlinkClick r:id="rId9"/>
              </a:rPr>
              <a:t>https</a:t>
            </a:r>
            <a:r>
              <a:rPr lang="de-DE" sz="1050" dirty="0">
                <a:hlinkClick r:id="rId9"/>
              </a:rPr>
              <a:t>://</a:t>
            </a:r>
            <a:r>
              <a:rPr lang="de-DE" sz="1050" dirty="0" smtClean="0">
                <a:hlinkClick r:id="rId9"/>
              </a:rPr>
              <a:t>upload.wikimedia.org/wikipedia/commons/7/7e/Node.js_logo_2015.svg</a:t>
            </a:r>
            <a:endParaRPr lang="de-DE" sz="1050" dirty="0" smtClean="0"/>
          </a:p>
          <a:p>
            <a:pPr marL="0" indent="0">
              <a:buNone/>
            </a:pPr>
            <a:r>
              <a:rPr lang="de-DE" sz="1050" dirty="0" smtClean="0">
                <a:hlinkClick r:id="rId10"/>
              </a:rPr>
              <a:t>https</a:t>
            </a:r>
            <a:r>
              <a:rPr lang="de-DE" sz="1050" dirty="0">
                <a:hlinkClick r:id="rId10"/>
              </a:rPr>
              <a:t>://</a:t>
            </a:r>
            <a:r>
              <a:rPr lang="de-DE" sz="1050" dirty="0" smtClean="0">
                <a:hlinkClick r:id="rId10"/>
              </a:rPr>
              <a:t>raw.githubusercontent.com/lord/img/master/logo-slate.png</a:t>
            </a:r>
            <a:endParaRPr lang="de-DE" sz="1050" dirty="0" smtClean="0"/>
          </a:p>
          <a:p>
            <a:pPr marL="0" indent="0">
              <a:buNone/>
            </a:pPr>
            <a:r>
              <a:rPr lang="de-DE" sz="1050" dirty="0">
                <a:hlinkClick r:id="rId11"/>
              </a:rPr>
              <a:t>https://</a:t>
            </a:r>
            <a:r>
              <a:rPr lang="de-DE" sz="1050" dirty="0" smtClean="0">
                <a:hlinkClick r:id="rId11"/>
              </a:rPr>
              <a:t>git-scm.com/images/logos/downloads/Git-Logo-2Color.png</a:t>
            </a:r>
            <a:endParaRPr lang="de-DE" sz="1050" dirty="0" smtClean="0"/>
          </a:p>
          <a:p>
            <a:pPr marL="0" indent="0">
              <a:buNone/>
            </a:pPr>
            <a:r>
              <a:rPr lang="de-DE" sz="1050" dirty="0">
                <a:hlinkClick r:id="rId12"/>
              </a:rPr>
              <a:t>https://</a:t>
            </a:r>
            <a:r>
              <a:rPr lang="de-DE" sz="1050" dirty="0" smtClean="0">
                <a:hlinkClick r:id="rId12"/>
              </a:rPr>
              <a:t>s-media-cache-ak0.pinimg.com/originals/3c/d5/67/3cd5679f54dc60811383649f9f6ea37d.png</a:t>
            </a:r>
            <a:endParaRPr lang="de-DE" sz="1050" dirty="0" smtClean="0"/>
          </a:p>
          <a:p>
            <a:pPr marL="0" indent="0">
              <a:buNone/>
            </a:pPr>
            <a:r>
              <a:rPr lang="de-DE" sz="1050" dirty="0">
                <a:hlinkClick r:id="rId13"/>
              </a:rPr>
              <a:t>https://</a:t>
            </a:r>
            <a:r>
              <a:rPr lang="de-DE" sz="1050" dirty="0" smtClean="0">
                <a:hlinkClick r:id="rId13"/>
              </a:rPr>
              <a:t>cdn.travis-ci.com/images/logos/TravisCI-Full-Color-45e242791b7752b745a7ae53f265acd4.png</a:t>
            </a:r>
            <a:endParaRPr lang="de-DE" sz="1050" dirty="0" smtClean="0"/>
          </a:p>
          <a:p>
            <a:pPr marL="0" indent="0">
              <a:buNone/>
            </a:pPr>
            <a:r>
              <a:rPr lang="de-DE" sz="1050" dirty="0">
                <a:hlinkClick r:id="rId14"/>
              </a:rPr>
              <a:t>http://</a:t>
            </a:r>
            <a:r>
              <a:rPr lang="de-DE" sz="1050" dirty="0" smtClean="0">
                <a:hlinkClick r:id="rId14"/>
              </a:rPr>
              <a:t>www.clippingpathhouse.com/images/ftp.png</a:t>
            </a:r>
            <a:endParaRPr lang="de-DE" sz="1050" dirty="0" smtClean="0"/>
          </a:p>
          <a:p>
            <a:pPr marL="0" indent="0">
              <a:buNone/>
            </a:pPr>
            <a:r>
              <a:rPr lang="de-DE" sz="1050" dirty="0">
                <a:hlinkClick r:id="rId15"/>
              </a:rPr>
              <a:t>https://</a:t>
            </a:r>
            <a:r>
              <a:rPr lang="de-DE" sz="1050" dirty="0" smtClean="0">
                <a:hlinkClick r:id="rId15"/>
              </a:rPr>
              <a:t>image.freepik.com/free-vector/android-boot-logo_634639.jpg</a:t>
            </a:r>
            <a:endParaRPr lang="de-DE" sz="1050" dirty="0" smtClean="0"/>
          </a:p>
          <a:p>
            <a:pPr marL="0" indent="0">
              <a:buNone/>
            </a:pPr>
            <a:r>
              <a:rPr lang="de-DE" sz="1050" dirty="0">
                <a:hlinkClick r:id="rId16"/>
              </a:rPr>
              <a:t>http://</a:t>
            </a:r>
            <a:r>
              <a:rPr lang="de-DE" sz="1050" dirty="0" smtClean="0">
                <a:hlinkClick r:id="rId16"/>
              </a:rPr>
              <a:t>fundacionjala.github.io/enforce-gradle-plugin/img/gradle.png</a:t>
            </a:r>
            <a:endParaRPr lang="de-DE" sz="1050" dirty="0" smtClean="0"/>
          </a:p>
          <a:p>
            <a:pPr marL="0" indent="0">
              <a:buNone/>
            </a:pPr>
            <a:endParaRPr lang="de-DE" sz="1050" dirty="0" smtClean="0"/>
          </a:p>
          <a:p>
            <a:pPr marL="0" indent="0">
              <a:buNone/>
            </a:pPr>
            <a:endParaRPr lang="de-DE" sz="1050" dirty="0" smtClean="0"/>
          </a:p>
          <a:p>
            <a:pPr marL="0" indent="0">
              <a:buNone/>
            </a:pPr>
            <a:endParaRPr lang="de-DE" sz="1050" dirty="0" smtClean="0"/>
          </a:p>
          <a:p>
            <a:pPr marL="0" indent="0">
              <a:buNone/>
            </a:pPr>
            <a:endParaRPr lang="de-DE" sz="1050" dirty="0" smtClean="0"/>
          </a:p>
          <a:p>
            <a:pPr marL="0" indent="0">
              <a:buNone/>
            </a:pPr>
            <a:endParaRPr lang="de-DE" sz="1050" dirty="0" smtClean="0"/>
          </a:p>
          <a:p>
            <a:pPr marL="0" indent="0">
              <a:buNone/>
            </a:pPr>
            <a:endParaRPr lang="de-DE" sz="1050" dirty="0" smtClean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en-GB" sz="105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33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2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31815934"/>
              </p:ext>
            </p:extLst>
          </p:nvPr>
        </p:nvGraphicFramePr>
        <p:xfrm>
          <a:off x="1952401" y="1839310"/>
          <a:ext cx="7654055" cy="3729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8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Lab </a:t>
            </a:r>
            <a:r>
              <a:rPr lang="de-DE" dirty="0" err="1" smtClean="0"/>
              <a:t>settings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5</a:t>
            </a:fld>
            <a:endParaRPr lang="en-GB"/>
          </a:p>
        </p:txBody>
      </p:sp>
      <p:pic>
        <p:nvPicPr>
          <p:cNvPr id="1026" name="Picture 2" descr="https://image.freepik.com/free-icon/circular-clock-symbol-for-interface_318-60392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2" y="2791545"/>
            <a:ext cx="1722159" cy="1722159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2188751" y="4612315"/>
            <a:ext cx="22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8 </a:t>
            </a:r>
            <a:r>
              <a:rPr lang="de-DE" dirty="0" err="1"/>
              <a:t>weeks</a:t>
            </a:r>
            <a:endParaRPr lang="en-GB" dirty="0"/>
          </a:p>
        </p:txBody>
      </p:sp>
      <p:pic>
        <p:nvPicPr>
          <p:cNvPr id="1028" name="Picture 4" descr="http://plainicon.com/dboard/userprod/2800_a1826/prod_thumb/plainicon.com-50316-256px-6fb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689" y="24385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7738689" y="4612315"/>
            <a:ext cx="22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Scrum</a:t>
            </a:r>
            <a:endParaRPr lang="en-GB" dirty="0"/>
          </a:p>
        </p:txBody>
      </p:sp>
      <p:pic>
        <p:nvPicPr>
          <p:cNvPr id="1030" name="Picture 6" descr="https://image.freepik.com/free-icon/group-of-people_318-31923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44" y="2696762"/>
            <a:ext cx="1911723" cy="19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4835879" y="4622381"/>
            <a:ext cx="22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6 </a:t>
            </a:r>
            <a:r>
              <a:rPr lang="de-DE" dirty="0" err="1"/>
              <a:t>teams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Management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Product Owner and Scrum Master</a:t>
            </a:r>
          </a:p>
          <a:p>
            <a:r>
              <a:rPr lang="en-GB" dirty="0"/>
              <a:t>Tasks</a:t>
            </a:r>
          </a:p>
          <a:p>
            <a:pPr lvl="1"/>
            <a:r>
              <a:rPr lang="en-GB" dirty="0" smtClean="0"/>
              <a:t>Requirements </a:t>
            </a:r>
            <a:r>
              <a:rPr lang="en-GB" dirty="0"/>
              <a:t>and Business Value Analysis</a:t>
            </a:r>
          </a:p>
          <a:p>
            <a:pPr lvl="1"/>
            <a:r>
              <a:rPr lang="en-GB" dirty="0" smtClean="0"/>
              <a:t>Scrum </a:t>
            </a:r>
            <a:r>
              <a:rPr lang="en-GB" dirty="0"/>
              <a:t>Management</a:t>
            </a:r>
          </a:p>
          <a:p>
            <a:pPr lvl="1"/>
            <a:r>
              <a:rPr lang="en-GB" dirty="0" smtClean="0"/>
              <a:t>Project </a:t>
            </a:r>
            <a:r>
              <a:rPr lang="en-GB" dirty="0"/>
              <a:t>Management (not part of Scrum)</a:t>
            </a:r>
          </a:p>
          <a:p>
            <a:r>
              <a:rPr lang="en-GB" dirty="0"/>
              <a:t>Technological and Business Constraints</a:t>
            </a:r>
          </a:p>
          <a:p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Management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6</a:t>
            </a:fld>
            <a:endParaRPr lang="en-GB"/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7586505" y="5569062"/>
            <a:ext cx="4349741" cy="787289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dirty="0" err="1" smtClean="0"/>
              <a:t>Neubauer</a:t>
            </a:r>
            <a:r>
              <a:rPr lang="en-GB" dirty="0" smtClean="0"/>
              <a:t> Adrian</a:t>
            </a:r>
          </a:p>
          <a:p>
            <a:pPr marL="0" indent="0" algn="r">
              <a:buNone/>
            </a:pPr>
            <a:r>
              <a:rPr lang="de-DE" dirty="0" err="1" smtClean="0"/>
              <a:t>Sarda</a:t>
            </a:r>
            <a:r>
              <a:rPr lang="de-DE" dirty="0" smtClean="0"/>
              <a:t> Jean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7</a:t>
            </a:fld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01" y="2113039"/>
            <a:ext cx="8232477" cy="3757083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Team </a:t>
            </a:r>
            <a:r>
              <a:rPr lang="de-DE" dirty="0" smtClean="0"/>
              <a:t>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tools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8</a:t>
            </a:fld>
            <a:endParaRPr lang="en-GB"/>
          </a:p>
        </p:txBody>
      </p:sp>
      <p:pic>
        <p:nvPicPr>
          <p:cNvPr id="1026" name="Picture 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01" y="1936801"/>
            <a:ext cx="2743409" cy="274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CzlsZP3xUHeX3HAGdZ2rL9mK6_C-6T1-YWeBeM8nB3ilmfPSBHCFx4-UbQr8MnQms3d9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6" y="2134921"/>
            <a:ext cx="2259965" cy="225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360" y="2241575"/>
            <a:ext cx="2153310" cy="215331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286000" y="4680209"/>
            <a:ext cx="23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Github</a:t>
            </a:r>
            <a:endParaRPr lang="en-GB" dirty="0"/>
          </a:p>
        </p:txBody>
      </p:sp>
      <p:sp>
        <p:nvSpPr>
          <p:cNvPr id="12" name="Textfeld 11"/>
          <p:cNvSpPr txBox="1"/>
          <p:nvPr/>
        </p:nvSpPr>
        <p:spPr>
          <a:xfrm>
            <a:off x="4935537" y="4680209"/>
            <a:ext cx="23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Slack</a:t>
            </a:r>
            <a:endParaRPr lang="en-GB" dirty="0"/>
          </a:p>
        </p:txBody>
      </p:sp>
      <p:sp>
        <p:nvSpPr>
          <p:cNvPr id="13" name="Textfeld 12"/>
          <p:cNvSpPr txBox="1"/>
          <p:nvPr/>
        </p:nvSpPr>
        <p:spPr>
          <a:xfrm>
            <a:off x="7685430" y="4680209"/>
            <a:ext cx="23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Trello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Team </a:t>
            </a:r>
            <a:r>
              <a:rPr lang="de-DE" dirty="0" smtClean="0"/>
              <a:t>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2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571200" y="1936800"/>
            <a:ext cx="7015305" cy="3268662"/>
          </a:xfrm>
        </p:spPr>
        <p:txBody>
          <a:bodyPr/>
          <a:lstStyle/>
          <a:p>
            <a:r>
              <a:rPr lang="en-US" dirty="0" smtClean="0"/>
              <a:t>Design architecture for system under development</a:t>
            </a:r>
          </a:p>
          <a:p>
            <a:r>
              <a:rPr lang="en-US" dirty="0" smtClean="0"/>
              <a:t>Provide documentation for module interoperability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14.03.2017 Jönköping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2F0C5C-20AA-4717-BB4A-6420BB0B6FA7}" type="slidenum">
              <a:rPr lang="en-GB" smtClean="0"/>
              <a:t>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6621983" y="1936800"/>
            <a:ext cx="5314263" cy="3268662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7586505" y="4667812"/>
            <a:ext cx="4349741" cy="1688539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87878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dirty="0" smtClean="0"/>
              <a:t>Ajay </a:t>
            </a:r>
            <a:r>
              <a:rPr lang="en-GB" dirty="0"/>
              <a:t>Kumar </a:t>
            </a:r>
            <a:r>
              <a:rPr lang="en-GB" dirty="0" err="1"/>
              <a:t>Rajamundry</a:t>
            </a:r>
            <a:endParaRPr lang="en-GB" dirty="0"/>
          </a:p>
          <a:p>
            <a:pPr marL="0" indent="0" algn="r">
              <a:buNone/>
            </a:pPr>
            <a:r>
              <a:rPr lang="en-GB" dirty="0"/>
              <a:t>Benjamin </a:t>
            </a:r>
            <a:r>
              <a:rPr lang="en-GB" dirty="0" err="1"/>
              <a:t>Couillaud</a:t>
            </a:r>
            <a:endParaRPr lang="en-GB" dirty="0"/>
          </a:p>
          <a:p>
            <a:pPr marL="0" indent="0" algn="r">
              <a:buNone/>
            </a:pPr>
            <a:r>
              <a:rPr lang="en-GB" dirty="0" err="1"/>
              <a:t>Onete</a:t>
            </a:r>
            <a:r>
              <a:rPr lang="en-GB" dirty="0"/>
              <a:t> Bogdan Gabriel</a:t>
            </a:r>
          </a:p>
          <a:p>
            <a:pPr marL="0" indent="0" algn="r">
              <a:buNone/>
            </a:pPr>
            <a:r>
              <a:rPr lang="en-GB" dirty="0"/>
              <a:t>Theo </a:t>
            </a:r>
            <a:r>
              <a:rPr lang="en-GB" dirty="0" err="1"/>
              <a:t>Ardouin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6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FFB500"/>
      </a:accent1>
      <a:accent2>
        <a:srgbClr val="961B81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0563C1"/>
      </a:hlink>
      <a:folHlink>
        <a:srgbClr val="954F72"/>
      </a:folHlink>
    </a:clrScheme>
    <a:fontScheme name="JU">
      <a:majorFont>
        <a:latin typeface="BentonSans Bold"/>
        <a:ea typeface=""/>
        <a:cs typeface=""/>
      </a:majorFont>
      <a:minorFont>
        <a:latin typeface="Scala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58267B5-0EF6-4C59-B10F-0FB0495C7203}" vid="{98892142-0C59-4CA2-9650-7DD8A6D517CD}"/>
    </a:ext>
  </a:extLst>
</a:theme>
</file>

<file path=ppt/theme/theme2.xml><?xml version="1.0" encoding="utf-8"?>
<a:theme xmlns:a="http://schemas.openxmlformats.org/drawingml/2006/main" name="Gray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FFB500"/>
      </a:accent1>
      <a:accent2>
        <a:srgbClr val="961B81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0563C1"/>
      </a:hlink>
      <a:folHlink>
        <a:srgbClr val="954F72"/>
      </a:folHlink>
    </a:clrScheme>
    <a:fontScheme name="JU">
      <a:majorFont>
        <a:latin typeface="BentonSans Bold"/>
        <a:ea typeface=""/>
        <a:cs typeface=""/>
      </a:majorFont>
      <a:minorFont>
        <a:latin typeface="Scala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58267B5-0EF6-4C59-B10F-0FB0495C7203}" vid="{642B9BC5-C801-410F-BD2B-35D0FCBBAA7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a4e58c4c-4da5-48e5-8f84-aeb76f1071e7</Template>
  <TotalTime>0</TotalTime>
  <Words>1210</Words>
  <Application>Microsoft Office PowerPoint</Application>
  <PresentationFormat>Breitbild</PresentationFormat>
  <Paragraphs>329</Paragraphs>
  <Slides>33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42" baseType="lpstr">
      <vt:lpstr>Arial</vt:lpstr>
      <vt:lpstr>BentonSans Bold</vt:lpstr>
      <vt:lpstr>BentonSans Medium</vt:lpstr>
      <vt:lpstr>BentonSans Regular</vt:lpstr>
      <vt:lpstr>Calibri</vt:lpstr>
      <vt:lpstr>ScalaOT</vt:lpstr>
      <vt:lpstr>Times New Roman</vt:lpstr>
      <vt:lpstr>White</vt:lpstr>
      <vt:lpstr>Gray</vt:lpstr>
      <vt:lpstr>MECALS</vt:lpstr>
      <vt:lpstr>Overview</vt:lpstr>
      <vt:lpstr>Context</vt:lpstr>
      <vt:lpstr>Motivation</vt:lpstr>
      <vt:lpstr>Lab settings</vt:lpstr>
      <vt:lpstr>Team Management</vt:lpstr>
      <vt:lpstr>Use cases</vt:lpstr>
      <vt:lpstr>Team tools</vt:lpstr>
      <vt:lpstr>Team architecture</vt:lpstr>
      <vt:lpstr>Context diagram</vt:lpstr>
      <vt:lpstr>Quality attributes - general</vt:lpstr>
      <vt:lpstr>Quality Attributes - mecals</vt:lpstr>
      <vt:lpstr>Deployment diagram</vt:lpstr>
      <vt:lpstr>Team frontend</vt:lpstr>
      <vt:lpstr>Team frontend</vt:lpstr>
      <vt:lpstr>Team frontend</vt:lpstr>
      <vt:lpstr>Team backend</vt:lpstr>
      <vt:lpstr>Technology choice</vt:lpstr>
      <vt:lpstr>Initial backend architecture</vt:lpstr>
      <vt:lpstr>Current backend architecture</vt:lpstr>
      <vt:lpstr>API</vt:lpstr>
      <vt:lpstr>Team backend</vt:lpstr>
      <vt:lpstr>Team tester</vt:lpstr>
      <vt:lpstr>Continuous integration</vt:lpstr>
      <vt:lpstr>Automatic deployment</vt:lpstr>
      <vt:lpstr>Android Application</vt:lpstr>
      <vt:lpstr>demo</vt:lpstr>
      <vt:lpstr>Lab retrospective</vt:lpstr>
      <vt:lpstr>Deliverables (appendix)</vt:lpstr>
      <vt:lpstr>Question?</vt:lpstr>
      <vt:lpstr>PowerPoint-Präsentation</vt:lpstr>
      <vt:lpstr>Lab participants</vt:lpstr>
      <vt:lpstr>Image sources</vt:lpstr>
    </vt:vector>
  </TitlesOfParts>
  <Company>Jönköping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Adlemo</dc:creator>
  <cp:lastModifiedBy>Windows User</cp:lastModifiedBy>
  <cp:revision>65</cp:revision>
  <dcterms:created xsi:type="dcterms:W3CDTF">2015-11-03T04:55:04Z</dcterms:created>
  <dcterms:modified xsi:type="dcterms:W3CDTF">2017-03-13T20:26:20Z</dcterms:modified>
</cp:coreProperties>
</file>