
<file path=[Content_Types].xml><?xml version="1.0" encoding="utf-8"?>
<Types xmlns="http://schemas.openxmlformats.org/package/2006/content-types">
  <Default Extension="63547764" ContentType="image/png"/>
  <Default Extension="78312657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1" r:id="rId5"/>
    <p:sldId id="289" r:id="rId6"/>
    <p:sldId id="287" r:id="rId7"/>
    <p:sldId id="282" r:id="rId8"/>
    <p:sldId id="286" r:id="rId9"/>
    <p:sldId id="288" r:id="rId10"/>
    <p:sldId id="258" r:id="rId11"/>
    <p:sldId id="279" r:id="rId12"/>
    <p:sldId id="280" r:id="rId13"/>
    <p:sldId id="2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C8BA058-717F-4BC1-9047-6094EDFDF466}">
          <p14:sldIdLst>
            <p14:sldId id="261"/>
            <p14:sldId id="289"/>
            <p14:sldId id="287"/>
            <p14:sldId id="282"/>
            <p14:sldId id="286"/>
            <p14:sldId id="288"/>
            <p14:sldId id="258"/>
          </p14:sldIdLst>
        </p14:section>
        <p14:section name="Day1 - 08182024" id="{76B34AA1-7ABB-4691-B4E1-2EA1681CA453}">
          <p14:sldIdLst>
            <p14:sldId id="279"/>
            <p14:sldId id="280"/>
            <p14:sldId id="283"/>
          </p14:sldIdLst>
        </p14:section>
        <p14:section name="Backup" id="{67B2D816-BC58-4166-B6D6-AF7C05A654EF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598EE-B040-43FA-9BA0-CD6B9196DE5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862F-B47B-4E9B-9753-621BB2EE5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5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161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1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08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7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90F5A0E-8DBA-40CB-B5FC-0E7452450B2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456276-6318-4133-8DBC-2FD8F7D8AB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B5558-EE6E-A0FB-8CE7-6295E394111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0821988" y="6522720"/>
            <a:ext cx="1433512" cy="3352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9483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8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63547764"/><Relationship Id="rId2" Type="http://schemas.openxmlformats.org/officeDocument/2006/relationships/image" Target="../media/image4.78312657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circoutcomes.115.00195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ber/causalml" TargetMode="External"/><Relationship Id="rId2" Type="http://schemas.openxmlformats.org/officeDocument/2006/relationships/hyperlink" Target="https://github.com/cmu-phil/causal-lea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ocean.com/capsule/4465854/tree/v1" TargetMode="External"/><Relationship Id="rId5" Type="http://schemas.openxmlformats.org/officeDocument/2006/relationships/hyperlink" Target="https://py-hwy.github.io/dowhy" TargetMode="External"/><Relationship Id="rId4" Type="http://schemas.openxmlformats.org/officeDocument/2006/relationships/hyperlink" Target="https://docs.doubleml.org/stable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DC24-B134-8F46-7656-804DA29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6" y="1927200"/>
            <a:ext cx="10364451" cy="622377"/>
          </a:xfrm>
        </p:spPr>
        <p:txBody>
          <a:bodyPr/>
          <a:lstStyle/>
          <a:p>
            <a:pPr algn="l"/>
            <a:r>
              <a:rPr lang="en-US" sz="36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Agenda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BC44C-9C30-8F5D-4672-5C037DEFDBB8}"/>
              </a:ext>
            </a:extLst>
          </p:cNvPr>
          <p:cNvSpPr txBox="1"/>
          <p:nvPr/>
        </p:nvSpPr>
        <p:spPr>
          <a:xfrm>
            <a:off x="795786" y="2905310"/>
            <a:ext cx="1075220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Data source update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Study outline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DAG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CausalML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package </a:t>
            </a:r>
          </a:p>
        </p:txBody>
      </p:sp>
    </p:spTree>
    <p:extLst>
      <p:ext uri="{BB962C8B-B14F-4D97-AF65-F5344CB8AC3E}">
        <p14:creationId xmlns:p14="http://schemas.microsoft.com/office/powerpoint/2010/main" val="101443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BEBDBED-4B12-CE16-7FE8-395BD50F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Bold goal</a:t>
            </a:r>
            <a:endParaRPr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42FC6F-F084-B99A-6C42-94BC1452B7DD}"/>
              </a:ext>
            </a:extLst>
          </p:cNvPr>
          <p:cNvSpPr txBox="1">
            <a:spLocks/>
          </p:cNvSpPr>
          <p:nvPr/>
        </p:nvSpPr>
        <p:spPr>
          <a:xfrm>
            <a:off x="913775" y="2391032"/>
            <a:ext cx="10799867" cy="20759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This research aims to transform heart failure treatment by enabling more personalized and effective GDMT strategies.</a:t>
            </a:r>
          </a:p>
          <a:p>
            <a:pPr lvl="1"/>
            <a:r>
              <a:rPr lang="en-US" cap="none" dirty="0"/>
              <a:t>Advancing precision medicine through tailored treatment strategies.</a:t>
            </a:r>
          </a:p>
          <a:p>
            <a:pPr lvl="1"/>
            <a:r>
              <a:rPr lang="en-US" cap="none" dirty="0"/>
              <a:t>Improving patient outcomes and healthcare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4305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9DDC-154E-23D7-E34A-AC8E59D8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45" y="1300786"/>
            <a:ext cx="10816281" cy="1907498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Utilizing Causal ML to Personalize Guideline-Directed Medical Therapy (GDMT) for Heart Failure: Assessing Individual Treatment Effects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E8B0A1-02AD-E38D-FCCB-F6D97058DCA0}"/>
              </a:ext>
            </a:extLst>
          </p:cNvPr>
          <p:cNvSpPr txBox="1">
            <a:spLocks/>
          </p:cNvSpPr>
          <p:nvPr/>
        </p:nvSpPr>
        <p:spPr>
          <a:xfrm>
            <a:off x="7062952" y="4075385"/>
            <a:ext cx="3378036" cy="4125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November 8</a:t>
            </a:r>
            <a:r>
              <a:rPr lang="en-US" sz="2400" baseline="30000" dirty="0"/>
              <a:t>th</a:t>
            </a:r>
            <a:r>
              <a:rPr lang="en-US" sz="2400" dirty="0"/>
              <a:t> , 2024</a:t>
            </a:r>
          </a:p>
        </p:txBody>
      </p:sp>
    </p:spTree>
    <p:extLst>
      <p:ext uri="{BB962C8B-B14F-4D97-AF65-F5344CB8AC3E}">
        <p14:creationId xmlns:p14="http://schemas.microsoft.com/office/powerpoint/2010/main" val="35355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DC24-B134-8F46-7656-804DA29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6" y="1927200"/>
            <a:ext cx="10364451" cy="622377"/>
          </a:xfrm>
        </p:spPr>
        <p:txBody>
          <a:bodyPr/>
          <a:lstStyle/>
          <a:p>
            <a:pPr algn="l"/>
            <a:r>
              <a:rPr lang="en-US" sz="36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Study outline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BC44C-9C30-8F5D-4672-5C037DEFDBB8}"/>
              </a:ext>
            </a:extLst>
          </p:cNvPr>
          <p:cNvSpPr txBox="1"/>
          <p:nvPr/>
        </p:nvSpPr>
        <p:spPr>
          <a:xfrm>
            <a:off x="795786" y="2905310"/>
            <a:ext cx="10752201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</a:rPr>
              <a:t>Problem statement 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Data description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Method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</a:rPr>
              <a:t>Experiment and Evaluation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</a:rPr>
              <a:t>Discussion 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3482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DC24-B134-8F46-7656-804DA29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6" y="1927200"/>
            <a:ext cx="10364451" cy="622377"/>
          </a:xfrm>
        </p:spPr>
        <p:txBody>
          <a:bodyPr/>
          <a:lstStyle/>
          <a:p>
            <a:pPr algn="l"/>
            <a:r>
              <a:rPr lang="en-US" sz="36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DAG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BC44C-9C30-8F5D-4672-5C037DEFDBB8}"/>
              </a:ext>
            </a:extLst>
          </p:cNvPr>
          <p:cNvSpPr txBox="1"/>
          <p:nvPr/>
        </p:nvSpPr>
        <p:spPr>
          <a:xfrm>
            <a:off x="795786" y="2905310"/>
            <a:ext cx="1075220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Causal discovery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</a:rPr>
              <a:t>Expert domain knowledge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9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" y="9525"/>
          <a:ext cx="9229725" cy="4381500"/>
          <a:chOff x="9525" y="9525"/>
          <a:chExt cx="9229725" cy="4381500"/>
        </a:xfrm>
      </p:grpSpPr>
      <p:pic>
        <p:nvPicPr>
          <p:cNvPr id="7" name="Figure 3: Sequences of Guideline-directed Medical Therapy Initiation in Patients with Heart Failure" descr="Figure 3: Sequences of Guideline-directed Medical Therapy Initiation in Patients with Heart Fail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4" y="762000"/>
            <a:ext cx="9674041" cy="5251622"/>
          </a:xfrm>
          <a:prstGeom prst="rect">
            <a:avLst/>
          </a:prstGeom>
          <a:noFill/>
        </p:spPr>
      </p:pic>
      <p:pic>
        <p:nvPicPr>
          <p:cNvPr id="2" name="logo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1" y="9526"/>
            <a:ext cx="1666875" cy="6191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33525" y="9526"/>
            <a:ext cx="5715000" cy="246221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en-US" sz="1000" b="1">
                <a:solidFill>
                  <a:srgbClr val="000000">
                    <a:alpha val="100000"/>
                  </a:srgbClr>
                </a:solidFill>
                <a:latin typeface="Calibri"/>
              </a:rPr>
              <a:t>Carrizales-Sepúlveda EF, Ordaz-Farías A, Vargas-Mendoza JA, Vera-Pineda R, Flores-Ramírez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33525" y="190501"/>
            <a:ext cx="9220200" cy="246221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en-US" sz="1000" b="1">
                <a:solidFill>
                  <a:srgbClr val="000000">
                    <a:alpha val="100000"/>
                  </a:srgbClr>
                </a:solidFill>
                <a:latin typeface="Calibri"/>
              </a:rPr>
              <a:t>Figure 3: Sequences of Guideline-directed Medical Therapy Initiation in Patients with Heart Failure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3525" y="371476"/>
            <a:ext cx="9220200" cy="246221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en-US" sz="1000" b="1">
                <a:solidFill>
                  <a:srgbClr val="000000">
                    <a:alpha val="100000"/>
                  </a:srgbClr>
                </a:solidFill>
                <a:latin typeface="Calibri"/>
              </a:rPr>
              <a:t>Citation: Cardiac Failure Review 2024;10:e03.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3525" y="542926"/>
            <a:ext cx="9220200" cy="246221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fontAlgn="base"/>
            <a:r>
              <a:rPr lang="en-US" sz="1000" b="1">
                <a:solidFill>
                  <a:srgbClr val="000000">
                    <a:alpha val="100000"/>
                  </a:srgbClr>
                </a:solidFill>
                <a:latin typeface="Calibri"/>
              </a:rPr>
              <a:t>https://doi.org/10.15420/cfr.2023.20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BEBDBED-4B12-CE16-7FE8-395BD50F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2959"/>
            <a:ext cx="10364451" cy="527377"/>
          </a:xfrm>
        </p:spPr>
        <p:txBody>
          <a:bodyPr>
            <a:normAutofit fontScale="90000"/>
          </a:bodyPr>
          <a:lstStyle/>
          <a:p>
            <a:r>
              <a:rPr lang="en-US" dirty="0"/>
              <a:t>causality</a:t>
            </a:r>
            <a:endParaRPr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042FC6F-F084-B99A-6C42-94BC1452B7DD}"/>
              </a:ext>
            </a:extLst>
          </p:cNvPr>
          <p:cNvSpPr txBox="1">
            <a:spLocks/>
          </p:cNvSpPr>
          <p:nvPr/>
        </p:nvSpPr>
        <p:spPr>
          <a:xfrm>
            <a:off x="913775" y="902825"/>
            <a:ext cx="10799867" cy="5428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Clinical practice (clinical characteristics)</a:t>
            </a:r>
          </a:p>
          <a:p>
            <a:r>
              <a:rPr lang="en-US" cap="none" dirty="0"/>
              <a:t>NYHA Classification III/IV</a:t>
            </a:r>
          </a:p>
          <a:p>
            <a:pPr lvl="1"/>
            <a:r>
              <a:rPr lang="en-US" cap="none" dirty="0"/>
              <a:t>Marked limitation of physical activity. Comfortable at rest. Less than ordinary activity causes fatigue, palpitation, shortness of breath or chest pain</a:t>
            </a:r>
          </a:p>
          <a:p>
            <a:pPr lvl="1"/>
            <a:r>
              <a:rPr lang="en-US" cap="none" dirty="0"/>
              <a:t>Symptoms of heart failure at rest. Any physical activity causes further discomfort.</a:t>
            </a:r>
          </a:p>
          <a:p>
            <a:r>
              <a:rPr lang="en-US" cap="none" dirty="0"/>
              <a:t>KCCQ categorization  </a:t>
            </a:r>
            <a:r>
              <a:rPr lang="en-US" cap="none" dirty="0">
                <a:hlinkClick r:id="rId2"/>
              </a:rPr>
              <a:t>https://www.ahajournals.org/doi/10.1161/circoutcomes.115.001958</a:t>
            </a:r>
            <a:endParaRPr lang="en-US" cap="none" dirty="0"/>
          </a:p>
          <a:p>
            <a:pPr lvl="1"/>
            <a:r>
              <a:rPr lang="en-US" cap="none"/>
              <a:t>the 23-item, disease-specific </a:t>
            </a:r>
          </a:p>
          <a:p>
            <a:pPr lvl="1"/>
            <a:r>
              <a:rPr lang="en-US" cap="none" dirty="0"/>
              <a:t>Physical Limitation: 6 items</a:t>
            </a:r>
          </a:p>
          <a:p>
            <a:pPr lvl="1"/>
            <a:r>
              <a:rPr lang="en-US" cap="none" dirty="0"/>
              <a:t>Symptom Frequency: 4 items</a:t>
            </a:r>
          </a:p>
          <a:p>
            <a:pPr lvl="1"/>
            <a:r>
              <a:rPr lang="en-US" cap="none" dirty="0"/>
              <a:t>Symptom Burden: 3 items</a:t>
            </a:r>
          </a:p>
          <a:p>
            <a:pPr lvl="1"/>
            <a:r>
              <a:rPr lang="en-US" cap="none" dirty="0"/>
              <a:t>Self-Efficacy: 2 items</a:t>
            </a:r>
          </a:p>
          <a:p>
            <a:pPr lvl="1"/>
            <a:r>
              <a:rPr lang="en-US" cap="none" dirty="0"/>
              <a:t>Quality of Life: 3 items</a:t>
            </a:r>
          </a:p>
          <a:p>
            <a:pPr lvl="1"/>
            <a:r>
              <a:rPr lang="en-US" cap="none" dirty="0"/>
              <a:t>Social Limitations: 4 items</a:t>
            </a:r>
          </a:p>
          <a:p>
            <a:r>
              <a:rPr lang="en-US" cap="none" dirty="0"/>
              <a:t>Other data-driven </a:t>
            </a:r>
          </a:p>
        </p:txBody>
      </p:sp>
    </p:spTree>
    <p:extLst>
      <p:ext uri="{BB962C8B-B14F-4D97-AF65-F5344CB8AC3E}">
        <p14:creationId xmlns:p14="http://schemas.microsoft.com/office/powerpoint/2010/main" val="9805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DC24-B134-8F46-7656-804DA292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86" y="1927200"/>
            <a:ext cx="10364451" cy="622377"/>
          </a:xfrm>
        </p:spPr>
        <p:txBody>
          <a:bodyPr/>
          <a:lstStyle/>
          <a:p>
            <a:pPr algn="l"/>
            <a:r>
              <a:rPr lang="en-US" sz="36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Python </a:t>
            </a:r>
            <a:r>
              <a:rPr lang="en-US" sz="36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causalml</a:t>
            </a:r>
            <a:r>
              <a:rPr lang="en-US" sz="36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packages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BC44C-9C30-8F5D-4672-5C037DEFDBB8}"/>
              </a:ext>
            </a:extLst>
          </p:cNvPr>
          <p:cNvSpPr txBox="1"/>
          <p:nvPr/>
        </p:nvSpPr>
        <p:spPr>
          <a:xfrm>
            <a:off x="795786" y="2905310"/>
            <a:ext cx="107522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causal-learn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2"/>
              </a:rPr>
              <a:t>https://github.com/cmu-phil/causal-learn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caualML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3"/>
              </a:rPr>
              <a:t>https://github.com/uber/causalml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DoubleML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4"/>
              </a:rPr>
              <a:t>https://docs.doubleml.org/stable/index.html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DoWhy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5"/>
              </a:rPr>
              <a:t>https://py-hwy.github.io/dowhy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. </a:t>
            </a:r>
          </a:p>
          <a:p>
            <a:pPr marL="285750" marR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Causal deep learning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hlinkClick r:id="rId6"/>
              </a:rPr>
              <a:t>Deep Learning of Causal Structures in High Dimensions under Data Limitations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57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14C07F-D8CB-CD25-99D2-0BD5FA5AFCAF}"/>
              </a:ext>
            </a:extLst>
          </p:cNvPr>
          <p:cNvSpPr/>
          <p:nvPr/>
        </p:nvSpPr>
        <p:spPr>
          <a:xfrm>
            <a:off x="1763016" y="1809064"/>
            <a:ext cx="49468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9A943-B054-A468-4261-B3B278B56FAD}"/>
              </a:ext>
            </a:extLst>
          </p:cNvPr>
          <p:cNvSpPr/>
          <p:nvPr/>
        </p:nvSpPr>
        <p:spPr>
          <a:xfrm>
            <a:off x="4740995" y="3749075"/>
            <a:ext cx="494680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0103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A3E76EF-D096-5EEA-4968-3CEE58AAD82F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996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45CCA01-936A-3D83-C2F1-ACE2F93E55FE}"/>
              </a:ext>
            </a:extLst>
          </p:cNvPr>
          <p:cNvSpPr txBox="1">
            <a:spLocks/>
          </p:cNvSpPr>
          <p:nvPr/>
        </p:nvSpPr>
        <p:spPr>
          <a:xfrm>
            <a:off x="981948" y="1732751"/>
            <a:ext cx="10799867" cy="4751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Guideline-directed medical therapy (GDMT)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GDMT stands for guideline-directed medical therapy, which is clinical practice guidelines.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GDMT for heart failure is a drug-based therapy using a combination of up to four heart medications (</a:t>
            </a:r>
            <a:r>
              <a:rPr lang="en-US" cap="none" dirty="0" err="1"/>
              <a:t>ACEi</a:t>
            </a:r>
            <a:r>
              <a:rPr lang="en-US" cap="none" dirty="0"/>
              <a:t>, </a:t>
            </a:r>
            <a:r>
              <a:rPr lang="en-US" cap="none" dirty="0" err="1"/>
              <a:t>ARNi</a:t>
            </a:r>
            <a:r>
              <a:rPr lang="en-US" cap="none" dirty="0"/>
              <a:t>, Beta-blocker, MRA and sglt2i).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Studies show that GDMT for heart failure is effective and provides a foundation for doctors to treat people with </a:t>
            </a:r>
            <a:r>
              <a:rPr lang="en-US" cap="none" dirty="0" err="1"/>
              <a:t>HFrEF</a:t>
            </a:r>
            <a:r>
              <a:rPr lang="en-US" cap="none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Spending extensive time determining treatment sequence and optimal titration may lead to missing the best treatment window.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Exploration of causal machine learning in healthcare.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cap="none" dirty="0"/>
              <a:t>Focus on personalizing GDMT for heart failure via individual treatment effect (</a:t>
            </a:r>
            <a:r>
              <a:rPr lang="en-US" cap="none" dirty="0" err="1"/>
              <a:t>ite</a:t>
            </a:r>
            <a:r>
              <a:rPr lang="en-US" cap="none" dirty="0"/>
              <a:t>)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2831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AB30CD1-6DAC-BB46-DB82-58C3BCB1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81" y="618518"/>
            <a:ext cx="10215545" cy="1114234"/>
          </a:xfrm>
        </p:spPr>
        <p:txBody>
          <a:bodyPr/>
          <a:lstStyle/>
          <a:p>
            <a:r>
              <a:rPr dirty="0"/>
              <a:t>Research Objective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A90B08B-31F6-58F5-E0E5-1427F707B225}"/>
              </a:ext>
            </a:extLst>
          </p:cNvPr>
          <p:cNvSpPr txBox="1">
            <a:spLocks/>
          </p:cNvSpPr>
          <p:nvPr/>
        </p:nvSpPr>
        <p:spPr>
          <a:xfrm>
            <a:off x="1062681" y="1864557"/>
            <a:ext cx="10644705" cy="13646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/>
              <a:t>To predict the ITE of various GDMT options for heart failure patients.</a:t>
            </a:r>
          </a:p>
          <a:p>
            <a:r>
              <a:rPr lang="en-US" cap="none" dirty="0"/>
              <a:t>To personalize treatment plans based on patient-specific data.</a:t>
            </a:r>
          </a:p>
        </p:txBody>
      </p:sp>
    </p:spTree>
    <p:extLst>
      <p:ext uri="{BB962C8B-B14F-4D97-AF65-F5344CB8AC3E}">
        <p14:creationId xmlns:p14="http://schemas.microsoft.com/office/powerpoint/2010/main" val="40663661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58abf8-4e3d-4750-8ee4-9df2f303778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FEABC069D8CA478FEB91F31C8640CD" ma:contentTypeVersion="14" ma:contentTypeDescription="Create a new document." ma:contentTypeScope="" ma:versionID="30fd1f7f05365cb758bcb21ff17c6850">
  <xsd:schema xmlns:xsd="http://www.w3.org/2001/XMLSchema" xmlns:xs="http://www.w3.org/2001/XMLSchema" xmlns:p="http://schemas.microsoft.com/office/2006/metadata/properties" xmlns:ns3="4358abf8-4e3d-4750-8ee4-9df2f3037785" xmlns:ns4="924df962-79ab-4923-bd47-6a955d30696a" targetNamespace="http://schemas.microsoft.com/office/2006/metadata/properties" ma:root="true" ma:fieldsID="0b9ffcb42889edbbd9858bae634a7aa4" ns3:_="" ns4:_="">
    <xsd:import namespace="4358abf8-4e3d-4750-8ee4-9df2f3037785"/>
    <xsd:import namespace="924df962-79ab-4923-bd47-6a955d3069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8abf8-4e3d-4750-8ee4-9df2f30377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df962-79ab-4923-bd47-6a955d30696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3EE2A-FF99-4D87-A89F-4AC000C6AC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5D4FE-1BA1-48E1-ACDB-EC801D20612E}">
  <ds:schemaRefs>
    <ds:schemaRef ds:uri="http://schemas.microsoft.com/office/infopath/2007/PartnerControls"/>
    <ds:schemaRef ds:uri="4358abf8-4e3d-4750-8ee4-9df2f3037785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24df962-79ab-4923-bd47-6a955d30696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FF5243-3418-472E-941B-A2B685F77C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58abf8-4e3d-4750-8ee4-9df2f3037785"/>
    <ds:schemaRef ds:uri="924df962-79ab-4923-bd47-6a955d3069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46011</TotalTime>
  <Words>441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Droplet</vt:lpstr>
      <vt:lpstr>Agenda</vt:lpstr>
      <vt:lpstr>Study outline</vt:lpstr>
      <vt:lpstr>DAG</vt:lpstr>
      <vt:lpstr>PowerPoint Presentation</vt:lpstr>
      <vt:lpstr>causality</vt:lpstr>
      <vt:lpstr>Python causalml packages</vt:lpstr>
      <vt:lpstr>PowerPoint Presentation</vt:lpstr>
      <vt:lpstr>PowerPoint Presentation</vt:lpstr>
      <vt:lpstr>Research Objective</vt:lpstr>
      <vt:lpstr>Bold goal</vt:lpstr>
      <vt:lpstr>Utilizing Causal ML to Personalize Guideline-Directed Medical Therapy (GDMT) for Heart Failure: Assessing Individual Treatment Effects </vt:lpstr>
    </vt:vector>
  </TitlesOfParts>
  <Company>Bayer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FDA's Approach to AI and ML with RWD/RWE</dc:title>
  <dc:creator>Yunxun Wang</dc:creator>
  <cp:lastModifiedBy>Yunxun Wang</cp:lastModifiedBy>
  <cp:revision>8</cp:revision>
  <dcterms:created xsi:type="dcterms:W3CDTF">2024-04-19T01:19:05Z</dcterms:created>
  <dcterms:modified xsi:type="dcterms:W3CDTF">2024-11-11T14:03:03Z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c76c141-ac86-40e5-abf2-c6f60e474cee_Enabled">
    <vt:lpwstr>true</vt:lpwstr>
  </property>
  <property fmtid="{D5CDD505-2E9C-101B-9397-08002B2CF9AE}" pid="3" name="MSIP_Label_2c76c141-ac86-40e5-abf2-c6f60e474cee_SetDate">
    <vt:lpwstr>2024-04-19T04:44:26Z</vt:lpwstr>
  </property>
  <property fmtid="{D5CDD505-2E9C-101B-9397-08002B2CF9AE}" pid="4" name="MSIP_Label_2c76c141-ac86-40e5-abf2-c6f60e474cee_Method">
    <vt:lpwstr>Standard</vt:lpwstr>
  </property>
  <property fmtid="{D5CDD505-2E9C-101B-9397-08002B2CF9AE}" pid="5" name="MSIP_Label_2c76c141-ac86-40e5-abf2-c6f60e474cee_Name">
    <vt:lpwstr>2c76c141-ac86-40e5-abf2-c6f60e474cee</vt:lpwstr>
  </property>
  <property fmtid="{D5CDD505-2E9C-101B-9397-08002B2CF9AE}" pid="6" name="MSIP_Label_2c76c141-ac86-40e5-abf2-c6f60e474cee_SiteId">
    <vt:lpwstr>fcb2b37b-5da0-466b-9b83-0014b67a7c78</vt:lpwstr>
  </property>
  <property fmtid="{D5CDD505-2E9C-101B-9397-08002B2CF9AE}" pid="7" name="MSIP_Label_2c76c141-ac86-40e5-abf2-c6f60e474cee_ActionId">
    <vt:lpwstr>f3e5360c-7371-4641-ab98-fdf722e572c7</vt:lpwstr>
  </property>
  <property fmtid="{D5CDD505-2E9C-101B-9397-08002B2CF9AE}" pid="8" name="MSIP_Label_2c76c141-ac86-40e5-abf2-c6f60e474cee_ContentBits">
    <vt:lpwstr>2</vt:lpwstr>
  </property>
  <property fmtid="{D5CDD505-2E9C-101B-9397-08002B2CF9AE}" pid="9" name="ClassificationContentMarkingFooterLocations">
    <vt:lpwstr>Droplet:8</vt:lpwstr>
  </property>
  <property fmtid="{D5CDD505-2E9C-101B-9397-08002B2CF9AE}" pid="10" name="ClassificationContentMarkingFooterText">
    <vt:lpwstr>RESTRICTED</vt:lpwstr>
  </property>
  <property fmtid="{D5CDD505-2E9C-101B-9397-08002B2CF9AE}" pid="11" name="ContentTypeId">
    <vt:lpwstr>0x01010066FEABC069D8CA478FEB91F31C8640CD</vt:lpwstr>
  </property>
</Properties>
</file>