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040513" cy="42840275"/>
  <p:notesSz cx="6858000" cy="9144000"/>
  <p:defaultTextStyle>
    <a:defPPr>
      <a:defRPr lang="en-US"/>
    </a:defPPr>
    <a:lvl1pPr marL="0" algn="l" defTabSz="47996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1pPr>
    <a:lvl2pPr marL="479969" algn="l" defTabSz="47996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2pPr>
    <a:lvl3pPr marL="959937" algn="l" defTabSz="47996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3pPr>
    <a:lvl4pPr marL="1439906" algn="l" defTabSz="47996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4pPr>
    <a:lvl5pPr marL="1919874" algn="l" defTabSz="47996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5pPr>
    <a:lvl6pPr marL="2399843" algn="l" defTabSz="47996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6pPr>
    <a:lvl7pPr marL="2879811" algn="l" defTabSz="47996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7pPr>
    <a:lvl8pPr marL="3359780" algn="l" defTabSz="47996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8pPr>
    <a:lvl9pPr marL="3839748" algn="l" defTabSz="479969" rtl="0" eaLnBrk="1" latinLnBrk="0" hangingPunct="1">
      <a:defRPr sz="18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148C"/>
    <a:srgbClr val="263238"/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7" autoAdjust="0"/>
    <p:restoredTop sz="94660"/>
  </p:normalViewPr>
  <p:slideViewPr>
    <p:cSldViewPr snapToGrid="0">
      <p:cViewPr>
        <p:scale>
          <a:sx n="50" d="100"/>
          <a:sy n="50" d="100"/>
        </p:scale>
        <p:origin x="-834" y="-8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3039" y="7011132"/>
            <a:ext cx="27234436" cy="14914762"/>
          </a:xfrm>
        </p:spPr>
        <p:txBody>
          <a:bodyPr anchor="b"/>
          <a:lstStyle>
            <a:lvl1pPr algn="ctr">
              <a:defRPr sz="21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5064" y="22501064"/>
            <a:ext cx="24030385" cy="10343147"/>
          </a:xfrm>
        </p:spPr>
        <p:txBody>
          <a:bodyPr/>
          <a:lstStyle>
            <a:lvl1pPr marL="0" indent="0" algn="ctr">
              <a:buNone/>
              <a:defRPr sz="8410"/>
            </a:lvl1pPr>
            <a:lvl2pPr marL="1602029" indent="0" algn="ctr">
              <a:buNone/>
              <a:defRPr sz="7008"/>
            </a:lvl2pPr>
            <a:lvl3pPr marL="3204058" indent="0" algn="ctr">
              <a:buNone/>
              <a:defRPr sz="6307"/>
            </a:lvl3pPr>
            <a:lvl4pPr marL="4806086" indent="0" algn="ctr">
              <a:buNone/>
              <a:defRPr sz="5606"/>
            </a:lvl4pPr>
            <a:lvl5pPr marL="6408115" indent="0" algn="ctr">
              <a:buNone/>
              <a:defRPr sz="5606"/>
            </a:lvl5pPr>
            <a:lvl6pPr marL="8010144" indent="0" algn="ctr">
              <a:buNone/>
              <a:defRPr sz="5606"/>
            </a:lvl6pPr>
            <a:lvl7pPr marL="9612173" indent="0" algn="ctr">
              <a:buNone/>
              <a:defRPr sz="5606"/>
            </a:lvl7pPr>
            <a:lvl8pPr marL="11214202" indent="0" algn="ctr">
              <a:buNone/>
              <a:defRPr sz="5606"/>
            </a:lvl8pPr>
            <a:lvl9pPr marL="12816230" indent="0" algn="ctr">
              <a:buNone/>
              <a:defRPr sz="560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8994" y="2280848"/>
            <a:ext cx="6908736" cy="3630515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787" y="2280848"/>
            <a:ext cx="20325700" cy="3630515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9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7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099" y="10680331"/>
            <a:ext cx="27634942" cy="17820361"/>
          </a:xfrm>
        </p:spPr>
        <p:txBody>
          <a:bodyPr anchor="b"/>
          <a:lstStyle>
            <a:lvl1pPr>
              <a:defRPr sz="210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6099" y="28669280"/>
            <a:ext cx="27634942" cy="9371307"/>
          </a:xfrm>
        </p:spPr>
        <p:txBody>
          <a:bodyPr/>
          <a:lstStyle>
            <a:lvl1pPr marL="0" indent="0">
              <a:buNone/>
              <a:defRPr sz="8410">
                <a:solidFill>
                  <a:schemeClr val="tx1"/>
                </a:solidFill>
              </a:defRPr>
            </a:lvl1pPr>
            <a:lvl2pPr marL="1602029" indent="0">
              <a:buNone/>
              <a:defRPr sz="7008">
                <a:solidFill>
                  <a:schemeClr val="tx1">
                    <a:tint val="75000"/>
                  </a:schemeClr>
                </a:solidFill>
              </a:defRPr>
            </a:lvl2pPr>
            <a:lvl3pPr marL="3204058" indent="0">
              <a:buNone/>
              <a:defRPr sz="6307">
                <a:solidFill>
                  <a:schemeClr val="tx1">
                    <a:tint val="75000"/>
                  </a:schemeClr>
                </a:solidFill>
              </a:defRPr>
            </a:lvl3pPr>
            <a:lvl4pPr marL="4806086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4pPr>
            <a:lvl5pPr marL="6408115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5pPr>
            <a:lvl6pPr marL="8010144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6pPr>
            <a:lvl7pPr marL="9612173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7pPr>
            <a:lvl8pPr marL="11214202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8pPr>
            <a:lvl9pPr marL="12816230" indent="0">
              <a:buNone/>
              <a:defRPr sz="5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785" y="11404240"/>
            <a:ext cx="13617218" cy="2718176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20510" y="11404240"/>
            <a:ext cx="13617218" cy="2718176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959" y="2280857"/>
            <a:ext cx="27634942" cy="828047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962" y="10501820"/>
            <a:ext cx="13554637" cy="5146780"/>
          </a:xfrm>
        </p:spPr>
        <p:txBody>
          <a:bodyPr anchor="b"/>
          <a:lstStyle>
            <a:lvl1pPr marL="0" indent="0">
              <a:buNone/>
              <a:defRPr sz="8410" b="1"/>
            </a:lvl1pPr>
            <a:lvl2pPr marL="1602029" indent="0">
              <a:buNone/>
              <a:defRPr sz="7008" b="1"/>
            </a:lvl2pPr>
            <a:lvl3pPr marL="3204058" indent="0">
              <a:buNone/>
              <a:defRPr sz="6307" b="1"/>
            </a:lvl3pPr>
            <a:lvl4pPr marL="4806086" indent="0">
              <a:buNone/>
              <a:defRPr sz="5606" b="1"/>
            </a:lvl4pPr>
            <a:lvl5pPr marL="6408115" indent="0">
              <a:buNone/>
              <a:defRPr sz="5606" b="1"/>
            </a:lvl5pPr>
            <a:lvl6pPr marL="8010144" indent="0">
              <a:buNone/>
              <a:defRPr sz="5606" b="1"/>
            </a:lvl6pPr>
            <a:lvl7pPr marL="9612173" indent="0">
              <a:buNone/>
              <a:defRPr sz="5606" b="1"/>
            </a:lvl7pPr>
            <a:lvl8pPr marL="11214202" indent="0">
              <a:buNone/>
              <a:defRPr sz="5606" b="1"/>
            </a:lvl8pPr>
            <a:lvl9pPr marL="12816230" indent="0">
              <a:buNone/>
              <a:defRPr sz="5606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962" y="15648601"/>
            <a:ext cx="13554637" cy="2301673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20512" y="10501820"/>
            <a:ext cx="13621391" cy="5146780"/>
          </a:xfrm>
        </p:spPr>
        <p:txBody>
          <a:bodyPr anchor="b"/>
          <a:lstStyle>
            <a:lvl1pPr marL="0" indent="0">
              <a:buNone/>
              <a:defRPr sz="8410" b="1"/>
            </a:lvl1pPr>
            <a:lvl2pPr marL="1602029" indent="0">
              <a:buNone/>
              <a:defRPr sz="7008" b="1"/>
            </a:lvl2pPr>
            <a:lvl3pPr marL="3204058" indent="0">
              <a:buNone/>
              <a:defRPr sz="6307" b="1"/>
            </a:lvl3pPr>
            <a:lvl4pPr marL="4806086" indent="0">
              <a:buNone/>
              <a:defRPr sz="5606" b="1"/>
            </a:lvl4pPr>
            <a:lvl5pPr marL="6408115" indent="0">
              <a:buNone/>
              <a:defRPr sz="5606" b="1"/>
            </a:lvl5pPr>
            <a:lvl6pPr marL="8010144" indent="0">
              <a:buNone/>
              <a:defRPr sz="5606" b="1"/>
            </a:lvl6pPr>
            <a:lvl7pPr marL="9612173" indent="0">
              <a:buNone/>
              <a:defRPr sz="5606" b="1"/>
            </a:lvl7pPr>
            <a:lvl8pPr marL="11214202" indent="0">
              <a:buNone/>
              <a:defRPr sz="5606" b="1"/>
            </a:lvl8pPr>
            <a:lvl9pPr marL="12816230" indent="0">
              <a:buNone/>
              <a:defRPr sz="5606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20512" y="15648601"/>
            <a:ext cx="13621391" cy="2301673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1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3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959" y="2856018"/>
            <a:ext cx="10333899" cy="9996064"/>
          </a:xfrm>
        </p:spPr>
        <p:txBody>
          <a:bodyPr anchor="b"/>
          <a:lstStyle>
            <a:lvl1pPr>
              <a:defRPr sz="1121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1391" y="6168216"/>
            <a:ext cx="16220510" cy="30444362"/>
          </a:xfrm>
        </p:spPr>
        <p:txBody>
          <a:bodyPr/>
          <a:lstStyle>
            <a:lvl1pPr>
              <a:defRPr sz="11213"/>
            </a:lvl1pPr>
            <a:lvl2pPr>
              <a:defRPr sz="9811"/>
            </a:lvl2pPr>
            <a:lvl3pPr>
              <a:defRPr sz="8410"/>
            </a:lvl3pPr>
            <a:lvl4pPr>
              <a:defRPr sz="7008"/>
            </a:lvl4pPr>
            <a:lvl5pPr>
              <a:defRPr sz="7008"/>
            </a:lvl5pPr>
            <a:lvl6pPr>
              <a:defRPr sz="7008"/>
            </a:lvl6pPr>
            <a:lvl7pPr>
              <a:defRPr sz="7008"/>
            </a:lvl7pPr>
            <a:lvl8pPr>
              <a:defRPr sz="7008"/>
            </a:lvl8pPr>
            <a:lvl9pPr>
              <a:defRPr sz="7008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959" y="12852082"/>
            <a:ext cx="10333899" cy="23810073"/>
          </a:xfrm>
        </p:spPr>
        <p:txBody>
          <a:bodyPr/>
          <a:lstStyle>
            <a:lvl1pPr marL="0" indent="0">
              <a:buNone/>
              <a:defRPr sz="5606"/>
            </a:lvl1pPr>
            <a:lvl2pPr marL="1602029" indent="0">
              <a:buNone/>
              <a:defRPr sz="4906"/>
            </a:lvl2pPr>
            <a:lvl3pPr marL="3204058" indent="0">
              <a:buNone/>
              <a:defRPr sz="4205"/>
            </a:lvl3pPr>
            <a:lvl4pPr marL="4806086" indent="0">
              <a:buNone/>
              <a:defRPr sz="3504"/>
            </a:lvl4pPr>
            <a:lvl5pPr marL="6408115" indent="0">
              <a:buNone/>
              <a:defRPr sz="3504"/>
            </a:lvl5pPr>
            <a:lvl6pPr marL="8010144" indent="0">
              <a:buNone/>
              <a:defRPr sz="3504"/>
            </a:lvl6pPr>
            <a:lvl7pPr marL="9612173" indent="0">
              <a:buNone/>
              <a:defRPr sz="3504"/>
            </a:lvl7pPr>
            <a:lvl8pPr marL="11214202" indent="0">
              <a:buNone/>
              <a:defRPr sz="3504"/>
            </a:lvl8pPr>
            <a:lvl9pPr marL="12816230" indent="0">
              <a:buNone/>
              <a:defRPr sz="3504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959" y="2856018"/>
            <a:ext cx="10333899" cy="9996064"/>
          </a:xfrm>
        </p:spPr>
        <p:txBody>
          <a:bodyPr anchor="b"/>
          <a:lstStyle>
            <a:lvl1pPr>
              <a:defRPr sz="1121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21391" y="6168216"/>
            <a:ext cx="16220510" cy="30444362"/>
          </a:xfrm>
        </p:spPr>
        <p:txBody>
          <a:bodyPr anchor="t"/>
          <a:lstStyle>
            <a:lvl1pPr marL="0" indent="0">
              <a:buNone/>
              <a:defRPr sz="11213"/>
            </a:lvl1pPr>
            <a:lvl2pPr marL="1602029" indent="0">
              <a:buNone/>
              <a:defRPr sz="9811"/>
            </a:lvl2pPr>
            <a:lvl3pPr marL="3204058" indent="0">
              <a:buNone/>
              <a:defRPr sz="8410"/>
            </a:lvl3pPr>
            <a:lvl4pPr marL="4806086" indent="0">
              <a:buNone/>
              <a:defRPr sz="7008"/>
            </a:lvl4pPr>
            <a:lvl5pPr marL="6408115" indent="0">
              <a:buNone/>
              <a:defRPr sz="7008"/>
            </a:lvl5pPr>
            <a:lvl6pPr marL="8010144" indent="0">
              <a:buNone/>
              <a:defRPr sz="7008"/>
            </a:lvl6pPr>
            <a:lvl7pPr marL="9612173" indent="0">
              <a:buNone/>
              <a:defRPr sz="7008"/>
            </a:lvl7pPr>
            <a:lvl8pPr marL="11214202" indent="0">
              <a:buNone/>
              <a:defRPr sz="7008"/>
            </a:lvl8pPr>
            <a:lvl9pPr marL="12816230" indent="0">
              <a:buNone/>
              <a:defRPr sz="700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959" y="12852082"/>
            <a:ext cx="10333899" cy="23810073"/>
          </a:xfrm>
        </p:spPr>
        <p:txBody>
          <a:bodyPr/>
          <a:lstStyle>
            <a:lvl1pPr marL="0" indent="0">
              <a:buNone/>
              <a:defRPr sz="5606"/>
            </a:lvl1pPr>
            <a:lvl2pPr marL="1602029" indent="0">
              <a:buNone/>
              <a:defRPr sz="4906"/>
            </a:lvl2pPr>
            <a:lvl3pPr marL="3204058" indent="0">
              <a:buNone/>
              <a:defRPr sz="4205"/>
            </a:lvl3pPr>
            <a:lvl4pPr marL="4806086" indent="0">
              <a:buNone/>
              <a:defRPr sz="3504"/>
            </a:lvl4pPr>
            <a:lvl5pPr marL="6408115" indent="0">
              <a:buNone/>
              <a:defRPr sz="3504"/>
            </a:lvl5pPr>
            <a:lvl6pPr marL="8010144" indent="0">
              <a:buNone/>
              <a:defRPr sz="3504"/>
            </a:lvl6pPr>
            <a:lvl7pPr marL="9612173" indent="0">
              <a:buNone/>
              <a:defRPr sz="3504"/>
            </a:lvl7pPr>
            <a:lvl8pPr marL="11214202" indent="0">
              <a:buNone/>
              <a:defRPr sz="3504"/>
            </a:lvl8pPr>
            <a:lvl9pPr marL="12816230" indent="0">
              <a:buNone/>
              <a:defRPr sz="3504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786" y="2280857"/>
            <a:ext cx="27634942" cy="828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786" y="11404240"/>
            <a:ext cx="27634942" cy="2718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785" y="39706598"/>
            <a:ext cx="720911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3420" y="39706598"/>
            <a:ext cx="10813673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8613" y="39706598"/>
            <a:ext cx="720911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04058" rtl="0" eaLnBrk="1" latinLnBrk="0" hangingPunct="1">
        <a:lnSpc>
          <a:spcPct val="90000"/>
        </a:lnSpc>
        <a:spcBef>
          <a:spcPct val="0"/>
        </a:spcBef>
        <a:buNone/>
        <a:defRPr sz="15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1014" indent="-801014" algn="l" defTabSz="3204058" rtl="0" eaLnBrk="1" latinLnBrk="0" hangingPunct="1">
        <a:lnSpc>
          <a:spcPct val="90000"/>
        </a:lnSpc>
        <a:spcBef>
          <a:spcPts val="3504"/>
        </a:spcBef>
        <a:buFont typeface="Arial" panose="020B0604020202020204" pitchFamily="34" charset="0"/>
        <a:buChar char="•"/>
        <a:defRPr sz="9811" kern="1200">
          <a:solidFill>
            <a:schemeClr val="tx1"/>
          </a:solidFill>
          <a:latin typeface="+mn-lt"/>
          <a:ea typeface="+mn-ea"/>
          <a:cs typeface="+mn-cs"/>
        </a:defRPr>
      </a:lvl1pPr>
      <a:lvl2pPr marL="2403043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8410" kern="1200">
          <a:solidFill>
            <a:schemeClr val="tx1"/>
          </a:solidFill>
          <a:latin typeface="+mn-lt"/>
          <a:ea typeface="+mn-ea"/>
          <a:cs typeface="+mn-cs"/>
        </a:defRPr>
      </a:lvl2pPr>
      <a:lvl3pPr marL="4005072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7008" kern="1200">
          <a:solidFill>
            <a:schemeClr val="tx1"/>
          </a:solidFill>
          <a:latin typeface="+mn-lt"/>
          <a:ea typeface="+mn-ea"/>
          <a:cs typeface="+mn-cs"/>
        </a:defRPr>
      </a:lvl3pPr>
      <a:lvl4pPr marL="5607101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4pPr>
      <a:lvl5pPr marL="7209130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5pPr>
      <a:lvl6pPr marL="8811158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6pPr>
      <a:lvl7pPr marL="10413187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7pPr>
      <a:lvl8pPr marL="12015216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8pPr>
      <a:lvl9pPr marL="13617245" indent="-801014" algn="l" defTabSz="3204058" rtl="0" eaLnBrk="1" latinLnBrk="0" hangingPunct="1">
        <a:lnSpc>
          <a:spcPct val="90000"/>
        </a:lnSpc>
        <a:spcBef>
          <a:spcPts val="1752"/>
        </a:spcBef>
        <a:buFont typeface="Arial" panose="020B0604020202020204" pitchFamily="34" charset="0"/>
        <a:buChar char="•"/>
        <a:defRPr sz="6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1pPr>
      <a:lvl2pPr marL="1602029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2pPr>
      <a:lvl3pPr marL="3204058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3pPr>
      <a:lvl4pPr marL="4806086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4pPr>
      <a:lvl5pPr marL="6408115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5pPr>
      <a:lvl6pPr marL="8010144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6pPr>
      <a:lvl7pPr marL="9612173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7pPr>
      <a:lvl8pPr marL="11214202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8pPr>
      <a:lvl9pPr marL="12816230" algn="l" defTabSz="3204058" rtl="0" eaLnBrk="1" latinLnBrk="0" hangingPunct="1">
        <a:defRPr sz="6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5216327"/>
            <a:ext cx="32040513" cy="7623948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098" y="36823815"/>
            <a:ext cx="4574667" cy="45746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18256" y="1"/>
            <a:ext cx="32022257" cy="11654787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914400" y="1780544"/>
            <a:ext cx="30013835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PT" sz="10000" dirty="0">
                <a:solidFill>
                  <a:schemeClr val="bg1"/>
                </a:solidFill>
                <a:latin typeface="Lato" panose="020F0502020204030203"/>
              </a:rPr>
              <a:t>Para voos de </a:t>
            </a:r>
            <a:r>
              <a:rPr lang="pt-PT" sz="10000" b="1" dirty="0">
                <a:solidFill>
                  <a:schemeClr val="bg1"/>
                </a:solidFill>
                <a:latin typeface="Lato Black" panose="020F0A02020204030203"/>
              </a:rPr>
              <a:t>VANT</a:t>
            </a:r>
            <a:r>
              <a:rPr lang="pt-PT" sz="10000" dirty="0">
                <a:solidFill>
                  <a:schemeClr val="bg1"/>
                </a:solidFill>
                <a:latin typeface="Lato" panose="020F0502020204030203"/>
              </a:rPr>
              <a:t>, com alturas sobre o solo distintas, </a:t>
            </a:r>
            <a:r>
              <a:rPr lang="pt-PT" sz="10000" b="1" dirty="0">
                <a:solidFill>
                  <a:schemeClr val="bg1"/>
                </a:solidFill>
                <a:latin typeface="Lato Black" panose="020F0A02020204030203"/>
              </a:rPr>
              <a:t>não ocorrem diferenças significativas </a:t>
            </a:r>
            <a:r>
              <a:rPr lang="pt-PT" sz="10000" dirty="0">
                <a:solidFill>
                  <a:schemeClr val="bg1"/>
                </a:solidFill>
                <a:latin typeface="Lato" panose="020F0502020204030203"/>
              </a:rPr>
              <a:t>entre o processamento individual de cada voo, juntando-os depois, e o processamento único e conjunto dos voos.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914400" y="16685487"/>
            <a:ext cx="10373471" cy="1794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latin typeface="Lato Black" panose="020F0A02020204030203" pitchFamily="34" charset="0"/>
                <a:cs typeface="Arial" panose="020B0604020202020204" pitchFamily="34" charset="0"/>
              </a:rPr>
              <a:t>INTRODUÇÃO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latin typeface="Lato" panose="020F0502020204030203"/>
              </a:rPr>
              <a:t>Processamento das imagens obtidas por VANT é parte principal do fluxo fotogramétrico </a:t>
            </a:r>
            <a:r>
              <a:rPr lang="pt-BR" sz="4000" i="1" dirty="0" err="1">
                <a:latin typeface="Lato" panose="020F0502020204030203"/>
              </a:rPr>
              <a:t>SfM</a:t>
            </a:r>
            <a:r>
              <a:rPr lang="pt-BR" sz="4000" dirty="0">
                <a:latin typeface="Lato" panose="020F0502020204030203"/>
              </a:rPr>
              <a:t>. As configurações de voo podem refletir diretamente na forma de processar os dados e também em sua qualidade e resolução.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latin typeface="Lato" panose="020F0502020204030203"/>
              </a:rPr>
              <a:t>Em áreas com grandes diferenças altimétricas, comuns em </a:t>
            </a:r>
            <a:r>
              <a:rPr lang="pt-BR" sz="4000" b="1" dirty="0">
                <a:latin typeface="Lato" panose="020F0502020204030203"/>
              </a:rPr>
              <a:t>áreas suscetíveis a processos de movimentos de massa</a:t>
            </a:r>
            <a:r>
              <a:rPr lang="pt-BR" sz="4000" dirty="0">
                <a:latin typeface="Lato" panose="020F0502020204030203"/>
              </a:rPr>
              <a:t>, diferentes abordagens de sobrevoo podem ser realizadas, dependentes da plataforma aérea, planejamento de voo e condições locais.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latin typeface="Lato" panose="020F0502020204030203"/>
              </a:rPr>
              <a:t>Objetivo: analisar o processamento de imagens obtidas em uma destas configurações de sobrevoo, comparando processamento individual dos voos denominados #1 e #2, alinhados e vinculados, com processamento único dos voos #1 e #2</a:t>
            </a:r>
            <a:r>
              <a:rPr lang="en-US" sz="4000" dirty="0">
                <a:latin typeface="Lato" panose="020F0502020204030203"/>
                <a:cs typeface="Arial" panose="020B0604020202020204" pitchFamily="34" charset="0"/>
              </a:rPr>
              <a:t>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MATERIAIS E MÉTODOS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000" i="1" dirty="0">
                <a:latin typeface="Lato" panose="020F0502020204030203" pitchFamily="34" charset="0"/>
                <a:cs typeface="Arial" panose="020B0604020202020204" pitchFamily="34" charset="0"/>
              </a:rPr>
              <a:t>DJI Phantom 4</a:t>
            </a:r>
            <a:r>
              <a:rPr lang="en-US" sz="4000" dirty="0">
                <a:latin typeface="Lato" panose="020F0502020204030203" pitchFamily="34" charset="0"/>
                <a:cs typeface="Arial" panose="020B0604020202020204" pitchFamily="34" charset="0"/>
              </a:rPr>
              <a:t>, Receptor GNSS;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000" i="1" dirty="0" err="1">
                <a:latin typeface="Lato" panose="020F0502020204030203" pitchFamily="34" charset="0"/>
                <a:cs typeface="Arial" panose="020B0604020202020204" pitchFamily="34" charset="0"/>
              </a:rPr>
              <a:t>DronesMadeEasy</a:t>
            </a:r>
            <a:r>
              <a:rPr lang="en-US" sz="4000" i="1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latin typeface="Lato" panose="020F0502020204030203" pitchFamily="34" charset="0"/>
                <a:cs typeface="Arial" panose="020B0604020202020204" pitchFamily="34" charset="0"/>
              </a:rPr>
              <a:t>MapPilot</a:t>
            </a:r>
            <a:r>
              <a:rPr lang="en-US" sz="4000" dirty="0">
                <a:latin typeface="Lato" panose="020F0502020204030203" pitchFamily="34" charset="0"/>
                <a:cs typeface="Arial" panose="020B0604020202020204" pitchFamily="34" charset="0"/>
              </a:rPr>
              <a:t>, </a:t>
            </a:r>
            <a:r>
              <a:rPr lang="en-US" sz="4000" i="1" dirty="0" err="1">
                <a:latin typeface="Lato" panose="020F0502020204030203" pitchFamily="34" charset="0"/>
                <a:cs typeface="Arial" panose="020B0604020202020204" pitchFamily="34" charset="0"/>
              </a:rPr>
              <a:t>Agisoft</a:t>
            </a:r>
            <a:r>
              <a:rPr lang="en-US" sz="4000" i="1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err="1">
                <a:latin typeface="Lato" panose="020F0502020204030203" pitchFamily="34" charset="0"/>
                <a:cs typeface="Arial" panose="020B0604020202020204" pitchFamily="34" charset="0"/>
              </a:rPr>
              <a:t>PhotoScan</a:t>
            </a:r>
            <a:r>
              <a:rPr lang="en-US" sz="4000" i="1" dirty="0">
                <a:latin typeface="Lato" panose="020F0502020204030203" pitchFamily="34" charset="0"/>
                <a:cs typeface="Arial" panose="020B0604020202020204" pitchFamily="34" charset="0"/>
              </a:rPr>
              <a:t> Professional</a:t>
            </a:r>
            <a:r>
              <a:rPr lang="en-US" sz="4000" dirty="0">
                <a:latin typeface="Lato" panose="020F0502020204030203" pitchFamily="34" charset="0"/>
                <a:cs typeface="Arial" panose="020B0604020202020204" pitchFamily="34" charset="0"/>
              </a:rPr>
              <a:t>;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pt-BR" sz="4000" dirty="0">
                <a:latin typeface="Lato" panose="020F0502020204030203" pitchFamily="34" charset="0"/>
                <a:cs typeface="Arial" panose="020B0604020202020204" pitchFamily="34" charset="0"/>
              </a:rPr>
              <a:t>Duas aquisições justapostas de imagens aéreas com alturas sobre o solo distintas;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pt-BR" sz="4000" dirty="0">
                <a:latin typeface="Lato" panose="020F0502020204030203" pitchFamily="34" charset="0"/>
                <a:cs typeface="Arial" panose="020B0604020202020204" pitchFamily="34" charset="0"/>
              </a:rPr>
              <a:t>Processamento </a:t>
            </a:r>
            <a:r>
              <a:rPr lang="pt-BR" sz="4000" i="1" dirty="0" err="1">
                <a:latin typeface="Lato" panose="020F0502020204030203" pitchFamily="34" charset="0"/>
                <a:cs typeface="Arial" panose="020B0604020202020204" pitchFamily="34" charset="0"/>
              </a:rPr>
              <a:t>SfM</a:t>
            </a:r>
            <a:r>
              <a:rPr lang="pt-BR" sz="4000" dirty="0">
                <a:latin typeface="Lato" panose="020F0502020204030203" pitchFamily="34" charset="0"/>
                <a:cs typeface="Arial" panose="020B0604020202020204" pitchFamily="34" charset="0"/>
              </a:rPr>
              <a:t> para reconstrução das nuvens de pontos esparsas e comparação.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1853375" y="16573293"/>
            <a:ext cx="9583653" cy="1831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latin typeface="Lato Black" panose="020F0A02020204030203" pitchFamily="34" charset="0"/>
                <a:cs typeface="Arial" panose="020B0604020202020204" pitchFamily="34" charset="0"/>
              </a:rPr>
              <a:t>RESULTADOS</a:t>
            </a:r>
          </a:p>
          <a:p>
            <a:pPr>
              <a:lnSpc>
                <a:spcPct val="120000"/>
              </a:lnSpc>
            </a:pPr>
            <a:endParaRPr lang="en-US" sz="40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0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0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0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0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0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0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0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0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0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0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000" b="1" dirty="0">
                <a:latin typeface="Lato Black" panose="020F0A02020204030203" pitchFamily="34" charset="0"/>
                <a:cs typeface="Arial" panose="020B0604020202020204" pitchFamily="34" charset="0"/>
              </a:rPr>
              <a:t>CONCLUSÕES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PT" sz="4000" dirty="0">
                <a:latin typeface="Lato" panose="020F0502020204030203"/>
              </a:rPr>
              <a:t>Não ocorrem diferenças significativas entre o processamento individual para os diferentes voos, com posterior alinhamento e </a:t>
            </a:r>
            <a:r>
              <a:rPr lang="pt-PT" sz="4000" i="1" dirty="0">
                <a:latin typeface="Lato" panose="020F0502020204030203"/>
              </a:rPr>
              <a:t>merge</a:t>
            </a:r>
            <a:r>
              <a:rPr lang="pt-PT" sz="4000" dirty="0">
                <a:latin typeface="Lato" panose="020F0502020204030203"/>
              </a:rPr>
              <a:t>, e processamento único dos voos.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PT" sz="4000" dirty="0">
                <a:latin typeface="Lato" panose="020F0502020204030203"/>
              </a:rPr>
              <a:t>A etapa de alinhamento e junção entre os voos no </a:t>
            </a:r>
            <a:r>
              <a:rPr lang="pt-PT" sz="4000" i="1" dirty="0">
                <a:latin typeface="Lato" panose="020F0502020204030203"/>
              </a:rPr>
              <a:t>software</a:t>
            </a:r>
            <a:r>
              <a:rPr lang="pt-PT" sz="4000" dirty="0">
                <a:latin typeface="Lato" panose="020F0502020204030203"/>
              </a:rPr>
              <a:t> é propensa a embutir erros na nuvem de pontos final.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PT" sz="4000" dirty="0">
                <a:latin typeface="Lato" panose="020F0502020204030203"/>
              </a:rPr>
              <a:t>Para aquisições distintas a diferentes alturas constantes de voo sobre o solo, com recobrimento, os resultados sugerem que o </a:t>
            </a:r>
            <a:r>
              <a:rPr lang="pt-PT" sz="4000" b="1" dirty="0">
                <a:latin typeface="Lato" panose="020F0502020204030203"/>
              </a:rPr>
              <a:t>processamento dos voos seja único, em conjunto, otimizando a etapa e minimizando eventuais erros e ruídos</a:t>
            </a:r>
            <a:r>
              <a:rPr lang="pt-PT" sz="4000" dirty="0">
                <a:latin typeface="Lato" panose="020F0502020204030203"/>
              </a:rPr>
              <a:t>.</a:t>
            </a:r>
            <a:endParaRPr lang="pt-BR" sz="4000" dirty="0">
              <a:latin typeface="Lato" panose="020F0502020204030203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2552900" y="11026588"/>
            <a:ext cx="0" cy="25023949"/>
          </a:xfrm>
          <a:prstGeom prst="line">
            <a:avLst/>
          </a:prstGeom>
          <a:ln w="1016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564305" y="12263805"/>
            <a:ext cx="21376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7200" b="1" dirty="0">
                <a:latin typeface="Lato" panose="020F0502020204030203" pitchFamily="34" charset="0"/>
                <a:cs typeface="Lato" panose="020F0502020204030203" pitchFamily="34" charset="0"/>
              </a:rPr>
              <a:t>PROCESSAMENTO FOTOGRAMÉTRICO DIGITAL POR </a:t>
            </a:r>
            <a:r>
              <a:rPr lang="pt-BR" sz="7200" b="1" i="1" dirty="0">
                <a:latin typeface="Lato" panose="020F0502020204030203" pitchFamily="34" charset="0"/>
                <a:cs typeface="Lato" panose="020F0502020204030203" pitchFamily="34" charset="0"/>
              </a:rPr>
              <a:t>STRUCTURE FROM MOTION</a:t>
            </a:r>
            <a:r>
              <a:rPr lang="pt-BR" sz="7200" b="1" dirty="0">
                <a:latin typeface="Lato" panose="020F0502020204030203" pitchFamily="34" charset="0"/>
                <a:cs typeface="Lato" panose="020F0502020204030203" pitchFamily="34" charset="0"/>
              </a:rPr>
              <a:t> DE IMAGENS OBTIDAS EM VOOS DE DIFERENTES ALTURAS SOBRE O SOLO.</a:t>
            </a:r>
            <a:endParaRPr lang="en-US" sz="72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1302492" y="15664364"/>
            <a:ext cx="19080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Luiz Fernando dos Santos</a:t>
            </a:r>
            <a:r>
              <a:rPr lang="en-US" sz="4400" baseline="30000" dirty="0">
                <a:latin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, Carlos Henrique Grohmann</a:t>
            </a:r>
            <a:r>
              <a:rPr lang="en-US" sz="4400" baseline="30000" dirty="0"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23" name="Graphic 18">
            <a:extLst>
              <a:ext uri="{FF2B5EF4-FFF2-40B4-BE49-F238E27FC236}">
                <a16:creationId xmlns=""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769353" y="15844033"/>
            <a:ext cx="440675" cy="409823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7">
            <a:extLst>
              <a:ext uri="{FF2B5EF4-FFF2-40B4-BE49-F238E27FC236}">
                <a16:creationId xmlns=""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8018199" y="38005418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80DEEA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19628877" y="37875751"/>
            <a:ext cx="607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Fotografe</a:t>
            </a:r>
            <a:r>
              <a:rPr lang="pt-BR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para acessar </a:t>
            </a:r>
            <a:br>
              <a:rPr lang="pt-BR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pt-BR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artigo </a:t>
            </a:r>
            <a:r>
              <a:rPr lang="pt-BR" sz="4800" dirty="0" smtClean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e pôster.</a:t>
            </a:r>
            <a:endParaRPr lang="pt-BR" sz="4800" dirty="0">
              <a:solidFill>
                <a:srgbClr val="80DEEA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19628877" y="39814694"/>
            <a:ext cx="5612373" cy="0"/>
          </a:xfrm>
          <a:prstGeom prst="straightConnector1">
            <a:avLst/>
          </a:prstGeom>
          <a:ln w="66675">
            <a:solidFill>
              <a:srgbClr val="80DEE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4" y="36679230"/>
            <a:ext cx="5607519" cy="2028560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pSp>
        <p:nvGrpSpPr>
          <p:cNvPr id="56" name="Grupo 55"/>
          <p:cNvGrpSpPr/>
          <p:nvPr/>
        </p:nvGrpSpPr>
        <p:grpSpPr>
          <a:xfrm>
            <a:off x="1475342" y="39574478"/>
            <a:ext cx="3785442" cy="2399108"/>
            <a:chOff x="7215119" y="36678015"/>
            <a:chExt cx="3785442" cy="2399108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161" y="36678015"/>
              <a:ext cx="3626400" cy="1468968"/>
            </a:xfrm>
            <a:prstGeom prst="rect">
              <a:avLst/>
            </a:prstGeom>
            <a:effectLst/>
          </p:spPr>
        </p:pic>
        <p:sp>
          <p:nvSpPr>
            <p:cNvPr id="20" name="CaixaDeTexto 19"/>
            <p:cNvSpPr txBox="1"/>
            <p:nvPr/>
          </p:nvSpPr>
          <p:spPr>
            <a:xfrm>
              <a:off x="7215119" y="38184571"/>
              <a:ext cx="3690434" cy="892552"/>
            </a:xfrm>
            <a:prstGeom prst="rect">
              <a:avLst/>
            </a:prstGeom>
            <a:noFill/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r>
                <a:rPr lang="pt-BR" sz="26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anose="020B0606020202030204" pitchFamily="34" charset="0"/>
                </a:rPr>
                <a:t>Universidade de São Paulo</a:t>
              </a:r>
            </a:p>
            <a:p>
              <a:pPr algn="ctr"/>
              <a:r>
                <a:rPr lang="pt-BR" sz="26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Narrow" panose="020B0606020202030204" pitchFamily="34" charset="0"/>
                </a:rPr>
                <a:t>Campus São Paulo</a:t>
              </a:r>
            </a:p>
          </p:txBody>
        </p:sp>
      </p:grpSp>
      <p:pic>
        <p:nvPicPr>
          <p:cNvPr id="58" name="Imagem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487" y="36611717"/>
            <a:ext cx="1846872" cy="1846872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23298150" y="12263805"/>
            <a:ext cx="82473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aseline="30000" dirty="0">
                <a:latin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sz="2800" dirty="0">
                <a:latin typeface="Lato" panose="020F0502020204030203" pitchFamily="34" charset="0"/>
                <a:cs typeface="Lato" panose="020F0502020204030203" pitchFamily="34" charset="0"/>
              </a:rPr>
              <a:t> MSc do </a:t>
            </a:r>
            <a:r>
              <a:rPr lang="pt-BR" sz="2800" dirty="0">
                <a:latin typeface="Lato" panose="020F0502020204030203" pitchFamily="34" charset="0"/>
                <a:cs typeface="Lato" panose="020F0502020204030203" pitchFamily="34" charset="0"/>
              </a:rPr>
              <a:t>Programa de Pós-Graduação em Geociências, Área de Recursos Minerais e Hidrogeologia, Instituto de Geociências, Universidade de São Paulo. Pesquisador do Serviço Geológico do Brasil-CPRM.</a:t>
            </a:r>
          </a:p>
          <a:p>
            <a:r>
              <a:rPr lang="pt-BR" sz="2800" dirty="0">
                <a:latin typeface="Lato" panose="020F0502020204030203" pitchFamily="34" charset="0"/>
                <a:cs typeface="Lato" panose="020F0502020204030203" pitchFamily="34" charset="0"/>
              </a:rPr>
              <a:t>      LFSantos.geo@usp.br</a:t>
            </a:r>
          </a:p>
          <a:p>
            <a:endParaRPr lang="pt-BR" sz="2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US" sz="2800" baseline="30000" dirty="0">
                <a:latin typeface="Lato" panose="020F0502020204030203" pitchFamily="34" charset="0"/>
                <a:cs typeface="Lato" panose="020F0502020204030203" pitchFamily="34" charset="0"/>
              </a:rPr>
              <a:t>2 </a:t>
            </a:r>
            <a:r>
              <a:rPr lang="pt-BR" sz="2800" dirty="0">
                <a:latin typeface="Lato" panose="020F0502020204030203" pitchFamily="34" charset="0"/>
                <a:cs typeface="Lato" panose="020F0502020204030203" pitchFamily="34" charset="0"/>
              </a:rPr>
              <a:t>Instituto de Energia e Ambiente, Universidade de São Paulo. Coordenador </a:t>
            </a:r>
            <a:r>
              <a:rPr lang="pt-BR" sz="2800" dirty="0" err="1">
                <a:latin typeface="Lato" panose="020F0502020204030203" pitchFamily="34" charset="0"/>
                <a:cs typeface="Lato" panose="020F0502020204030203" pitchFamily="34" charset="0"/>
              </a:rPr>
              <a:t>SPAMLab</a:t>
            </a:r>
            <a:r>
              <a:rPr lang="pt-BR" sz="28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37" name="AutoShape 2" descr="Resultado de imagem para email gr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720" y="14006294"/>
            <a:ext cx="447675" cy="447675"/>
          </a:xfrm>
          <a:prstGeom prst="rect">
            <a:avLst/>
          </a:prstGeom>
        </p:spPr>
      </p:pic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20554"/>
              </p:ext>
            </p:extLst>
          </p:nvPr>
        </p:nvGraphicFramePr>
        <p:xfrm>
          <a:off x="11947412" y="17404918"/>
          <a:ext cx="9504702" cy="758952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682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1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836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17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5462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69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Propriedades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Voo #1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Voo #2</a:t>
                      </a:r>
                    </a:p>
                    <a:p>
                      <a:pPr marL="0" marR="0" indent="0" algn="ctr" defTabSz="32040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Voo #3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#1 + #2 (</a:t>
                      </a:r>
                      <a:r>
                        <a:rPr lang="pt-BR" sz="1800" i="1" dirty="0">
                          <a:effectLst/>
                        </a:rPr>
                        <a:t>merge</a:t>
                      </a:r>
                      <a:r>
                        <a:rPr lang="pt-BR" sz="1800" dirty="0">
                          <a:effectLst/>
                        </a:rPr>
                        <a:t>)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Voo #4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 + #2 (único)</a:t>
                      </a: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Altura sobre o solo média (m)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60,6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88,5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71,9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71,4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GSD médio (cm/</a:t>
                      </a:r>
                      <a:r>
                        <a:rPr lang="pt-BR" sz="2400" dirty="0" err="1">
                          <a:effectLst/>
                        </a:rPr>
                        <a:t>pix</a:t>
                      </a:r>
                      <a:r>
                        <a:rPr lang="pt-BR" sz="2400" dirty="0">
                          <a:effectLst/>
                        </a:rPr>
                        <a:t>)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2,67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3,77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3,12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3,07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Fotos alinhadas/ total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88 / 95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60 / 60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148 / 155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148 / 155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Pontos válidos/ total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83.374 / 87.288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85.792 / 89.742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169.166 / 177.030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173.435 / 181.727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6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Projeções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191.266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201.914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393.180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404.657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Erro </a:t>
                      </a:r>
                      <a:r>
                        <a:rPr lang="pt-BR" sz="2400" dirty="0" err="1">
                          <a:effectLst/>
                        </a:rPr>
                        <a:t>reprojeção</a:t>
                      </a:r>
                      <a:r>
                        <a:rPr lang="pt-BR" sz="2400" dirty="0">
                          <a:effectLst/>
                        </a:rPr>
                        <a:t> RMS (</a:t>
                      </a:r>
                      <a:r>
                        <a:rPr lang="pt-BR" sz="2400" dirty="0" err="1">
                          <a:effectLst/>
                        </a:rPr>
                        <a:t>pix</a:t>
                      </a:r>
                      <a:r>
                        <a:rPr lang="pt-BR" sz="2400" dirty="0">
                          <a:effectLst/>
                        </a:rPr>
                        <a:t>)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0,32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0,53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0,44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0,46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6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Erro </a:t>
                      </a:r>
                      <a:r>
                        <a:rPr lang="pt-BR" sz="2400" dirty="0" err="1">
                          <a:effectLst/>
                        </a:rPr>
                        <a:t>reprojeção</a:t>
                      </a:r>
                      <a:r>
                        <a:rPr lang="pt-BR" sz="2400" dirty="0">
                          <a:effectLst/>
                        </a:rPr>
                        <a:t> Máx. (</a:t>
                      </a:r>
                      <a:r>
                        <a:rPr lang="pt-BR" sz="2400" dirty="0" err="1">
                          <a:effectLst/>
                        </a:rPr>
                        <a:t>pix</a:t>
                      </a:r>
                      <a:r>
                        <a:rPr lang="pt-BR" sz="2400" dirty="0">
                          <a:effectLst/>
                        </a:rPr>
                        <a:t>)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7,38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16,58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16,58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17,10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8555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Localização das Fotografias (GNSS de navegação embarcado)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6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Erro total (m)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1,26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2,30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1,77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1,85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6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Erro X (m)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0,56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1,01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0,75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0,80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6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Erro Y (m)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1,01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1,70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1,33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1,37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6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Erro Z (m)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0,52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0,95</a:t>
                      </a:r>
                      <a:endParaRPr lang="pt-B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0,90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0,95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6837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Ponto de Checagem GCP-116 (GNSS de</a:t>
                      </a:r>
                      <a:r>
                        <a:rPr lang="pt-BR" sz="2400" b="1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precisão)</a:t>
                      </a:r>
                      <a:endParaRPr lang="pt-BR" sz="2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6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 (m) / (</a:t>
                      </a:r>
                      <a:r>
                        <a:rPr lang="pt-BR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</a:t>
                      </a:r>
                      <a:r>
                        <a:rPr lang="pt-B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4450" marR="4445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2040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0,04 / 0,07</a:t>
                      </a:r>
                    </a:p>
                  </a:txBody>
                  <a:tcPr marL="44450" marR="4445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0,03 / 0,07</a:t>
                      </a:r>
                    </a:p>
                  </a:txBody>
                  <a:tcPr marL="44450" marR="4445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41" name="Imagem 4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150" y="20412084"/>
            <a:ext cx="4013056" cy="2996019"/>
          </a:xfrm>
          <a:prstGeom prst="rect">
            <a:avLst/>
          </a:prstGeom>
        </p:spPr>
      </p:pic>
      <p:pic>
        <p:nvPicPr>
          <p:cNvPr id="42" name="Imagem 41" descr="C:\Users\Luiz Fernando\AppData\Local\Microsoft\Windows\INetCache\Content.Word\flight_1_50m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811" y="16205071"/>
            <a:ext cx="3502051" cy="189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m 42" descr="C:\Users\Luiz Fernando\AppData\Local\Microsoft\Windows\INetCache\Content.Word\flight_2_60m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810" y="18331880"/>
            <a:ext cx="3502051" cy="18807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0462"/>
              </p:ext>
            </p:extLst>
          </p:nvPr>
        </p:nvGraphicFramePr>
        <p:xfrm>
          <a:off x="23298150" y="16057198"/>
          <a:ext cx="4667814" cy="41698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704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7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798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Plataforma aérea – DJI </a:t>
                      </a:r>
                      <a:r>
                        <a:rPr lang="en-US" sz="1600" dirty="0">
                          <a:effectLst/>
                        </a:rPr>
                        <a:t>Phantom</a:t>
                      </a:r>
                      <a:r>
                        <a:rPr lang="pt-BR" sz="1600" dirty="0">
                          <a:effectLst/>
                        </a:rPr>
                        <a:t> 4</a:t>
                      </a:r>
                      <a:endParaRPr lang="pt-BR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Alcance</a:t>
                      </a:r>
                      <a:endParaRPr lang="pt-BR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5000 m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Autonomia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28 min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Peso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1,38 kg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Tamanho (diagonal)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350 mm</a:t>
                      </a:r>
                      <a:endParaRPr lang="pt-BR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Velocidade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72 km/h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Sistemas GNSS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GPS e GLONASS</a:t>
                      </a:r>
                      <a:endParaRPr lang="pt-BR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798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Sensor integrado – câmera RGB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Sensor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1/2,3" CMOS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Resolução</a:t>
                      </a:r>
                      <a:endParaRPr lang="pt-BR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14,4 MP efetivo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798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Lente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Field of View</a:t>
                      </a:r>
                      <a:r>
                        <a:rPr lang="pt-BR" sz="1600">
                          <a:effectLst/>
                        </a:rPr>
                        <a:t> 94° - 20mm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79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f/2.8 no infinito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ISO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100-1600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Obturador Eletrônico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8 - 1/8000 s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7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Tamanho da Imagem</a:t>
                      </a:r>
                      <a:endParaRPr lang="pt-BR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4000 x 3000 pixel</a:t>
                      </a:r>
                      <a:endParaRPr lang="pt-BR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49" name="Imagem 48" descr="D:\__TRABALHO\_CPRM\MESTRADO_CPRM\PESQUISA\CAMPO\10-2017\Fotos_Fernando\DSC01938.JPG"/>
          <p:cNvPicPr/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2490" y="20398899"/>
            <a:ext cx="4013057" cy="300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Imagem 49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150" y="26764678"/>
            <a:ext cx="4013056" cy="3005421"/>
          </a:xfrm>
          <a:prstGeom prst="rect">
            <a:avLst/>
          </a:prstGeom>
        </p:spPr>
      </p:pic>
      <p:pic>
        <p:nvPicPr>
          <p:cNvPr id="51" name="Imagem 50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2490" y="26741389"/>
            <a:ext cx="4013056" cy="3005421"/>
          </a:xfrm>
          <a:prstGeom prst="rect">
            <a:avLst/>
          </a:prstGeom>
        </p:spPr>
      </p:pic>
      <p:sp>
        <p:nvSpPr>
          <p:cNvPr id="61" name="CaixaDeTexto 60"/>
          <p:cNvSpPr txBox="1"/>
          <p:nvPr/>
        </p:nvSpPr>
        <p:spPr>
          <a:xfrm>
            <a:off x="9254498" y="40931250"/>
            <a:ext cx="5457666" cy="52371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Instituto de Geociências USP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28354756" y="15963868"/>
            <a:ext cx="3066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#1 GSD Teórico: 2,19 cm/</a:t>
            </a:r>
            <a:r>
              <a:rPr lang="pt-BR" sz="1600" dirty="0" err="1"/>
              <a:t>pix</a:t>
            </a:r>
            <a:r>
              <a:rPr lang="pt-BR" sz="1600" dirty="0"/>
              <a:t> (50m)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28420302" y="18111149"/>
            <a:ext cx="3066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#2 GSD Teórico: 2,67 cm/</a:t>
            </a:r>
            <a:r>
              <a:rPr lang="pt-BR" sz="1600" dirty="0" err="1"/>
              <a:t>pix</a:t>
            </a:r>
            <a:r>
              <a:rPr lang="pt-BR" sz="1600" dirty="0"/>
              <a:t> (60m)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23330104" y="32336094"/>
            <a:ext cx="83407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Agradecimentos: à FAPESP (proc. #2016/06628-0) pelo apoio financeiro, à Defesa Civil de São Paulo e de Perus pelo suporte em campo, ao SGB-CPRM pelo apoio a L.F.S. e ao pessoal do </a:t>
            </a:r>
            <a:r>
              <a:rPr lang="pt-PT" sz="2800" dirty="0" err="1"/>
              <a:t>SPAMLab</a:t>
            </a:r>
            <a:r>
              <a:rPr lang="pt-PT" sz="2800" dirty="0"/>
              <a:t> pelas  discussões e suporte em campo. C.H.G. é bolsista de Produtividade </a:t>
            </a:r>
            <a:r>
              <a:rPr lang="pt-PT" sz="2800" dirty="0" err="1"/>
              <a:t>CNPq</a:t>
            </a:r>
            <a:r>
              <a:rPr lang="pt-PT" sz="2800" dirty="0"/>
              <a:t> (304413/2018-6).</a:t>
            </a:r>
            <a:endParaRPr lang="pt-BR" sz="2000" dirty="0"/>
          </a:p>
        </p:txBody>
      </p:sp>
      <p:pic>
        <p:nvPicPr>
          <p:cNvPr id="69" name="Imagem 68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150" y="23557406"/>
            <a:ext cx="4013056" cy="3045429"/>
          </a:xfrm>
          <a:prstGeom prst="rect">
            <a:avLst/>
          </a:prstGeom>
        </p:spPr>
      </p:pic>
      <p:pic>
        <p:nvPicPr>
          <p:cNvPr id="70" name="Imagem 69"/>
          <p:cNvPicPr/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27773" b="3466"/>
          <a:stretch/>
        </p:blipFill>
        <p:spPr>
          <a:xfrm>
            <a:off x="27532490" y="23557406"/>
            <a:ext cx="4019084" cy="3024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68" name="Tabela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87053"/>
              </p:ext>
            </p:extLst>
          </p:nvPr>
        </p:nvGraphicFramePr>
        <p:xfrm>
          <a:off x="23239067" y="29882865"/>
          <a:ext cx="8399795" cy="234797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663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18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99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4520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078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8315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653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GCP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Easting</a:t>
                      </a:r>
                      <a:r>
                        <a:rPr lang="pt-BR" sz="1800" dirty="0">
                          <a:effectLst/>
                        </a:rPr>
                        <a:t> (m)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Norting</a:t>
                      </a:r>
                      <a:r>
                        <a:rPr lang="pt-BR" sz="1800" dirty="0">
                          <a:effectLst/>
                        </a:rPr>
                        <a:t> (m)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Elevação (m)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Precisão H (m)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Precisão V (m)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RMS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113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316689,126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7405083,739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918,390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0,006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0,007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316675,449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7405032,799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939,968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0,005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0,006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115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316644,657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7405070,101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930,179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0,005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0,006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116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316625,532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7405060,235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937,857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0,004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0,006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0,008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117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316560,674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7404971,095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1017,140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0,003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0,008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0,005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139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316520,902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7405004,202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1016,312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0,008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0,008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134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316487,454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7405050,101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1021,989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0,003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0,006</a:t>
                      </a:r>
                      <a:endParaRPr lang="pt-B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0,007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6640302-BE22-EB45-84A9-A8659503DFC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970" y="39837819"/>
            <a:ext cx="5778500" cy="148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4E94FE1-52B1-9947-BC02-0CC3253AC07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180" y="36672837"/>
            <a:ext cx="7632508" cy="17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</TotalTime>
  <Words>771</Words>
  <Application>Microsoft Office PowerPoint</Application>
  <PresentationFormat>Personalizar</PresentationFormat>
  <Paragraphs>194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Lato</vt:lpstr>
      <vt:lpstr>Lato Black</vt:lpstr>
      <vt:lpstr>Times New Roman</vt:lpstr>
      <vt:lpstr>Office Theme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Luiz Fernando</cp:lastModifiedBy>
  <cp:revision>77</cp:revision>
  <dcterms:created xsi:type="dcterms:W3CDTF">2019-04-03T04:48:47Z</dcterms:created>
  <dcterms:modified xsi:type="dcterms:W3CDTF">2019-04-12T02:49:56Z</dcterms:modified>
</cp:coreProperties>
</file>