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
      <p:font typeface="Merriweather"/>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7B5826F-54F1-4ECE-9F86-43A7ADF89D2A}">
  <a:tblStyle styleId="{97B5826F-54F1-4ECE-9F86-43A7ADF89D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168F27E-EA11-4E68-B967-DB6D5AF4CEF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Lato-regular.fntdata"/><Relationship Id="rId41" Type="http://schemas.openxmlformats.org/officeDocument/2006/relationships/font" Target="fonts/Raleway-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Merriweather-regular.fntdata"/><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erriweather-italic.fntdata"/><Relationship Id="rId47" Type="http://schemas.openxmlformats.org/officeDocument/2006/relationships/font" Target="fonts/Merriweather-bold.fntdata"/><Relationship Id="rId49"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9e1781d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9e1781d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9e1781dfa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9e1781dfa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9e1781df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9e1781d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Carmen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e1781d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9e1781d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9e1781df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9e1781df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9e1781df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9e1781df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9e1781df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9e1781df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9e1781df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9e1781df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9e1781dfa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9e1781dfa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Vicky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9e1781dfa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9e1781dfa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Vicky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9e1781df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9e1781df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Vicky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9e1781dfa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9e1781dfa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Vicky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9e1781df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9e1781df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9e1781df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9e1781df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Vicky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9e1781df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9e1781df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Vicky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9e1781df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9e1781df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9e1781df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9e1781df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9e1781dfa_3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9e1781dfa_3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Carmen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9e1781df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9e1781df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Carmen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9e1781df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9e1781df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9e1781dfa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9e1781dfa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9e1781dfa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9e1781dfa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Carmen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9e1781dfa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9e1781dfa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9e1781dfa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9e1781dfa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9e1781d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9e1781d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9e1781d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9e1781d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a:p>
            <a:pPr indent="0" lvl="0" marL="0" rtl="0" algn="l">
              <a:spcBef>
                <a:spcPts val="0"/>
              </a:spcBef>
              <a:spcAft>
                <a:spcPts val="0"/>
              </a:spcAft>
              <a:buNone/>
            </a:pPr>
            <a:r>
              <a:rPr lang="en"/>
              <a:t> 3- Classes</a:t>
            </a:r>
            <a:endParaRPr/>
          </a:p>
          <a:p>
            <a:pPr indent="0" lvl="0" marL="0" rtl="0" algn="l">
              <a:spcBef>
                <a:spcPts val="0"/>
              </a:spcBef>
              <a:spcAft>
                <a:spcPts val="0"/>
              </a:spcAft>
              <a:buClr>
                <a:schemeClr val="dk2"/>
              </a:buClr>
              <a:buSzPts val="1100"/>
              <a:buFont typeface="Arial"/>
              <a:buNone/>
            </a:pPr>
            <a:r>
              <a:rPr lang="en"/>
              <a:t>#Traffic Controls and Traffic Priority -&gt; 0</a:t>
            </a:r>
            <a:endParaRPr/>
          </a:p>
          <a:p>
            <a:pPr indent="0" lvl="0" marL="0" rtl="0" algn="l">
              <a:spcBef>
                <a:spcPts val="0"/>
              </a:spcBef>
              <a:spcAft>
                <a:spcPts val="0"/>
              </a:spcAft>
              <a:buClr>
                <a:schemeClr val="dk2"/>
              </a:buClr>
              <a:buSzPts val="1100"/>
              <a:buFont typeface="Arial"/>
              <a:buNone/>
            </a:pPr>
            <a:r>
              <a:rPr lang="en"/>
              <a:t>#Speed Limit and Environmental Factors -&gt; 1</a:t>
            </a:r>
            <a:endParaRPr/>
          </a:p>
          <a:p>
            <a:pPr indent="0" lvl="0" marL="0" rtl="0" algn="l">
              <a:spcBef>
                <a:spcPts val="0"/>
              </a:spcBef>
              <a:spcAft>
                <a:spcPts val="0"/>
              </a:spcAft>
              <a:buClr>
                <a:schemeClr val="dk2"/>
              </a:buClr>
              <a:buSzPts val="1100"/>
              <a:buFont typeface="Arial"/>
              <a:buNone/>
            </a:pPr>
            <a:r>
              <a:rPr lang="en"/>
              <a:t>#Vehicle Information and Pedestrian Signs -&gt; 2</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9e1781df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9e1781df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9e1781dfa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9e1781dfa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9e1781df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9e1781df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9e1781df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9e1781df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link.springer.com/chapter/10.1007/978-3-642-33212-8_1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benchmark.ini.rub.de/?section=gtsrb&amp;subsection=dataset#Downloads" TargetMode="External"/><Relationship Id="rId4" Type="http://schemas.openxmlformats.org/officeDocument/2006/relationships/hyperlink" Target="http://users.diag.uniroma1.it/bloisi/ds/dits.html" TargetMode="External"/><Relationship Id="rId5" Type="http://schemas.openxmlformats.org/officeDocument/2006/relationships/hyperlink" Target="https://btsd.ethz.ch/shared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Traffic Sign Recognition Using Co-Training</a:t>
            </a:r>
            <a:endParaRPr/>
          </a:p>
        </p:txBody>
      </p:sp>
      <p:sp>
        <p:nvSpPr>
          <p:cNvPr id="73" name="Google Shape;73;p13"/>
          <p:cNvSpPr txBox="1"/>
          <p:nvPr>
            <p:ph idx="1" type="subTitle"/>
          </p:nvPr>
        </p:nvSpPr>
        <p:spPr>
          <a:xfrm>
            <a:off x="776650" y="3238450"/>
            <a:ext cx="79452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Spencer Riggins, Yiting Liu, Yajie Yang, Zhaolin Zhang</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a:t>
            </a:r>
            <a:endParaRPr/>
          </a:p>
        </p:txBody>
      </p:sp>
      <p:sp>
        <p:nvSpPr>
          <p:cNvPr id="139" name="Google Shape;139;p22"/>
          <p:cNvSpPr txBox="1"/>
          <p:nvPr>
            <p:ph idx="1" type="body"/>
          </p:nvPr>
        </p:nvSpPr>
        <p:spPr>
          <a:xfrm>
            <a:off x="2410112" y="12909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Convolutional Networks (ConvNets), a biologically-inspired, multilayer feed-forward architecture that can learn multiple stages of invariant features using a combination of supervised and unsupervised learning</a:t>
            </a:r>
            <a:endParaRPr/>
          </a:p>
        </p:txBody>
      </p:sp>
      <p:pic>
        <p:nvPicPr>
          <p:cNvPr id="140" name="Google Shape;140;p22"/>
          <p:cNvPicPr preferRelativeResize="0"/>
          <p:nvPr/>
        </p:nvPicPr>
        <p:blipFill>
          <a:blip r:embed="rId3">
            <a:alphaModFix/>
          </a:blip>
          <a:stretch>
            <a:fillRect/>
          </a:stretch>
        </p:blipFill>
        <p:spPr>
          <a:xfrm>
            <a:off x="2607375" y="3031675"/>
            <a:ext cx="5321626" cy="156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a:t>
            </a:r>
            <a:endParaRPr/>
          </a:p>
        </p:txBody>
      </p:sp>
      <p:graphicFrame>
        <p:nvGraphicFramePr>
          <p:cNvPr id="146" name="Google Shape;146;p23"/>
          <p:cNvGraphicFramePr/>
          <p:nvPr/>
        </p:nvGraphicFramePr>
        <p:xfrm>
          <a:off x="2869325" y="1135155"/>
          <a:ext cx="3000000" cy="3000000"/>
        </p:xfrm>
        <a:graphic>
          <a:graphicData uri="http://schemas.openxmlformats.org/drawingml/2006/table">
            <a:tbl>
              <a:tblPr>
                <a:noFill/>
                <a:tableStyleId>{97B5826F-54F1-4ECE-9F86-43A7ADF89D2A}</a:tableStyleId>
              </a:tblPr>
              <a:tblGrid>
                <a:gridCol w="1148250"/>
                <a:gridCol w="1504975"/>
                <a:gridCol w="2883275"/>
              </a:tblGrid>
              <a:tr h="313450">
                <a:tc>
                  <a:txBody>
                    <a:bodyPr>
                      <a:noAutofit/>
                    </a:bodyPr>
                    <a:lstStyle/>
                    <a:p>
                      <a:pPr indent="0" lvl="0" marL="0" rtl="0" algn="l">
                        <a:spcBef>
                          <a:spcPts val="0"/>
                        </a:spcBef>
                        <a:spcAft>
                          <a:spcPts val="0"/>
                        </a:spcAft>
                        <a:buNone/>
                      </a:pPr>
                      <a:r>
                        <a:rPr lang="en" sz="1100"/>
                        <a:t>Layer</a:t>
                      </a:r>
                      <a:endParaRPr sz="1100"/>
                    </a:p>
                  </a:txBody>
                  <a:tcPr marT="91425" marB="91425" marR="91425" marL="91425"/>
                </a:tc>
                <a:tc>
                  <a:txBody>
                    <a:bodyPr>
                      <a:noAutofit/>
                    </a:bodyPr>
                    <a:lstStyle/>
                    <a:p>
                      <a:pPr indent="0" lvl="0" marL="0" rtl="0" algn="l">
                        <a:spcBef>
                          <a:spcPts val="0"/>
                        </a:spcBef>
                        <a:spcAft>
                          <a:spcPts val="0"/>
                        </a:spcAft>
                        <a:buNone/>
                      </a:pPr>
                      <a:r>
                        <a:rPr lang="en" sz="1100"/>
                        <a:t>Type</a:t>
                      </a:r>
                      <a:endParaRPr sz="1100"/>
                    </a:p>
                  </a:txBody>
                  <a:tcPr marT="91425" marB="91425" marR="91425" marL="91425"/>
                </a:tc>
                <a:tc>
                  <a:txBody>
                    <a:bodyPr>
                      <a:noAutofit/>
                    </a:bodyPr>
                    <a:lstStyle/>
                    <a:p>
                      <a:pPr indent="0" lvl="0" marL="0" rtl="0" algn="l">
                        <a:spcBef>
                          <a:spcPts val="0"/>
                        </a:spcBef>
                        <a:spcAft>
                          <a:spcPts val="0"/>
                        </a:spcAft>
                        <a:buNone/>
                      </a:pPr>
                      <a:r>
                        <a:rPr lang="en" sz="1100"/>
                        <a:t># Maps &amp; neurons</a:t>
                      </a:r>
                      <a:endParaRPr sz="1100"/>
                    </a:p>
                  </a:txBody>
                  <a:tcPr marT="91425" marB="91425" marR="91425" marL="91425"/>
                </a:tc>
              </a:tr>
              <a:tr h="323575">
                <a:tc>
                  <a:txBody>
                    <a:bodyPr>
                      <a:noAutofit/>
                    </a:bodyPr>
                    <a:lstStyle/>
                    <a:p>
                      <a:pPr indent="0" lvl="0" marL="0" rtl="0" algn="l">
                        <a:spcBef>
                          <a:spcPts val="0"/>
                        </a:spcBef>
                        <a:spcAft>
                          <a:spcPts val="0"/>
                        </a:spcAft>
                        <a:buNone/>
                      </a:pPr>
                      <a:r>
                        <a:rPr lang="en" sz="1100"/>
                        <a:t>0</a:t>
                      </a:r>
                      <a:endParaRPr sz="1100"/>
                    </a:p>
                  </a:txBody>
                  <a:tcPr marT="91425" marB="91425" marR="91425" marL="91425"/>
                </a:tc>
                <a:tc>
                  <a:txBody>
                    <a:bodyPr>
                      <a:noAutofit/>
                    </a:bodyPr>
                    <a:lstStyle/>
                    <a:p>
                      <a:pPr indent="0" lvl="0" marL="0" rtl="0" algn="l">
                        <a:spcBef>
                          <a:spcPts val="0"/>
                        </a:spcBef>
                        <a:spcAft>
                          <a:spcPts val="0"/>
                        </a:spcAft>
                        <a:buNone/>
                      </a:pPr>
                      <a:r>
                        <a:rPr lang="en" sz="1100"/>
                        <a:t>Input</a:t>
                      </a:r>
                      <a:endParaRPr sz="1100"/>
                    </a:p>
                  </a:txBody>
                  <a:tcPr marT="91425" marB="91425" marR="91425" marL="91425"/>
                </a:tc>
                <a:tc>
                  <a:txBody>
                    <a:bodyPr>
                      <a:noAutofit/>
                    </a:bodyPr>
                    <a:lstStyle/>
                    <a:p>
                      <a:pPr indent="0" lvl="0" marL="0" rtl="0" algn="l">
                        <a:spcBef>
                          <a:spcPts val="0"/>
                        </a:spcBef>
                        <a:spcAft>
                          <a:spcPts val="0"/>
                        </a:spcAft>
                        <a:buNone/>
                      </a:pPr>
                      <a:r>
                        <a:rPr lang="en" sz="1100"/>
                        <a:t>1 map of 48 x 48 neurons</a:t>
                      </a:r>
                      <a:endParaRPr sz="1100"/>
                    </a:p>
                  </a:txBody>
                  <a:tcPr marT="91425" marB="91425" marR="91425" marL="91425"/>
                </a:tc>
              </a:tr>
              <a:tr h="323575">
                <a:tc>
                  <a:txBody>
                    <a:bodyPr>
                      <a:noAutofit/>
                    </a:bodyPr>
                    <a:lstStyle/>
                    <a:p>
                      <a:pPr indent="0" lvl="0" marL="0" rtl="0" algn="l">
                        <a:spcBef>
                          <a:spcPts val="0"/>
                        </a:spcBef>
                        <a:spcAft>
                          <a:spcPts val="0"/>
                        </a:spcAft>
                        <a:buNone/>
                      </a:pPr>
                      <a:r>
                        <a:rPr lang="en" sz="1100"/>
                        <a:t>1</a:t>
                      </a:r>
                      <a:endParaRPr sz="1100"/>
                    </a:p>
                  </a:txBody>
                  <a:tcPr marT="91425" marB="91425" marR="91425" marL="91425"/>
                </a:tc>
                <a:tc>
                  <a:txBody>
                    <a:bodyPr>
                      <a:noAutofit/>
                    </a:bodyPr>
                    <a:lstStyle/>
                    <a:p>
                      <a:pPr indent="0" lvl="0" marL="0" rtl="0" algn="l">
                        <a:spcBef>
                          <a:spcPts val="0"/>
                        </a:spcBef>
                        <a:spcAft>
                          <a:spcPts val="0"/>
                        </a:spcAft>
                        <a:buNone/>
                      </a:pPr>
                      <a:r>
                        <a:rPr lang="en" sz="1100"/>
                        <a:t>Convolutional</a:t>
                      </a:r>
                      <a:endParaRPr sz="1100"/>
                    </a:p>
                  </a:txBody>
                  <a:tcPr marT="91425" marB="91425" marR="91425" marL="91425"/>
                </a:tc>
                <a:tc>
                  <a:txBody>
                    <a:bodyPr>
                      <a:noAutofit/>
                    </a:bodyPr>
                    <a:lstStyle/>
                    <a:p>
                      <a:pPr indent="0" lvl="0" marL="0" rtl="0" algn="l">
                        <a:spcBef>
                          <a:spcPts val="0"/>
                        </a:spcBef>
                        <a:spcAft>
                          <a:spcPts val="0"/>
                        </a:spcAft>
                        <a:buNone/>
                      </a:pPr>
                      <a:r>
                        <a:rPr lang="en" sz="1100"/>
                        <a:t>16 maps of 48 x 48 neurons</a:t>
                      </a:r>
                      <a:endParaRPr sz="1100"/>
                    </a:p>
                  </a:txBody>
                  <a:tcPr marT="91425" marB="91425" marR="91425" marL="91425"/>
                </a:tc>
              </a:tr>
              <a:tr h="323575">
                <a:tc>
                  <a:txBody>
                    <a:bodyPr>
                      <a:noAutofit/>
                    </a:bodyPr>
                    <a:lstStyle/>
                    <a:p>
                      <a:pPr indent="0" lvl="0" marL="0" rtl="0" algn="l">
                        <a:spcBef>
                          <a:spcPts val="0"/>
                        </a:spcBef>
                        <a:spcAft>
                          <a:spcPts val="0"/>
                        </a:spcAft>
                        <a:buNone/>
                      </a:pPr>
                      <a:r>
                        <a:rPr lang="en" sz="1100"/>
                        <a:t>2</a:t>
                      </a:r>
                      <a:endParaRPr sz="1100"/>
                    </a:p>
                  </a:txBody>
                  <a:tcPr marT="91425" marB="91425" marR="91425" marL="91425"/>
                </a:tc>
                <a:tc>
                  <a:txBody>
                    <a:bodyPr>
                      <a:noAutofit/>
                    </a:bodyPr>
                    <a:lstStyle/>
                    <a:p>
                      <a:pPr indent="0" lvl="0" marL="0" rtl="0" algn="l">
                        <a:spcBef>
                          <a:spcPts val="0"/>
                        </a:spcBef>
                        <a:spcAft>
                          <a:spcPts val="0"/>
                        </a:spcAft>
                        <a:buNone/>
                      </a:pPr>
                      <a:r>
                        <a:rPr lang="en" sz="1100"/>
                        <a:t>Max Pool</a:t>
                      </a:r>
                      <a:endParaRPr sz="1100"/>
                    </a:p>
                  </a:txBody>
                  <a:tcPr marT="91425" marB="91425" marR="91425" marL="91425"/>
                </a:tc>
                <a:tc>
                  <a:txBody>
                    <a:bodyPr>
                      <a:noAutofit/>
                    </a:bodyPr>
                    <a:lstStyle/>
                    <a:p>
                      <a:pPr indent="0" lvl="0" marL="0" rtl="0" algn="l">
                        <a:spcBef>
                          <a:spcPts val="0"/>
                        </a:spcBef>
                        <a:spcAft>
                          <a:spcPts val="0"/>
                        </a:spcAft>
                        <a:buNone/>
                      </a:pPr>
                      <a:r>
                        <a:rPr lang="en" sz="1100"/>
                        <a:t>16 maps of 24 x 24 neurons</a:t>
                      </a:r>
                      <a:endParaRPr sz="1100"/>
                    </a:p>
                  </a:txBody>
                  <a:tcPr marT="91425" marB="91425" marR="91425" marL="91425"/>
                </a:tc>
              </a:tr>
              <a:tr h="323575">
                <a:tc>
                  <a:txBody>
                    <a:bodyPr>
                      <a:noAutofit/>
                    </a:bodyPr>
                    <a:lstStyle/>
                    <a:p>
                      <a:pPr indent="0" lvl="0" marL="0" rtl="0" algn="l">
                        <a:spcBef>
                          <a:spcPts val="0"/>
                        </a:spcBef>
                        <a:spcAft>
                          <a:spcPts val="0"/>
                        </a:spcAft>
                        <a:buNone/>
                      </a:pPr>
                      <a:r>
                        <a:rPr lang="en" sz="1100"/>
                        <a:t>3</a:t>
                      </a:r>
                      <a:endParaRPr sz="1100"/>
                    </a:p>
                  </a:txBody>
                  <a:tcPr marT="91425" marB="91425" marR="91425" marL="91425"/>
                </a:tc>
                <a:tc>
                  <a:txBody>
                    <a:bodyPr>
                      <a:noAutofit/>
                    </a:bodyPr>
                    <a:lstStyle/>
                    <a:p>
                      <a:pPr indent="0" lvl="0" marL="0" rtl="0" algn="l">
                        <a:spcBef>
                          <a:spcPts val="0"/>
                        </a:spcBef>
                        <a:spcAft>
                          <a:spcPts val="0"/>
                        </a:spcAft>
                        <a:buNone/>
                      </a:pPr>
                      <a:r>
                        <a:rPr lang="en" sz="1100"/>
                        <a:t>Convolutional</a:t>
                      </a:r>
                      <a:endParaRPr sz="1100"/>
                    </a:p>
                  </a:txBody>
                  <a:tcPr marT="91425" marB="91425" marR="91425" marL="91425"/>
                </a:tc>
                <a:tc>
                  <a:txBody>
                    <a:bodyPr>
                      <a:noAutofit/>
                    </a:bodyPr>
                    <a:lstStyle/>
                    <a:p>
                      <a:pPr indent="0" lvl="0" marL="0" rtl="0" algn="l">
                        <a:spcBef>
                          <a:spcPts val="0"/>
                        </a:spcBef>
                        <a:spcAft>
                          <a:spcPts val="0"/>
                        </a:spcAft>
                        <a:buNone/>
                      </a:pPr>
                      <a:r>
                        <a:rPr lang="en" sz="1100"/>
                        <a:t>32 maps of 24 x 24 neurons</a:t>
                      </a:r>
                      <a:endParaRPr sz="1100"/>
                    </a:p>
                  </a:txBody>
                  <a:tcPr marT="91425" marB="91425" marR="91425" marL="91425"/>
                </a:tc>
              </a:tr>
              <a:tr h="323575">
                <a:tc>
                  <a:txBody>
                    <a:bodyPr>
                      <a:noAutofit/>
                    </a:bodyPr>
                    <a:lstStyle/>
                    <a:p>
                      <a:pPr indent="0" lvl="0" marL="0" rtl="0" algn="l">
                        <a:spcBef>
                          <a:spcPts val="0"/>
                        </a:spcBef>
                        <a:spcAft>
                          <a:spcPts val="0"/>
                        </a:spcAft>
                        <a:buNone/>
                      </a:pPr>
                      <a:r>
                        <a:rPr lang="en" sz="1100"/>
                        <a:t>4</a:t>
                      </a:r>
                      <a:endParaRPr sz="1100"/>
                    </a:p>
                  </a:txBody>
                  <a:tcPr marT="91425" marB="91425" marR="91425" marL="91425"/>
                </a:tc>
                <a:tc>
                  <a:txBody>
                    <a:bodyPr>
                      <a:noAutofit/>
                    </a:bodyPr>
                    <a:lstStyle/>
                    <a:p>
                      <a:pPr indent="0" lvl="0" marL="0" rtl="0" algn="l">
                        <a:spcBef>
                          <a:spcPts val="0"/>
                        </a:spcBef>
                        <a:spcAft>
                          <a:spcPts val="0"/>
                        </a:spcAft>
                        <a:buNone/>
                      </a:pPr>
                      <a:r>
                        <a:rPr lang="en" sz="1100"/>
                        <a:t>Max Pool</a:t>
                      </a:r>
                      <a:endParaRPr sz="1100"/>
                    </a:p>
                  </a:txBody>
                  <a:tcPr marT="91425" marB="91425" marR="91425" marL="91425"/>
                </a:tc>
                <a:tc>
                  <a:txBody>
                    <a:bodyPr>
                      <a:noAutofit/>
                    </a:bodyPr>
                    <a:lstStyle/>
                    <a:p>
                      <a:pPr indent="0" lvl="0" marL="0" rtl="0" algn="l">
                        <a:spcBef>
                          <a:spcPts val="0"/>
                        </a:spcBef>
                        <a:spcAft>
                          <a:spcPts val="0"/>
                        </a:spcAft>
                        <a:buNone/>
                      </a:pPr>
                      <a:r>
                        <a:rPr lang="en" sz="1100"/>
                        <a:t>32 maps of 12 x 12 neurons</a:t>
                      </a:r>
                      <a:endParaRPr sz="1100"/>
                    </a:p>
                  </a:txBody>
                  <a:tcPr marT="91425" marB="91425" marR="91425" marL="91425"/>
                </a:tc>
              </a:tr>
              <a:tr h="323575">
                <a:tc>
                  <a:txBody>
                    <a:bodyPr>
                      <a:noAutofit/>
                    </a:bodyPr>
                    <a:lstStyle/>
                    <a:p>
                      <a:pPr indent="0" lvl="0" marL="0" rtl="0" algn="l">
                        <a:spcBef>
                          <a:spcPts val="0"/>
                        </a:spcBef>
                        <a:spcAft>
                          <a:spcPts val="0"/>
                        </a:spcAft>
                        <a:buNone/>
                      </a:pPr>
                      <a:r>
                        <a:rPr lang="en" sz="1100"/>
                        <a:t>5</a:t>
                      </a:r>
                      <a:endParaRPr sz="1100"/>
                    </a:p>
                  </a:txBody>
                  <a:tcPr marT="91425" marB="91425" marR="91425" marL="91425"/>
                </a:tc>
                <a:tc>
                  <a:txBody>
                    <a:bodyPr>
                      <a:noAutofit/>
                    </a:bodyPr>
                    <a:lstStyle/>
                    <a:p>
                      <a:pPr indent="0" lvl="0" marL="0" rtl="0" algn="l">
                        <a:spcBef>
                          <a:spcPts val="0"/>
                        </a:spcBef>
                        <a:spcAft>
                          <a:spcPts val="0"/>
                        </a:spcAft>
                        <a:buNone/>
                      </a:pPr>
                      <a:r>
                        <a:rPr lang="en" sz="1100"/>
                        <a:t>Convolutional</a:t>
                      </a:r>
                      <a:endParaRPr sz="1100"/>
                    </a:p>
                  </a:txBody>
                  <a:tcPr marT="91425" marB="91425" marR="91425" marL="91425"/>
                </a:tc>
                <a:tc>
                  <a:txBody>
                    <a:bodyPr>
                      <a:noAutofit/>
                    </a:bodyPr>
                    <a:lstStyle/>
                    <a:p>
                      <a:pPr indent="0" lvl="0" marL="0" rtl="0" algn="l">
                        <a:spcBef>
                          <a:spcPts val="0"/>
                        </a:spcBef>
                        <a:spcAft>
                          <a:spcPts val="0"/>
                        </a:spcAft>
                        <a:buNone/>
                      </a:pPr>
                      <a:r>
                        <a:rPr lang="en" sz="1100"/>
                        <a:t>64 maps of 12 x 12 neurons</a:t>
                      </a:r>
                      <a:endParaRPr sz="1100"/>
                    </a:p>
                  </a:txBody>
                  <a:tcPr marT="91425" marB="91425" marR="91425" marL="91425"/>
                </a:tc>
              </a:tr>
              <a:tr h="323575">
                <a:tc>
                  <a:txBody>
                    <a:bodyPr>
                      <a:noAutofit/>
                    </a:bodyPr>
                    <a:lstStyle/>
                    <a:p>
                      <a:pPr indent="0" lvl="0" marL="0" rtl="0" algn="l">
                        <a:spcBef>
                          <a:spcPts val="0"/>
                        </a:spcBef>
                        <a:spcAft>
                          <a:spcPts val="0"/>
                        </a:spcAft>
                        <a:buNone/>
                      </a:pPr>
                      <a:r>
                        <a:rPr lang="en" sz="1100"/>
                        <a:t>6</a:t>
                      </a:r>
                      <a:endParaRPr sz="1100"/>
                    </a:p>
                  </a:txBody>
                  <a:tcPr marT="91425" marB="91425" marR="91425" marL="91425"/>
                </a:tc>
                <a:tc>
                  <a:txBody>
                    <a:bodyPr>
                      <a:noAutofit/>
                    </a:bodyPr>
                    <a:lstStyle/>
                    <a:p>
                      <a:pPr indent="0" lvl="0" marL="0" rtl="0" algn="l">
                        <a:spcBef>
                          <a:spcPts val="0"/>
                        </a:spcBef>
                        <a:spcAft>
                          <a:spcPts val="0"/>
                        </a:spcAft>
                        <a:buNone/>
                      </a:pPr>
                      <a:r>
                        <a:rPr lang="en" sz="1100"/>
                        <a:t>Max Pool</a:t>
                      </a:r>
                      <a:endParaRPr sz="1100"/>
                    </a:p>
                  </a:txBody>
                  <a:tcPr marT="91425" marB="91425" marR="91425" marL="91425"/>
                </a:tc>
                <a:tc>
                  <a:txBody>
                    <a:bodyPr>
                      <a:noAutofit/>
                    </a:bodyPr>
                    <a:lstStyle/>
                    <a:p>
                      <a:pPr indent="0" lvl="0" marL="0" rtl="0" algn="l">
                        <a:spcBef>
                          <a:spcPts val="0"/>
                        </a:spcBef>
                        <a:spcAft>
                          <a:spcPts val="0"/>
                        </a:spcAft>
                        <a:buNone/>
                      </a:pPr>
                      <a:r>
                        <a:rPr lang="en" sz="1100"/>
                        <a:t>64 maps of 6 x 6 neurons</a:t>
                      </a:r>
                      <a:endParaRPr sz="1100"/>
                    </a:p>
                  </a:txBody>
                  <a:tcPr marT="91425" marB="91425" marR="91425" marL="91425"/>
                </a:tc>
              </a:tr>
              <a:tr h="323575">
                <a:tc>
                  <a:txBody>
                    <a:bodyPr>
                      <a:noAutofit/>
                    </a:bodyPr>
                    <a:lstStyle/>
                    <a:p>
                      <a:pPr indent="0" lvl="0" marL="0" rtl="0" algn="l">
                        <a:spcBef>
                          <a:spcPts val="0"/>
                        </a:spcBef>
                        <a:spcAft>
                          <a:spcPts val="0"/>
                        </a:spcAft>
                        <a:buNone/>
                      </a:pPr>
                      <a:r>
                        <a:rPr lang="en" sz="1100"/>
                        <a:t>7</a:t>
                      </a:r>
                      <a:endParaRPr sz="1100"/>
                    </a:p>
                  </a:txBody>
                  <a:tcPr marT="91425" marB="91425" marR="91425" marL="91425"/>
                </a:tc>
                <a:tc>
                  <a:txBody>
                    <a:bodyPr>
                      <a:noAutofit/>
                    </a:bodyPr>
                    <a:lstStyle/>
                    <a:p>
                      <a:pPr indent="0" lvl="0" marL="0" rtl="0" algn="l">
                        <a:spcBef>
                          <a:spcPts val="0"/>
                        </a:spcBef>
                        <a:spcAft>
                          <a:spcPts val="0"/>
                        </a:spcAft>
                        <a:buNone/>
                      </a:pPr>
                      <a:r>
                        <a:rPr lang="en" sz="1100"/>
                        <a:t>Fully Connect</a:t>
                      </a:r>
                      <a:endParaRPr sz="1100"/>
                    </a:p>
                  </a:txBody>
                  <a:tcPr marT="91425" marB="91425" marR="91425" marL="91425"/>
                </a:tc>
                <a:tc>
                  <a:txBody>
                    <a:bodyPr>
                      <a:noAutofit/>
                    </a:bodyPr>
                    <a:lstStyle/>
                    <a:p>
                      <a:pPr indent="0" lvl="0" marL="0" rtl="0" algn="l">
                        <a:spcBef>
                          <a:spcPts val="0"/>
                        </a:spcBef>
                        <a:spcAft>
                          <a:spcPts val="0"/>
                        </a:spcAft>
                        <a:buNone/>
                      </a:pPr>
                      <a:r>
                        <a:rPr lang="en" sz="1100"/>
                        <a:t>128 neurons</a:t>
                      </a:r>
                      <a:endParaRPr sz="1100"/>
                    </a:p>
                  </a:txBody>
                  <a:tcPr marT="91425" marB="91425" marR="91425" marL="91425"/>
                </a:tc>
              </a:tr>
              <a:tr h="313450">
                <a:tc>
                  <a:txBody>
                    <a:bodyPr>
                      <a:noAutofit/>
                    </a:bodyPr>
                    <a:lstStyle/>
                    <a:p>
                      <a:pPr indent="0" lvl="0" marL="0" rtl="0" algn="l">
                        <a:spcBef>
                          <a:spcPts val="0"/>
                        </a:spcBef>
                        <a:spcAft>
                          <a:spcPts val="0"/>
                        </a:spcAft>
                        <a:buNone/>
                      </a:pPr>
                      <a:r>
                        <a:rPr lang="en" sz="1100"/>
                        <a:t>8</a:t>
                      </a:r>
                      <a:endParaRPr sz="1100"/>
                    </a:p>
                  </a:txBody>
                  <a:tcPr marT="91425" marB="91425" marR="91425" marL="91425"/>
                </a:tc>
                <a:tc>
                  <a:txBody>
                    <a:bodyPr>
                      <a:noAutofit/>
                    </a:bodyPr>
                    <a:lstStyle/>
                    <a:p>
                      <a:pPr indent="0" lvl="0" marL="0" rtl="0" algn="l">
                        <a:spcBef>
                          <a:spcPts val="0"/>
                        </a:spcBef>
                        <a:spcAft>
                          <a:spcPts val="0"/>
                        </a:spcAft>
                        <a:buNone/>
                      </a:pPr>
                      <a:r>
                        <a:rPr lang="en" sz="1100"/>
                        <a:t>Fully Connect</a:t>
                      </a:r>
                      <a:endParaRPr sz="1100"/>
                    </a:p>
                  </a:txBody>
                  <a:tcPr marT="91425" marB="91425" marR="91425" marL="91425"/>
                </a:tc>
                <a:tc>
                  <a:txBody>
                    <a:bodyPr>
                      <a:noAutofit/>
                    </a:bodyPr>
                    <a:lstStyle/>
                    <a:p>
                      <a:pPr indent="0" lvl="0" marL="0" rtl="0" algn="l">
                        <a:spcBef>
                          <a:spcPts val="0"/>
                        </a:spcBef>
                        <a:spcAft>
                          <a:spcPts val="0"/>
                        </a:spcAft>
                        <a:buNone/>
                      </a:pPr>
                      <a:r>
                        <a:rPr lang="en" sz="1100"/>
                        <a:t># of output class</a:t>
                      </a:r>
                      <a:endParaRPr sz="11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Eigen-Face Algorithm</a:t>
            </a:r>
            <a:endParaRPr/>
          </a:p>
        </p:txBody>
      </p:sp>
      <p:sp>
        <p:nvSpPr>
          <p:cNvPr id="152" name="Google Shape;152;p24"/>
          <p:cNvSpPr txBox="1"/>
          <p:nvPr>
            <p:ph idx="1" type="body"/>
          </p:nvPr>
        </p:nvSpPr>
        <p:spPr>
          <a:xfrm>
            <a:off x="1984350" y="1377125"/>
            <a:ext cx="6321600" cy="33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Merriweather"/>
                <a:ea typeface="Merriweather"/>
                <a:cs typeface="Merriweather"/>
                <a:sym typeface="Merriweather"/>
              </a:rPr>
              <a:t>Eigen-Face is a classic and widely used algorithm for  face recognition. And its theoretical basis is the PCA (Principal Component Analysis), which is one of the most commonly used unsupervised learning algorithm to compress, extract features for data and even for dimensionality reduction purposes. </a:t>
            </a:r>
            <a:endParaRPr sz="1400">
              <a:latin typeface="Merriweather"/>
              <a:ea typeface="Merriweather"/>
              <a:cs typeface="Merriweather"/>
              <a:sym typeface="Merriweather"/>
            </a:endParaRPr>
          </a:p>
          <a:p>
            <a:pPr indent="0" lvl="0" marL="0" rtl="0" algn="l">
              <a:spcBef>
                <a:spcPts val="1600"/>
              </a:spcBef>
              <a:spcAft>
                <a:spcPts val="0"/>
              </a:spcAft>
              <a:buNone/>
            </a:pPr>
            <a:r>
              <a:rPr lang="en" sz="1400">
                <a:latin typeface="Merriweather"/>
                <a:ea typeface="Merriweather"/>
                <a:cs typeface="Merriweather"/>
                <a:sym typeface="Merriweather"/>
              </a:rPr>
              <a:t>Basically</a:t>
            </a:r>
            <a:r>
              <a:rPr lang="en" sz="1400">
                <a:latin typeface="Merriweather"/>
                <a:ea typeface="Merriweather"/>
                <a:cs typeface="Merriweather"/>
                <a:sym typeface="Merriweather"/>
              </a:rPr>
              <a:t>, we did the following steps in our  algorithm:</a:t>
            </a:r>
            <a:endParaRPr sz="1400">
              <a:latin typeface="Merriweather"/>
              <a:ea typeface="Merriweather"/>
              <a:cs typeface="Merriweather"/>
              <a:sym typeface="Merriweather"/>
            </a:endParaRPr>
          </a:p>
          <a:p>
            <a:pPr indent="-317500" lvl="0" marL="457200" rtl="0" algn="l">
              <a:lnSpc>
                <a:spcPct val="145450"/>
              </a:lnSpc>
              <a:spcBef>
                <a:spcPts val="3200"/>
              </a:spcBef>
              <a:spcAft>
                <a:spcPts val="0"/>
              </a:spcAft>
              <a:buSzPts val="1400"/>
              <a:buFont typeface="Merriweather"/>
              <a:buAutoNum type="arabicPeriod"/>
            </a:pPr>
            <a:r>
              <a:rPr lang="en" sz="1400">
                <a:solidFill>
                  <a:srgbClr val="333333"/>
                </a:solidFill>
                <a:latin typeface="Merriweather"/>
                <a:ea typeface="Merriweather"/>
                <a:cs typeface="Merriweather"/>
                <a:sym typeface="Merriweather"/>
              </a:rPr>
              <a:t>Dimensionality Reduction</a:t>
            </a:r>
            <a:endParaRPr sz="1400">
              <a:solidFill>
                <a:srgbClr val="333333"/>
              </a:solidFill>
              <a:latin typeface="Merriweather"/>
              <a:ea typeface="Merriweather"/>
              <a:cs typeface="Merriweather"/>
              <a:sym typeface="Merriweather"/>
            </a:endParaRPr>
          </a:p>
          <a:p>
            <a:pPr indent="-317500" lvl="0" marL="457200" rtl="0" algn="l">
              <a:lnSpc>
                <a:spcPct val="145450"/>
              </a:lnSpc>
              <a:spcBef>
                <a:spcPts val="0"/>
              </a:spcBef>
              <a:spcAft>
                <a:spcPts val="0"/>
              </a:spcAft>
              <a:buSzPts val="1400"/>
              <a:buFont typeface="Merriweather"/>
              <a:buAutoNum type="arabicPeriod"/>
            </a:pPr>
            <a:r>
              <a:rPr lang="en" sz="1400">
                <a:solidFill>
                  <a:srgbClr val="333333"/>
                </a:solidFill>
                <a:latin typeface="Merriweather"/>
                <a:ea typeface="Merriweather"/>
                <a:cs typeface="Merriweather"/>
                <a:sym typeface="Merriweather"/>
              </a:rPr>
              <a:t>Principal</a:t>
            </a:r>
            <a:r>
              <a:rPr lang="en" sz="1400">
                <a:solidFill>
                  <a:srgbClr val="333333"/>
                </a:solidFill>
                <a:latin typeface="Merriweather"/>
                <a:ea typeface="Merriweather"/>
                <a:cs typeface="Merriweather"/>
                <a:sym typeface="Merriweather"/>
              </a:rPr>
              <a:t> Component Analysis</a:t>
            </a:r>
            <a:endParaRPr sz="1400">
              <a:solidFill>
                <a:srgbClr val="333333"/>
              </a:solidFill>
              <a:latin typeface="Merriweather"/>
              <a:ea typeface="Merriweather"/>
              <a:cs typeface="Merriweather"/>
              <a:sym typeface="Merriweather"/>
            </a:endParaRPr>
          </a:p>
          <a:p>
            <a:pPr indent="-317500" lvl="0" marL="457200" rtl="0" algn="l">
              <a:spcBef>
                <a:spcPts val="0"/>
              </a:spcBef>
              <a:spcAft>
                <a:spcPts val="0"/>
              </a:spcAft>
              <a:buClr>
                <a:srgbClr val="000000"/>
              </a:buClr>
              <a:buSzPts val="1400"/>
              <a:buFont typeface="Merriweather"/>
              <a:buAutoNum type="arabicPeriod"/>
            </a:pPr>
            <a:r>
              <a:rPr lang="en" sz="1400">
                <a:solidFill>
                  <a:srgbClr val="000000"/>
                </a:solidFill>
                <a:highlight>
                  <a:srgbClr val="FDFDFD"/>
                </a:highlight>
                <a:latin typeface="Merriweather"/>
                <a:ea typeface="Merriweather"/>
                <a:cs typeface="Merriweather"/>
                <a:sym typeface="Merriweather"/>
              </a:rPr>
              <a:t>Apply PCA transformation</a:t>
            </a:r>
            <a:endParaRPr sz="1400">
              <a:solidFill>
                <a:srgbClr val="000000"/>
              </a:solidFill>
              <a:latin typeface="Merriweather"/>
              <a:ea typeface="Merriweather"/>
              <a:cs typeface="Merriweather"/>
              <a:sym typeface="Merriweather"/>
            </a:endParaRPr>
          </a:p>
          <a:p>
            <a:pPr indent="0" lvl="0" marL="0" rtl="0" algn="l">
              <a:spcBef>
                <a:spcPts val="1600"/>
              </a:spcBef>
              <a:spcAft>
                <a:spcPts val="1600"/>
              </a:spcAft>
              <a:buNone/>
            </a:pPr>
            <a:r>
              <a:t/>
            </a:r>
            <a:endParaRPr sz="1200">
              <a:latin typeface="Merriweather"/>
              <a:ea typeface="Merriweather"/>
              <a:cs typeface="Merriweather"/>
              <a:sym typeface="Merriweather"/>
            </a:endParaRPr>
          </a:p>
        </p:txBody>
      </p:sp>
      <p:pic>
        <p:nvPicPr>
          <p:cNvPr id="153" name="Google Shape;153;p24"/>
          <p:cNvPicPr preferRelativeResize="0"/>
          <p:nvPr/>
        </p:nvPicPr>
        <p:blipFill>
          <a:blip r:embed="rId3">
            <a:alphaModFix/>
          </a:blip>
          <a:stretch>
            <a:fillRect/>
          </a:stretch>
        </p:blipFill>
        <p:spPr>
          <a:xfrm>
            <a:off x="318238" y="505100"/>
            <a:ext cx="1331875" cy="1318499"/>
          </a:xfrm>
          <a:prstGeom prst="rect">
            <a:avLst/>
          </a:prstGeom>
          <a:noFill/>
          <a:ln>
            <a:noFill/>
          </a:ln>
        </p:spPr>
      </p:pic>
      <p:pic>
        <p:nvPicPr>
          <p:cNvPr id="154" name="Google Shape;154;p24"/>
          <p:cNvPicPr preferRelativeResize="0"/>
          <p:nvPr/>
        </p:nvPicPr>
        <p:blipFill>
          <a:blip r:embed="rId4">
            <a:alphaModFix/>
          </a:blip>
          <a:stretch>
            <a:fillRect/>
          </a:stretch>
        </p:blipFill>
        <p:spPr>
          <a:xfrm>
            <a:off x="318250" y="2066975"/>
            <a:ext cx="1331850" cy="1340810"/>
          </a:xfrm>
          <a:prstGeom prst="rect">
            <a:avLst/>
          </a:prstGeom>
          <a:noFill/>
          <a:ln>
            <a:noFill/>
          </a:ln>
        </p:spPr>
      </p:pic>
      <p:pic>
        <p:nvPicPr>
          <p:cNvPr id="155" name="Google Shape;155;p24"/>
          <p:cNvPicPr preferRelativeResize="0"/>
          <p:nvPr/>
        </p:nvPicPr>
        <p:blipFill>
          <a:blip r:embed="rId5">
            <a:alphaModFix/>
          </a:blip>
          <a:stretch>
            <a:fillRect/>
          </a:stretch>
        </p:blipFill>
        <p:spPr>
          <a:xfrm>
            <a:off x="318250" y="3651150"/>
            <a:ext cx="1438550" cy="1318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Co-Training Algorithm</a:t>
            </a:r>
            <a:endParaRPr/>
          </a:p>
        </p:txBody>
      </p:sp>
      <p:sp>
        <p:nvSpPr>
          <p:cNvPr id="161" name="Google Shape;161;p2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Uses two classifiers in conjunction</a:t>
            </a:r>
            <a:endParaRPr/>
          </a:p>
          <a:p>
            <a:pPr indent="-317500" lvl="1" marL="914400" rtl="0" algn="l">
              <a:spcBef>
                <a:spcPts val="0"/>
              </a:spcBef>
              <a:spcAft>
                <a:spcPts val="0"/>
              </a:spcAft>
              <a:buSzPts val="1400"/>
              <a:buChar char="○"/>
            </a:pPr>
            <a:r>
              <a:rPr lang="en"/>
              <a:t>One CNN</a:t>
            </a:r>
            <a:endParaRPr/>
          </a:p>
          <a:p>
            <a:pPr indent="-317500" lvl="1" marL="914400" rtl="0" algn="l">
              <a:spcBef>
                <a:spcPts val="0"/>
              </a:spcBef>
              <a:spcAft>
                <a:spcPts val="0"/>
              </a:spcAft>
              <a:buSzPts val="1400"/>
              <a:buChar char="○"/>
            </a:pPr>
            <a:r>
              <a:rPr lang="en"/>
              <a:t>One Eigen-Face</a:t>
            </a:r>
            <a:endParaRPr/>
          </a:p>
          <a:p>
            <a:pPr indent="-342900" lvl="0" marL="457200" rtl="0" algn="l">
              <a:spcBef>
                <a:spcPts val="0"/>
              </a:spcBef>
              <a:spcAft>
                <a:spcPts val="0"/>
              </a:spcAft>
              <a:buSzPts val="1800"/>
              <a:buChar char="●"/>
            </a:pPr>
            <a:r>
              <a:rPr lang="en"/>
              <a:t>Trains both models using the same input data</a:t>
            </a:r>
            <a:endParaRPr/>
          </a:p>
          <a:p>
            <a:pPr indent="-342900" lvl="0" marL="457200" rtl="0" algn="l">
              <a:spcBef>
                <a:spcPts val="0"/>
              </a:spcBef>
              <a:spcAft>
                <a:spcPts val="0"/>
              </a:spcAft>
              <a:buSzPts val="1800"/>
              <a:buChar char="●"/>
            </a:pPr>
            <a:r>
              <a:rPr lang="en"/>
              <a:t>Generates two sets of predictions from test data</a:t>
            </a:r>
            <a:endParaRPr/>
          </a:p>
          <a:p>
            <a:pPr indent="-317500" lvl="1" marL="914400" rtl="0" algn="l">
              <a:spcBef>
                <a:spcPts val="0"/>
              </a:spcBef>
              <a:spcAft>
                <a:spcPts val="0"/>
              </a:spcAft>
              <a:buSzPts val="1400"/>
              <a:buChar char="○"/>
            </a:pPr>
            <a:r>
              <a:rPr lang="en"/>
              <a:t>Final prediction for each sample is normalized products of each classifier’s predicted class probabilities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Experimental Setup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Setup</a:t>
            </a:r>
            <a:endParaRPr/>
          </a:p>
        </p:txBody>
      </p:sp>
      <p:sp>
        <p:nvSpPr>
          <p:cNvPr id="172" name="Google Shape;172;p2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Start with small amount of training data labeled for each country (20%), leaving the rest (80%) unlabeled</a:t>
            </a:r>
            <a:endParaRPr/>
          </a:p>
          <a:p>
            <a:pPr indent="-342900" lvl="0" marL="457200" rtl="0" algn="l">
              <a:spcBef>
                <a:spcPts val="0"/>
              </a:spcBef>
              <a:spcAft>
                <a:spcPts val="0"/>
              </a:spcAft>
              <a:buSzPts val="1800"/>
              <a:buChar char="●"/>
            </a:pPr>
            <a:r>
              <a:rPr lang="en"/>
              <a:t>Train on the current labeled data, and then allow the classifier to predict class labels for the remaining unlabeled data</a:t>
            </a:r>
            <a:endParaRPr/>
          </a:p>
          <a:p>
            <a:pPr indent="-342900" lvl="0" marL="457200" rtl="0" algn="l">
              <a:spcBef>
                <a:spcPts val="0"/>
              </a:spcBef>
              <a:spcAft>
                <a:spcPts val="0"/>
              </a:spcAft>
              <a:buSzPts val="1800"/>
              <a:buChar char="●"/>
            </a:pPr>
            <a:r>
              <a:rPr lang="en"/>
              <a:t>Apply predicted labels to 2000 most confidently predicted samples  and add them to training set</a:t>
            </a:r>
            <a:endParaRPr/>
          </a:p>
          <a:p>
            <a:pPr indent="-317500" lvl="1" marL="914400" rtl="0" algn="l">
              <a:spcBef>
                <a:spcPts val="0"/>
              </a:spcBef>
              <a:spcAft>
                <a:spcPts val="0"/>
              </a:spcAft>
              <a:buSzPts val="1400"/>
              <a:buChar char="○"/>
            </a:pPr>
            <a:r>
              <a:rPr lang="en"/>
              <a:t>Co-Train Algorithm allows each classifier to select 1000 samples</a:t>
            </a:r>
            <a:endParaRPr/>
          </a:p>
          <a:p>
            <a:pPr indent="-342900" lvl="0" marL="457200" rtl="0" algn="l">
              <a:spcBef>
                <a:spcPts val="0"/>
              </a:spcBef>
              <a:spcAft>
                <a:spcPts val="0"/>
              </a:spcAft>
              <a:buSzPts val="1800"/>
              <a:buChar char="●"/>
            </a:pPr>
            <a:r>
              <a:rPr lang="en"/>
              <a:t>Accuracy on test set logged at the end of each iteration</a:t>
            </a:r>
            <a:endParaRPr/>
          </a:p>
        </p:txBody>
      </p:sp>
      <p:pic>
        <p:nvPicPr>
          <p:cNvPr id="173" name="Google Shape;173;p27"/>
          <p:cNvPicPr preferRelativeResize="0"/>
          <p:nvPr/>
        </p:nvPicPr>
        <p:blipFill>
          <a:blip r:embed="rId3">
            <a:alphaModFix/>
          </a:blip>
          <a:stretch>
            <a:fillRect/>
          </a:stretch>
        </p:blipFill>
        <p:spPr>
          <a:xfrm>
            <a:off x="521875" y="2468302"/>
            <a:ext cx="1739450" cy="173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Setup Cont.</a:t>
            </a:r>
            <a:endParaRPr/>
          </a:p>
        </p:txBody>
      </p:sp>
      <p:sp>
        <p:nvSpPr>
          <p:cNvPr id="179" name="Google Shape;179;p2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Sample out 20% of training data as labeled data from both countries’ datasets (Germany and Italy)</a:t>
            </a:r>
            <a:endParaRPr/>
          </a:p>
          <a:p>
            <a:pPr indent="-342900" lvl="0" marL="457200" rtl="0" algn="l">
              <a:spcBef>
                <a:spcPts val="0"/>
              </a:spcBef>
              <a:spcAft>
                <a:spcPts val="0"/>
              </a:spcAft>
              <a:buSzPts val="1800"/>
              <a:buChar char="●"/>
            </a:pPr>
            <a:r>
              <a:rPr lang="en"/>
              <a:t>Perform method from previous slide on German traffic sign data until all data labeled</a:t>
            </a:r>
            <a:endParaRPr/>
          </a:p>
          <a:p>
            <a:pPr indent="-342900" lvl="0" marL="457200" rtl="0" algn="l">
              <a:spcBef>
                <a:spcPts val="0"/>
              </a:spcBef>
              <a:spcAft>
                <a:spcPts val="0"/>
              </a:spcAft>
              <a:buSzPts val="1800"/>
              <a:buChar char="●"/>
            </a:pPr>
            <a:r>
              <a:rPr lang="en"/>
              <a:t>Use pre-trained classifier to then perform method from previous slide on Italian traffic sign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145525"/>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Experimental Visualization</a:t>
            </a:r>
            <a:endParaRPr/>
          </a:p>
        </p:txBody>
      </p:sp>
      <p:pic>
        <p:nvPicPr>
          <p:cNvPr id="185" name="Google Shape;185;p29"/>
          <p:cNvPicPr preferRelativeResize="0"/>
          <p:nvPr/>
        </p:nvPicPr>
        <p:blipFill>
          <a:blip r:embed="rId3">
            <a:alphaModFix/>
          </a:blip>
          <a:stretch>
            <a:fillRect/>
          </a:stretch>
        </p:blipFill>
        <p:spPr>
          <a:xfrm>
            <a:off x="961725" y="785125"/>
            <a:ext cx="7117724" cy="4448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Sample Codes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94" name="Shape 194"/>
        <p:cNvGrpSpPr/>
        <p:nvPr/>
      </p:nvGrpSpPr>
      <p:grpSpPr>
        <a:xfrm>
          <a:off x="0" y="0"/>
          <a:ext cx="0" cy="0"/>
          <a:chOff x="0" y="0"/>
          <a:chExt cx="0" cy="0"/>
        </a:xfrm>
      </p:grpSpPr>
      <p:sp>
        <p:nvSpPr>
          <p:cNvPr id="195" name="Google Shape;195;p31"/>
          <p:cNvSpPr txBox="1"/>
          <p:nvPr>
            <p:ph idx="1" type="body"/>
          </p:nvPr>
        </p:nvSpPr>
        <p:spPr>
          <a:xfrm>
            <a:off x="994350" y="236775"/>
            <a:ext cx="7155300" cy="447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n" sz="1200">
                <a:solidFill>
                  <a:srgbClr val="808080"/>
                </a:solidFill>
                <a:highlight>
                  <a:srgbClr val="2B2B2B"/>
                </a:highlight>
                <a:latin typeface="Arial"/>
                <a:ea typeface="Arial"/>
                <a:cs typeface="Arial"/>
                <a:sym typeface="Arial"/>
              </a:rPr>
              <a:t>#Class that holds co-training classifier</a:t>
            </a:r>
            <a:endParaRPr sz="1200">
              <a:solidFill>
                <a:srgbClr val="808080"/>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CC7832"/>
                </a:solidFill>
                <a:highlight>
                  <a:srgbClr val="2B2B2B"/>
                </a:highlight>
                <a:latin typeface="Arial"/>
                <a:ea typeface="Arial"/>
                <a:cs typeface="Arial"/>
                <a:sym typeface="Arial"/>
              </a:rPr>
              <a:t>class </a:t>
            </a:r>
            <a:r>
              <a:rPr lang="en" sz="1200">
                <a:solidFill>
                  <a:srgbClr val="A9B7C6"/>
                </a:solidFill>
                <a:highlight>
                  <a:srgbClr val="2B2B2B"/>
                </a:highlight>
                <a:latin typeface="Arial"/>
                <a:ea typeface="Arial"/>
                <a:cs typeface="Arial"/>
                <a:sym typeface="Arial"/>
              </a:rPr>
              <a:t>cotraining_object:</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A9B7C6"/>
                </a:solidFill>
                <a:highlight>
                  <a:srgbClr val="2B2B2B"/>
                </a:highlight>
                <a:latin typeface="Arial"/>
                <a:ea typeface="Arial"/>
                <a:cs typeface="Arial"/>
                <a:sym typeface="Arial"/>
              </a:rPr>
              <a:t>   </a:t>
            </a:r>
            <a:r>
              <a:rPr lang="en" sz="1200">
                <a:solidFill>
                  <a:srgbClr val="808080"/>
                </a:solidFill>
                <a:highlight>
                  <a:srgbClr val="2B2B2B"/>
                </a:highlight>
                <a:latin typeface="Arial"/>
                <a:ea typeface="Arial"/>
                <a:cs typeface="Arial"/>
                <a:sym typeface="Arial"/>
              </a:rPr>
              <a:t>#Holds two different model objects</a:t>
            </a:r>
            <a:endParaRPr sz="1200">
              <a:solidFill>
                <a:srgbClr val="808080"/>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808080"/>
                </a:solidFill>
                <a:highlight>
                  <a:srgbClr val="2B2B2B"/>
                </a:highlight>
                <a:latin typeface="Arial"/>
                <a:ea typeface="Arial"/>
                <a:cs typeface="Arial"/>
                <a:sym typeface="Arial"/>
              </a:rPr>
              <a:t>   </a:t>
            </a:r>
            <a:r>
              <a:rPr lang="en" sz="1200">
                <a:solidFill>
                  <a:srgbClr val="CC7832"/>
                </a:solidFill>
                <a:highlight>
                  <a:srgbClr val="2B2B2B"/>
                </a:highlight>
                <a:latin typeface="Arial"/>
                <a:ea typeface="Arial"/>
                <a:cs typeface="Arial"/>
                <a:sym typeface="Arial"/>
              </a:rPr>
              <a:t>def </a:t>
            </a:r>
            <a:r>
              <a:rPr lang="en" sz="1200">
                <a:solidFill>
                  <a:srgbClr val="B200B2"/>
                </a:solidFill>
                <a:highlight>
                  <a:srgbClr val="2B2B2B"/>
                </a:highlight>
                <a:latin typeface="Arial"/>
                <a:ea typeface="Arial"/>
                <a:cs typeface="Arial"/>
                <a:sym typeface="Arial"/>
              </a:rPr>
              <a:t>__init__</a:t>
            </a:r>
            <a:r>
              <a:rPr lang="en" sz="1200">
                <a:solidFill>
                  <a:srgbClr val="A9B7C6"/>
                </a:solidFill>
                <a:highlight>
                  <a:srgbClr val="2B2B2B"/>
                </a:highlight>
                <a:latin typeface="Arial"/>
                <a:ea typeface="Arial"/>
                <a:cs typeface="Arial"/>
                <a:sym typeface="Arial"/>
              </a:rPr>
              <a:t>(</a:t>
            </a:r>
            <a:r>
              <a:rPr lang="en" sz="1200">
                <a:solidFill>
                  <a:srgbClr val="94558D"/>
                </a:solidFill>
                <a:highlight>
                  <a:srgbClr val="2B2B2B"/>
                </a:highlight>
                <a:latin typeface="Arial"/>
                <a:ea typeface="Arial"/>
                <a:cs typeface="Arial"/>
                <a:sym typeface="Arial"/>
              </a:rPr>
              <a:t>self</a:t>
            </a:r>
            <a:r>
              <a:rPr lang="en" sz="1200">
                <a:solidFill>
                  <a:srgbClr val="CC7832"/>
                </a:solidFill>
                <a:highlight>
                  <a:srgbClr val="2B2B2B"/>
                </a:highlight>
                <a:latin typeface="Arial"/>
                <a:ea typeface="Arial"/>
                <a:cs typeface="Arial"/>
                <a:sym typeface="Arial"/>
              </a:rPr>
              <a:t>, </a:t>
            </a:r>
            <a:r>
              <a:rPr lang="en" sz="1200">
                <a:solidFill>
                  <a:srgbClr val="A9B7C6"/>
                </a:solidFill>
                <a:highlight>
                  <a:srgbClr val="2B2B2B"/>
                </a:highlight>
                <a:latin typeface="Arial"/>
                <a:ea typeface="Arial"/>
                <a:cs typeface="Arial"/>
                <a:sym typeface="Arial"/>
              </a:rPr>
              <a:t>modelA</a:t>
            </a:r>
            <a:r>
              <a:rPr lang="en" sz="1200">
                <a:solidFill>
                  <a:srgbClr val="CC7832"/>
                </a:solidFill>
                <a:highlight>
                  <a:srgbClr val="2B2B2B"/>
                </a:highlight>
                <a:latin typeface="Arial"/>
                <a:ea typeface="Arial"/>
                <a:cs typeface="Arial"/>
                <a:sym typeface="Arial"/>
              </a:rPr>
              <a:t>, </a:t>
            </a:r>
            <a:r>
              <a:rPr lang="en" sz="1200">
                <a:solidFill>
                  <a:srgbClr val="A9B7C6"/>
                </a:solidFill>
                <a:highlight>
                  <a:srgbClr val="2B2B2B"/>
                </a:highlight>
                <a:latin typeface="Arial"/>
                <a:ea typeface="Arial"/>
                <a:cs typeface="Arial"/>
                <a:sym typeface="Arial"/>
              </a:rPr>
              <a:t>modelB):</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A9B7C6"/>
                </a:solidFill>
                <a:highlight>
                  <a:srgbClr val="2B2B2B"/>
                </a:highlight>
                <a:latin typeface="Arial"/>
                <a:ea typeface="Arial"/>
                <a:cs typeface="Arial"/>
                <a:sym typeface="Arial"/>
              </a:rPr>
              <a:t>       </a:t>
            </a:r>
            <a:r>
              <a:rPr lang="en" sz="1200">
                <a:solidFill>
                  <a:srgbClr val="94558D"/>
                </a:solidFill>
                <a:highlight>
                  <a:srgbClr val="2B2B2B"/>
                </a:highlight>
                <a:latin typeface="Arial"/>
                <a:ea typeface="Arial"/>
                <a:cs typeface="Arial"/>
                <a:sym typeface="Arial"/>
              </a:rPr>
              <a:t>self</a:t>
            </a:r>
            <a:r>
              <a:rPr lang="en" sz="1200">
                <a:solidFill>
                  <a:srgbClr val="A9B7C6"/>
                </a:solidFill>
                <a:highlight>
                  <a:srgbClr val="2B2B2B"/>
                </a:highlight>
                <a:latin typeface="Arial"/>
                <a:ea typeface="Arial"/>
                <a:cs typeface="Arial"/>
                <a:sym typeface="Arial"/>
              </a:rPr>
              <a:t>.modelA = modelA</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A9B7C6"/>
                </a:solidFill>
                <a:highlight>
                  <a:srgbClr val="2B2B2B"/>
                </a:highlight>
                <a:latin typeface="Arial"/>
                <a:ea typeface="Arial"/>
                <a:cs typeface="Arial"/>
                <a:sym typeface="Arial"/>
              </a:rPr>
              <a:t>       </a:t>
            </a:r>
            <a:r>
              <a:rPr lang="en" sz="1200">
                <a:solidFill>
                  <a:srgbClr val="94558D"/>
                </a:solidFill>
                <a:highlight>
                  <a:srgbClr val="2B2B2B"/>
                </a:highlight>
                <a:latin typeface="Arial"/>
                <a:ea typeface="Arial"/>
                <a:cs typeface="Arial"/>
                <a:sym typeface="Arial"/>
              </a:rPr>
              <a:t>self</a:t>
            </a:r>
            <a:r>
              <a:rPr lang="en" sz="1200">
                <a:solidFill>
                  <a:srgbClr val="A9B7C6"/>
                </a:solidFill>
                <a:highlight>
                  <a:srgbClr val="2B2B2B"/>
                </a:highlight>
                <a:latin typeface="Arial"/>
                <a:ea typeface="Arial"/>
                <a:cs typeface="Arial"/>
                <a:sym typeface="Arial"/>
              </a:rPr>
              <a:t>.modelB = modelB</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A9B7C6"/>
                </a:solidFill>
                <a:highlight>
                  <a:srgbClr val="2B2B2B"/>
                </a:highlight>
                <a:latin typeface="Arial"/>
                <a:ea typeface="Arial"/>
                <a:cs typeface="Arial"/>
                <a:sym typeface="Arial"/>
              </a:rPr>
              <a:t>   </a:t>
            </a:r>
            <a:r>
              <a:rPr lang="en" sz="1200">
                <a:solidFill>
                  <a:srgbClr val="CC7832"/>
                </a:solidFill>
                <a:highlight>
                  <a:srgbClr val="2B2B2B"/>
                </a:highlight>
                <a:latin typeface="Arial"/>
                <a:ea typeface="Arial"/>
                <a:cs typeface="Arial"/>
                <a:sym typeface="Arial"/>
              </a:rPr>
              <a:t>def </a:t>
            </a:r>
            <a:r>
              <a:rPr lang="en" sz="1200">
                <a:solidFill>
                  <a:srgbClr val="FFC66D"/>
                </a:solidFill>
                <a:highlight>
                  <a:srgbClr val="2B2B2B"/>
                </a:highlight>
                <a:latin typeface="Arial"/>
                <a:ea typeface="Arial"/>
                <a:cs typeface="Arial"/>
                <a:sym typeface="Arial"/>
              </a:rPr>
              <a:t>train_models</a:t>
            </a:r>
            <a:r>
              <a:rPr lang="en" sz="1200">
                <a:solidFill>
                  <a:srgbClr val="A9B7C6"/>
                </a:solidFill>
                <a:highlight>
                  <a:srgbClr val="2B2B2B"/>
                </a:highlight>
                <a:latin typeface="Arial"/>
                <a:ea typeface="Arial"/>
                <a:cs typeface="Arial"/>
                <a:sym typeface="Arial"/>
              </a:rPr>
              <a:t>(</a:t>
            </a:r>
            <a:r>
              <a:rPr lang="en" sz="1200">
                <a:solidFill>
                  <a:srgbClr val="94558D"/>
                </a:solidFill>
                <a:highlight>
                  <a:srgbClr val="2B2B2B"/>
                </a:highlight>
                <a:latin typeface="Arial"/>
                <a:ea typeface="Arial"/>
                <a:cs typeface="Arial"/>
                <a:sym typeface="Arial"/>
              </a:rPr>
              <a:t>self</a:t>
            </a:r>
            <a:r>
              <a:rPr lang="en" sz="1200">
                <a:solidFill>
                  <a:srgbClr val="CC7832"/>
                </a:solidFill>
                <a:highlight>
                  <a:srgbClr val="2B2B2B"/>
                </a:highlight>
                <a:latin typeface="Arial"/>
                <a:ea typeface="Arial"/>
                <a:cs typeface="Arial"/>
                <a:sym typeface="Arial"/>
              </a:rPr>
              <a:t>, </a:t>
            </a:r>
            <a:r>
              <a:rPr lang="en" sz="1200">
                <a:solidFill>
                  <a:srgbClr val="A9B7C6"/>
                </a:solidFill>
                <a:highlight>
                  <a:srgbClr val="2B2B2B"/>
                </a:highlight>
                <a:latin typeface="Arial"/>
                <a:ea typeface="Arial"/>
                <a:cs typeface="Arial"/>
                <a:sym typeface="Arial"/>
              </a:rPr>
              <a:t>data</a:t>
            </a:r>
            <a:r>
              <a:rPr lang="en" sz="1200">
                <a:solidFill>
                  <a:srgbClr val="CC7832"/>
                </a:solidFill>
                <a:highlight>
                  <a:srgbClr val="2B2B2B"/>
                </a:highlight>
                <a:latin typeface="Arial"/>
                <a:ea typeface="Arial"/>
                <a:cs typeface="Arial"/>
                <a:sym typeface="Arial"/>
              </a:rPr>
              <a:t>, </a:t>
            </a:r>
            <a:r>
              <a:rPr lang="en" sz="1200">
                <a:solidFill>
                  <a:srgbClr val="A9B7C6"/>
                </a:solidFill>
                <a:highlight>
                  <a:srgbClr val="2B2B2B"/>
                </a:highlight>
                <a:latin typeface="Arial"/>
                <a:ea typeface="Arial"/>
                <a:cs typeface="Arial"/>
                <a:sym typeface="Arial"/>
              </a:rPr>
              <a:t>labels):</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A9B7C6"/>
                </a:solidFill>
                <a:highlight>
                  <a:srgbClr val="2B2B2B"/>
                </a:highlight>
                <a:latin typeface="Arial"/>
                <a:ea typeface="Arial"/>
                <a:cs typeface="Arial"/>
                <a:sym typeface="Arial"/>
              </a:rPr>
              <a:t>       </a:t>
            </a:r>
            <a:r>
              <a:rPr lang="en" sz="1200">
                <a:solidFill>
                  <a:srgbClr val="94558D"/>
                </a:solidFill>
                <a:highlight>
                  <a:srgbClr val="2B2B2B"/>
                </a:highlight>
                <a:latin typeface="Arial"/>
                <a:ea typeface="Arial"/>
                <a:cs typeface="Arial"/>
                <a:sym typeface="Arial"/>
              </a:rPr>
              <a:t>self</a:t>
            </a:r>
            <a:r>
              <a:rPr lang="en" sz="1200">
                <a:solidFill>
                  <a:srgbClr val="A9B7C6"/>
                </a:solidFill>
                <a:highlight>
                  <a:srgbClr val="2B2B2B"/>
                </a:highlight>
                <a:latin typeface="Arial"/>
                <a:ea typeface="Arial"/>
                <a:cs typeface="Arial"/>
                <a:sym typeface="Arial"/>
              </a:rPr>
              <a:t>.modelA.train_model(data</a:t>
            </a:r>
            <a:r>
              <a:rPr lang="en" sz="1200">
                <a:solidFill>
                  <a:srgbClr val="CC7832"/>
                </a:solidFill>
                <a:highlight>
                  <a:srgbClr val="2B2B2B"/>
                </a:highlight>
                <a:latin typeface="Arial"/>
                <a:ea typeface="Arial"/>
                <a:cs typeface="Arial"/>
                <a:sym typeface="Arial"/>
              </a:rPr>
              <a:t>, </a:t>
            </a:r>
            <a:r>
              <a:rPr lang="en" sz="1200">
                <a:solidFill>
                  <a:srgbClr val="A9B7C6"/>
                </a:solidFill>
                <a:highlight>
                  <a:srgbClr val="2B2B2B"/>
                </a:highlight>
                <a:latin typeface="Arial"/>
                <a:ea typeface="Arial"/>
                <a:cs typeface="Arial"/>
                <a:sym typeface="Arial"/>
              </a:rPr>
              <a:t>labels)</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A9B7C6"/>
                </a:solidFill>
                <a:highlight>
                  <a:srgbClr val="2B2B2B"/>
                </a:highlight>
                <a:latin typeface="Arial"/>
                <a:ea typeface="Arial"/>
                <a:cs typeface="Arial"/>
                <a:sym typeface="Arial"/>
              </a:rPr>
              <a:t>       </a:t>
            </a:r>
            <a:r>
              <a:rPr lang="en" sz="1200">
                <a:solidFill>
                  <a:srgbClr val="94558D"/>
                </a:solidFill>
                <a:highlight>
                  <a:srgbClr val="2B2B2B"/>
                </a:highlight>
                <a:latin typeface="Arial"/>
                <a:ea typeface="Arial"/>
                <a:cs typeface="Arial"/>
                <a:sym typeface="Arial"/>
              </a:rPr>
              <a:t>self</a:t>
            </a:r>
            <a:r>
              <a:rPr lang="en" sz="1200">
                <a:solidFill>
                  <a:srgbClr val="A9B7C6"/>
                </a:solidFill>
                <a:highlight>
                  <a:srgbClr val="2B2B2B"/>
                </a:highlight>
                <a:latin typeface="Arial"/>
                <a:ea typeface="Arial"/>
                <a:cs typeface="Arial"/>
                <a:sym typeface="Arial"/>
              </a:rPr>
              <a:t>.modelB.train_model(data</a:t>
            </a:r>
            <a:r>
              <a:rPr lang="en" sz="1200">
                <a:solidFill>
                  <a:srgbClr val="CC7832"/>
                </a:solidFill>
                <a:highlight>
                  <a:srgbClr val="2B2B2B"/>
                </a:highlight>
                <a:latin typeface="Arial"/>
                <a:ea typeface="Arial"/>
                <a:cs typeface="Arial"/>
                <a:sym typeface="Arial"/>
              </a:rPr>
              <a:t>, </a:t>
            </a:r>
            <a:r>
              <a:rPr lang="en" sz="1200">
                <a:solidFill>
                  <a:srgbClr val="A9B7C6"/>
                </a:solidFill>
                <a:highlight>
                  <a:srgbClr val="2B2B2B"/>
                </a:highlight>
                <a:latin typeface="Arial"/>
                <a:ea typeface="Arial"/>
                <a:cs typeface="Arial"/>
                <a:sym typeface="Arial"/>
              </a:rPr>
              <a:t>labels)</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A9B7C6"/>
                </a:solidFill>
                <a:highlight>
                  <a:srgbClr val="2B2B2B"/>
                </a:highlight>
                <a:latin typeface="Arial"/>
                <a:ea typeface="Arial"/>
                <a:cs typeface="Arial"/>
                <a:sym typeface="Arial"/>
              </a:rPr>
              <a:t>       </a:t>
            </a:r>
            <a:r>
              <a:rPr lang="en" sz="1200">
                <a:solidFill>
                  <a:srgbClr val="CC7832"/>
                </a:solidFill>
                <a:highlight>
                  <a:srgbClr val="2B2B2B"/>
                </a:highlight>
                <a:latin typeface="Arial"/>
                <a:ea typeface="Arial"/>
                <a:cs typeface="Arial"/>
                <a:sym typeface="Arial"/>
              </a:rPr>
              <a:t>return</a:t>
            </a:r>
            <a:endParaRPr sz="1200">
              <a:solidFill>
                <a:srgbClr val="CC7832"/>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t/>
            </a:r>
            <a:endParaRPr sz="1200">
              <a:solidFill>
                <a:srgbClr val="CC7832"/>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CC7832"/>
                </a:solidFill>
                <a:highlight>
                  <a:srgbClr val="2B2B2B"/>
                </a:highlight>
                <a:latin typeface="Arial"/>
                <a:ea typeface="Arial"/>
                <a:cs typeface="Arial"/>
                <a:sym typeface="Arial"/>
              </a:rPr>
              <a:t>   </a:t>
            </a:r>
            <a:r>
              <a:rPr lang="en" sz="1200">
                <a:solidFill>
                  <a:srgbClr val="808080"/>
                </a:solidFill>
                <a:highlight>
                  <a:srgbClr val="2B2B2B"/>
                </a:highlight>
                <a:latin typeface="Arial"/>
                <a:ea typeface="Arial"/>
                <a:cs typeface="Arial"/>
                <a:sym typeface="Arial"/>
              </a:rPr>
              <a:t>#Return predictions from both sub-classifiers</a:t>
            </a:r>
            <a:endParaRPr sz="1200">
              <a:solidFill>
                <a:srgbClr val="808080"/>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808080"/>
                </a:solidFill>
                <a:highlight>
                  <a:srgbClr val="2B2B2B"/>
                </a:highlight>
                <a:latin typeface="Arial"/>
                <a:ea typeface="Arial"/>
                <a:cs typeface="Arial"/>
                <a:sym typeface="Arial"/>
              </a:rPr>
              <a:t>   </a:t>
            </a:r>
            <a:r>
              <a:rPr lang="en" sz="1200">
                <a:solidFill>
                  <a:srgbClr val="CC7832"/>
                </a:solidFill>
                <a:highlight>
                  <a:srgbClr val="2B2B2B"/>
                </a:highlight>
                <a:latin typeface="Arial"/>
                <a:ea typeface="Arial"/>
                <a:cs typeface="Arial"/>
                <a:sym typeface="Arial"/>
              </a:rPr>
              <a:t>def </a:t>
            </a:r>
            <a:r>
              <a:rPr lang="en" sz="1200">
                <a:solidFill>
                  <a:srgbClr val="FFC66D"/>
                </a:solidFill>
                <a:highlight>
                  <a:srgbClr val="2B2B2B"/>
                </a:highlight>
                <a:latin typeface="Arial"/>
                <a:ea typeface="Arial"/>
                <a:cs typeface="Arial"/>
                <a:sym typeface="Arial"/>
              </a:rPr>
              <a:t>get_cotraining_predictions</a:t>
            </a:r>
            <a:r>
              <a:rPr lang="en" sz="1200">
                <a:solidFill>
                  <a:srgbClr val="A9B7C6"/>
                </a:solidFill>
                <a:highlight>
                  <a:srgbClr val="2B2B2B"/>
                </a:highlight>
                <a:latin typeface="Arial"/>
                <a:ea typeface="Arial"/>
                <a:cs typeface="Arial"/>
                <a:sym typeface="Arial"/>
              </a:rPr>
              <a:t>(</a:t>
            </a:r>
            <a:r>
              <a:rPr lang="en" sz="1200">
                <a:solidFill>
                  <a:srgbClr val="94558D"/>
                </a:solidFill>
                <a:highlight>
                  <a:srgbClr val="2B2B2B"/>
                </a:highlight>
                <a:latin typeface="Arial"/>
                <a:ea typeface="Arial"/>
                <a:cs typeface="Arial"/>
                <a:sym typeface="Arial"/>
              </a:rPr>
              <a:t>self</a:t>
            </a:r>
            <a:r>
              <a:rPr lang="en" sz="1200">
                <a:solidFill>
                  <a:srgbClr val="CC7832"/>
                </a:solidFill>
                <a:highlight>
                  <a:srgbClr val="2B2B2B"/>
                </a:highlight>
                <a:latin typeface="Arial"/>
                <a:ea typeface="Arial"/>
                <a:cs typeface="Arial"/>
                <a:sym typeface="Arial"/>
              </a:rPr>
              <a:t>, </a:t>
            </a:r>
            <a:r>
              <a:rPr lang="en" sz="1200">
                <a:solidFill>
                  <a:srgbClr val="A9B7C6"/>
                </a:solidFill>
                <a:highlight>
                  <a:srgbClr val="2B2B2B"/>
                </a:highlight>
                <a:latin typeface="Arial"/>
                <a:ea typeface="Arial"/>
                <a:cs typeface="Arial"/>
                <a:sym typeface="Arial"/>
              </a:rPr>
              <a:t>data):</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A9B7C6"/>
                </a:solidFill>
                <a:highlight>
                  <a:srgbClr val="2B2B2B"/>
                </a:highlight>
                <a:latin typeface="Arial"/>
                <a:ea typeface="Arial"/>
                <a:cs typeface="Arial"/>
                <a:sym typeface="Arial"/>
              </a:rPr>
              <a:t>       </a:t>
            </a:r>
            <a:r>
              <a:rPr lang="en" sz="1200">
                <a:solidFill>
                  <a:srgbClr val="CC7832"/>
                </a:solidFill>
                <a:highlight>
                  <a:srgbClr val="2B2B2B"/>
                </a:highlight>
                <a:latin typeface="Arial"/>
                <a:ea typeface="Arial"/>
                <a:cs typeface="Arial"/>
                <a:sym typeface="Arial"/>
              </a:rPr>
              <a:t>return </a:t>
            </a:r>
            <a:r>
              <a:rPr lang="en" sz="1200">
                <a:solidFill>
                  <a:srgbClr val="94558D"/>
                </a:solidFill>
                <a:highlight>
                  <a:srgbClr val="2B2B2B"/>
                </a:highlight>
                <a:latin typeface="Arial"/>
                <a:ea typeface="Arial"/>
                <a:cs typeface="Arial"/>
                <a:sym typeface="Arial"/>
              </a:rPr>
              <a:t>self</a:t>
            </a:r>
            <a:r>
              <a:rPr lang="en" sz="1200">
                <a:solidFill>
                  <a:srgbClr val="A9B7C6"/>
                </a:solidFill>
                <a:highlight>
                  <a:srgbClr val="2B2B2B"/>
                </a:highlight>
                <a:latin typeface="Arial"/>
                <a:ea typeface="Arial"/>
                <a:cs typeface="Arial"/>
                <a:sym typeface="Arial"/>
              </a:rPr>
              <a:t>.modelA.get_predictions(data)</a:t>
            </a:r>
            <a:r>
              <a:rPr lang="en" sz="1200">
                <a:solidFill>
                  <a:srgbClr val="CC7832"/>
                </a:solidFill>
                <a:highlight>
                  <a:srgbClr val="2B2B2B"/>
                </a:highlight>
                <a:latin typeface="Arial"/>
                <a:ea typeface="Arial"/>
                <a:cs typeface="Arial"/>
                <a:sym typeface="Arial"/>
              </a:rPr>
              <a:t>, </a:t>
            </a:r>
            <a:r>
              <a:rPr lang="en" sz="1200">
                <a:solidFill>
                  <a:srgbClr val="94558D"/>
                </a:solidFill>
                <a:highlight>
                  <a:srgbClr val="2B2B2B"/>
                </a:highlight>
                <a:latin typeface="Arial"/>
                <a:ea typeface="Arial"/>
                <a:cs typeface="Arial"/>
                <a:sym typeface="Arial"/>
              </a:rPr>
              <a:t>self</a:t>
            </a:r>
            <a:r>
              <a:rPr lang="en" sz="1200">
                <a:solidFill>
                  <a:srgbClr val="A9B7C6"/>
                </a:solidFill>
                <a:highlight>
                  <a:srgbClr val="2B2B2B"/>
                </a:highlight>
                <a:latin typeface="Arial"/>
                <a:ea typeface="Arial"/>
                <a:cs typeface="Arial"/>
                <a:sym typeface="Arial"/>
              </a:rPr>
              <a:t>.modelB.get_predictions(data)</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A9B7C6"/>
                </a:solidFill>
                <a:highlight>
                  <a:srgbClr val="2B2B2B"/>
                </a:highlight>
                <a:latin typeface="Arial"/>
                <a:ea typeface="Arial"/>
                <a:cs typeface="Arial"/>
                <a:sym typeface="Arial"/>
              </a:rPr>
              <a:t>   </a:t>
            </a:r>
            <a:r>
              <a:rPr lang="en" sz="1200">
                <a:solidFill>
                  <a:srgbClr val="808080"/>
                </a:solidFill>
                <a:highlight>
                  <a:srgbClr val="2B2B2B"/>
                </a:highlight>
                <a:latin typeface="Arial"/>
                <a:ea typeface="Arial"/>
                <a:cs typeface="Arial"/>
                <a:sym typeface="Arial"/>
              </a:rPr>
              <a:t>#Return actual co-training predictions (Product of sub-classifier predictions)</a:t>
            </a:r>
            <a:endParaRPr sz="1200">
              <a:solidFill>
                <a:srgbClr val="808080"/>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808080"/>
                </a:solidFill>
                <a:highlight>
                  <a:srgbClr val="2B2B2B"/>
                </a:highlight>
                <a:latin typeface="Arial"/>
                <a:ea typeface="Arial"/>
                <a:cs typeface="Arial"/>
                <a:sym typeface="Arial"/>
              </a:rPr>
              <a:t>   </a:t>
            </a:r>
            <a:r>
              <a:rPr lang="en" sz="1200">
                <a:solidFill>
                  <a:srgbClr val="CC7832"/>
                </a:solidFill>
                <a:highlight>
                  <a:srgbClr val="2B2B2B"/>
                </a:highlight>
                <a:latin typeface="Arial"/>
                <a:ea typeface="Arial"/>
                <a:cs typeface="Arial"/>
                <a:sym typeface="Arial"/>
              </a:rPr>
              <a:t>def </a:t>
            </a:r>
            <a:r>
              <a:rPr lang="en" sz="1200">
                <a:solidFill>
                  <a:srgbClr val="FFC66D"/>
                </a:solidFill>
                <a:highlight>
                  <a:srgbClr val="2B2B2B"/>
                </a:highlight>
                <a:latin typeface="Arial"/>
                <a:ea typeface="Arial"/>
                <a:cs typeface="Arial"/>
                <a:sym typeface="Arial"/>
              </a:rPr>
              <a:t>get_final_cotraining_predictions</a:t>
            </a:r>
            <a:r>
              <a:rPr lang="en" sz="1200">
                <a:solidFill>
                  <a:srgbClr val="A9B7C6"/>
                </a:solidFill>
                <a:highlight>
                  <a:srgbClr val="2B2B2B"/>
                </a:highlight>
                <a:latin typeface="Arial"/>
                <a:ea typeface="Arial"/>
                <a:cs typeface="Arial"/>
                <a:sym typeface="Arial"/>
              </a:rPr>
              <a:t>(</a:t>
            </a:r>
            <a:r>
              <a:rPr lang="en" sz="1200">
                <a:solidFill>
                  <a:srgbClr val="94558D"/>
                </a:solidFill>
                <a:highlight>
                  <a:srgbClr val="2B2B2B"/>
                </a:highlight>
                <a:latin typeface="Arial"/>
                <a:ea typeface="Arial"/>
                <a:cs typeface="Arial"/>
                <a:sym typeface="Arial"/>
              </a:rPr>
              <a:t>self</a:t>
            </a:r>
            <a:r>
              <a:rPr lang="en" sz="1200">
                <a:solidFill>
                  <a:srgbClr val="CC7832"/>
                </a:solidFill>
                <a:highlight>
                  <a:srgbClr val="2B2B2B"/>
                </a:highlight>
                <a:latin typeface="Arial"/>
                <a:ea typeface="Arial"/>
                <a:cs typeface="Arial"/>
                <a:sym typeface="Arial"/>
              </a:rPr>
              <a:t>, </a:t>
            </a:r>
            <a:r>
              <a:rPr lang="en" sz="1200">
                <a:solidFill>
                  <a:srgbClr val="A9B7C6"/>
                </a:solidFill>
                <a:highlight>
                  <a:srgbClr val="2B2B2B"/>
                </a:highlight>
                <a:latin typeface="Arial"/>
                <a:ea typeface="Arial"/>
                <a:cs typeface="Arial"/>
                <a:sym typeface="Arial"/>
              </a:rPr>
              <a:t>data):</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A9B7C6"/>
                </a:solidFill>
                <a:highlight>
                  <a:srgbClr val="2B2B2B"/>
                </a:highlight>
                <a:latin typeface="Arial"/>
                <a:ea typeface="Arial"/>
                <a:cs typeface="Arial"/>
                <a:sym typeface="Arial"/>
              </a:rPr>
              <a:t>       </a:t>
            </a:r>
            <a:r>
              <a:rPr lang="en" sz="1200">
                <a:solidFill>
                  <a:srgbClr val="CC7832"/>
                </a:solidFill>
                <a:highlight>
                  <a:srgbClr val="2B2B2B"/>
                </a:highlight>
                <a:latin typeface="Arial"/>
                <a:ea typeface="Arial"/>
                <a:cs typeface="Arial"/>
                <a:sym typeface="Arial"/>
              </a:rPr>
              <a:t>return </a:t>
            </a:r>
            <a:r>
              <a:rPr lang="en" sz="1200">
                <a:solidFill>
                  <a:srgbClr val="A9B7C6"/>
                </a:solidFill>
                <a:highlight>
                  <a:srgbClr val="2B2B2B"/>
                </a:highlight>
                <a:latin typeface="Arial"/>
                <a:ea typeface="Arial"/>
                <a:cs typeface="Arial"/>
                <a:sym typeface="Arial"/>
              </a:rPr>
              <a:t>np.multiply(</a:t>
            </a:r>
            <a:r>
              <a:rPr lang="en" sz="1200">
                <a:solidFill>
                  <a:srgbClr val="94558D"/>
                </a:solidFill>
                <a:highlight>
                  <a:srgbClr val="2B2B2B"/>
                </a:highlight>
                <a:latin typeface="Arial"/>
                <a:ea typeface="Arial"/>
                <a:cs typeface="Arial"/>
                <a:sym typeface="Arial"/>
              </a:rPr>
              <a:t>self</a:t>
            </a:r>
            <a:r>
              <a:rPr lang="en" sz="1200">
                <a:solidFill>
                  <a:srgbClr val="A9B7C6"/>
                </a:solidFill>
                <a:highlight>
                  <a:srgbClr val="2B2B2B"/>
                </a:highlight>
                <a:latin typeface="Arial"/>
                <a:ea typeface="Arial"/>
                <a:cs typeface="Arial"/>
                <a:sym typeface="Arial"/>
              </a:rPr>
              <a:t>.modelA.get_predictions(data)</a:t>
            </a:r>
            <a:r>
              <a:rPr lang="en" sz="1200">
                <a:solidFill>
                  <a:srgbClr val="CC7832"/>
                </a:solidFill>
                <a:highlight>
                  <a:srgbClr val="2B2B2B"/>
                </a:highlight>
                <a:latin typeface="Arial"/>
                <a:ea typeface="Arial"/>
                <a:cs typeface="Arial"/>
                <a:sym typeface="Arial"/>
              </a:rPr>
              <a:t>, </a:t>
            </a:r>
            <a:r>
              <a:rPr lang="en" sz="1200">
                <a:solidFill>
                  <a:srgbClr val="94558D"/>
                </a:solidFill>
                <a:highlight>
                  <a:srgbClr val="2B2B2B"/>
                </a:highlight>
                <a:latin typeface="Arial"/>
                <a:ea typeface="Arial"/>
                <a:cs typeface="Arial"/>
                <a:sym typeface="Arial"/>
              </a:rPr>
              <a:t>self</a:t>
            </a:r>
            <a:r>
              <a:rPr lang="en" sz="1200">
                <a:solidFill>
                  <a:srgbClr val="A9B7C6"/>
                </a:solidFill>
                <a:highlight>
                  <a:srgbClr val="2B2B2B"/>
                </a:highlight>
                <a:latin typeface="Arial"/>
                <a:ea typeface="Arial"/>
                <a:cs typeface="Arial"/>
                <a:sym typeface="Arial"/>
              </a:rPr>
              <a:t>.modelB.get_predictions(data))</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A9B7C6"/>
                </a:solidFill>
                <a:highlight>
                  <a:srgbClr val="2B2B2B"/>
                </a:highlight>
                <a:latin typeface="Arial"/>
                <a:ea typeface="Arial"/>
                <a:cs typeface="Arial"/>
                <a:sym typeface="Arial"/>
              </a:rPr>
              <a:t>   </a:t>
            </a:r>
            <a:r>
              <a:rPr lang="en" sz="1200">
                <a:solidFill>
                  <a:srgbClr val="808080"/>
                </a:solidFill>
                <a:highlight>
                  <a:srgbClr val="2B2B2B"/>
                </a:highlight>
                <a:latin typeface="Arial"/>
                <a:ea typeface="Arial"/>
                <a:cs typeface="Arial"/>
                <a:sym typeface="Arial"/>
              </a:rPr>
              <a:t>#Untrain model (Not used)</a:t>
            </a:r>
            <a:endParaRPr sz="1200">
              <a:solidFill>
                <a:srgbClr val="808080"/>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808080"/>
                </a:solidFill>
                <a:highlight>
                  <a:srgbClr val="2B2B2B"/>
                </a:highlight>
                <a:latin typeface="Arial"/>
                <a:ea typeface="Arial"/>
                <a:cs typeface="Arial"/>
                <a:sym typeface="Arial"/>
              </a:rPr>
              <a:t>   </a:t>
            </a:r>
            <a:r>
              <a:rPr lang="en" sz="1200">
                <a:solidFill>
                  <a:srgbClr val="CC7832"/>
                </a:solidFill>
                <a:highlight>
                  <a:srgbClr val="2B2B2B"/>
                </a:highlight>
                <a:latin typeface="Arial"/>
                <a:ea typeface="Arial"/>
                <a:cs typeface="Arial"/>
                <a:sym typeface="Arial"/>
              </a:rPr>
              <a:t>def </a:t>
            </a:r>
            <a:r>
              <a:rPr lang="en" sz="1200">
                <a:solidFill>
                  <a:srgbClr val="FFC66D"/>
                </a:solidFill>
                <a:highlight>
                  <a:srgbClr val="2B2B2B"/>
                </a:highlight>
                <a:latin typeface="Arial"/>
                <a:ea typeface="Arial"/>
                <a:cs typeface="Arial"/>
                <a:sym typeface="Arial"/>
              </a:rPr>
              <a:t>reset_models</a:t>
            </a:r>
            <a:r>
              <a:rPr lang="en" sz="1200">
                <a:solidFill>
                  <a:srgbClr val="A9B7C6"/>
                </a:solidFill>
                <a:highlight>
                  <a:srgbClr val="2B2B2B"/>
                </a:highlight>
                <a:latin typeface="Arial"/>
                <a:ea typeface="Arial"/>
                <a:cs typeface="Arial"/>
                <a:sym typeface="Arial"/>
              </a:rPr>
              <a:t>(</a:t>
            </a:r>
            <a:r>
              <a:rPr lang="en" sz="1200">
                <a:solidFill>
                  <a:srgbClr val="94558D"/>
                </a:solidFill>
                <a:highlight>
                  <a:srgbClr val="2B2B2B"/>
                </a:highlight>
                <a:latin typeface="Arial"/>
                <a:ea typeface="Arial"/>
                <a:cs typeface="Arial"/>
                <a:sym typeface="Arial"/>
              </a:rPr>
              <a:t>self</a:t>
            </a:r>
            <a:r>
              <a:rPr lang="en" sz="1200">
                <a:solidFill>
                  <a:srgbClr val="A9B7C6"/>
                </a:solidFill>
                <a:highlight>
                  <a:srgbClr val="2B2B2B"/>
                </a:highlight>
                <a:latin typeface="Arial"/>
                <a:ea typeface="Arial"/>
                <a:cs typeface="Arial"/>
                <a:sym typeface="Arial"/>
              </a:rPr>
              <a:t>):</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A9B7C6"/>
                </a:solidFill>
                <a:highlight>
                  <a:srgbClr val="2B2B2B"/>
                </a:highlight>
                <a:latin typeface="Arial"/>
                <a:ea typeface="Arial"/>
                <a:cs typeface="Arial"/>
                <a:sym typeface="Arial"/>
              </a:rPr>
              <a:t>       </a:t>
            </a:r>
            <a:r>
              <a:rPr lang="en" sz="1200">
                <a:solidFill>
                  <a:srgbClr val="94558D"/>
                </a:solidFill>
                <a:highlight>
                  <a:srgbClr val="2B2B2B"/>
                </a:highlight>
                <a:latin typeface="Arial"/>
                <a:ea typeface="Arial"/>
                <a:cs typeface="Arial"/>
                <a:sym typeface="Arial"/>
              </a:rPr>
              <a:t>self</a:t>
            </a:r>
            <a:r>
              <a:rPr lang="en" sz="1200">
                <a:solidFill>
                  <a:srgbClr val="A9B7C6"/>
                </a:solidFill>
                <a:highlight>
                  <a:srgbClr val="2B2B2B"/>
                </a:highlight>
                <a:latin typeface="Arial"/>
                <a:ea typeface="Arial"/>
                <a:cs typeface="Arial"/>
                <a:sym typeface="Arial"/>
              </a:rPr>
              <a:t>.modelA.reset_model()</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lang="en" sz="1200">
                <a:solidFill>
                  <a:srgbClr val="A9B7C6"/>
                </a:solidFill>
                <a:highlight>
                  <a:srgbClr val="2B2B2B"/>
                </a:highlight>
                <a:latin typeface="Arial"/>
                <a:ea typeface="Arial"/>
                <a:cs typeface="Arial"/>
                <a:sym typeface="Arial"/>
              </a:rPr>
              <a:t>       </a:t>
            </a:r>
            <a:r>
              <a:rPr lang="en" sz="1200">
                <a:solidFill>
                  <a:srgbClr val="94558D"/>
                </a:solidFill>
                <a:highlight>
                  <a:srgbClr val="2B2B2B"/>
                </a:highlight>
                <a:latin typeface="Arial"/>
                <a:ea typeface="Arial"/>
                <a:cs typeface="Arial"/>
                <a:sym typeface="Arial"/>
              </a:rPr>
              <a:t>self</a:t>
            </a:r>
            <a:r>
              <a:rPr lang="en" sz="1200">
                <a:solidFill>
                  <a:srgbClr val="A9B7C6"/>
                </a:solidFill>
                <a:highlight>
                  <a:srgbClr val="2B2B2B"/>
                </a:highlight>
                <a:latin typeface="Arial"/>
                <a:ea typeface="Arial"/>
                <a:cs typeface="Arial"/>
                <a:sym typeface="Arial"/>
              </a:rPr>
              <a:t>.modelB.reset_model()</a:t>
            </a:r>
            <a:endParaRPr sz="1200">
              <a:solidFill>
                <a:srgbClr val="A9B7C6"/>
              </a:solidFill>
              <a:highlight>
                <a:srgbClr val="2B2B2B"/>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CC7832"/>
              </a:solidFill>
              <a:highlight>
                <a:srgbClr val="2B2B2B"/>
              </a:highlight>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Traffic-sign recognition is a technology by which a vehicle is able to recognize the traffic signs put on the road e.g. “speed limit” or “turn ahead”. </a:t>
            </a:r>
            <a:endParaRPr/>
          </a:p>
          <a:p>
            <a:pPr indent="0" lvl="0" marL="0" rtl="0" algn="l">
              <a:spcBef>
                <a:spcPts val="1600"/>
              </a:spcBef>
              <a:spcAft>
                <a:spcPts val="0"/>
              </a:spcAft>
              <a:buNone/>
            </a:pPr>
            <a:r>
              <a:rPr lang="en"/>
              <a:t>The topic we choose is part of the features collectively called Advanced driver-assistance systems. </a:t>
            </a:r>
            <a:endParaRPr/>
          </a:p>
          <a:p>
            <a:pPr indent="0" lvl="0" marL="0" rtl="0" algn="l">
              <a:spcBef>
                <a:spcPts val="1600"/>
              </a:spcBef>
              <a:spcAft>
                <a:spcPts val="1600"/>
              </a:spcAft>
              <a:buNone/>
            </a:pPr>
            <a:r>
              <a:rPr lang="en"/>
              <a:t>We will use image preprocessing techniques to process the images first and then use different models to train and predict traffic signs.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2"/>
          <p:cNvPicPr preferRelativeResize="0"/>
          <p:nvPr/>
        </p:nvPicPr>
        <p:blipFill>
          <a:blip r:embed="rId3">
            <a:alphaModFix/>
          </a:blip>
          <a:stretch>
            <a:fillRect/>
          </a:stretch>
        </p:blipFill>
        <p:spPr>
          <a:xfrm>
            <a:off x="0" y="-102350"/>
            <a:ext cx="9067251" cy="5385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77525" y="679600"/>
            <a:ext cx="3274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Results</a:t>
            </a:r>
            <a:endParaRPr/>
          </a:p>
        </p:txBody>
      </p:sp>
      <p:sp>
        <p:nvSpPr>
          <p:cNvPr id="211" name="Google Shape;211;p34"/>
          <p:cNvSpPr txBox="1"/>
          <p:nvPr>
            <p:ph type="title"/>
          </p:nvPr>
        </p:nvSpPr>
        <p:spPr>
          <a:xfrm>
            <a:off x="5555200" y="679600"/>
            <a:ext cx="2464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a:t>
            </a:r>
            <a:r>
              <a:rPr lang="en"/>
              <a:t> Results</a:t>
            </a:r>
            <a:endParaRPr/>
          </a:p>
        </p:txBody>
      </p:sp>
      <p:graphicFrame>
        <p:nvGraphicFramePr>
          <p:cNvPr id="212" name="Google Shape;212;p34"/>
          <p:cNvGraphicFramePr/>
          <p:nvPr/>
        </p:nvGraphicFramePr>
        <p:xfrm>
          <a:off x="777525" y="1540075"/>
          <a:ext cx="3000000" cy="3000000"/>
        </p:xfrm>
        <a:graphic>
          <a:graphicData uri="http://schemas.openxmlformats.org/drawingml/2006/table">
            <a:tbl>
              <a:tblPr>
                <a:noFill/>
                <a:tableStyleId>{C168F27E-EA11-4E68-B967-DB6D5AF4CEF3}</a:tableStyleId>
              </a:tblPr>
              <a:tblGrid>
                <a:gridCol w="1733525"/>
                <a:gridCol w="1809625"/>
              </a:tblGrid>
              <a:tr h="352025">
                <a:tc>
                  <a:txBody>
                    <a:bodyPr>
                      <a:noAutofit/>
                    </a:bodyPr>
                    <a:lstStyle/>
                    <a:p>
                      <a:pPr indent="0" lvl="0" marL="0" rtl="0" algn="l">
                        <a:spcBef>
                          <a:spcPts val="0"/>
                        </a:spcBef>
                        <a:spcAft>
                          <a:spcPts val="0"/>
                        </a:spcAft>
                        <a:buNone/>
                      </a:pPr>
                      <a:r>
                        <a:rPr lang="en"/>
                        <a:t>Classifier</a:t>
                      </a:r>
                      <a:endParaRPr/>
                    </a:p>
                  </a:txBody>
                  <a:tcPr marT="91425" marB="91425" marR="68575" marL="68575">
                    <a:lnL cap="flat" cmpd="sng" w="12650">
                      <a:solidFill>
                        <a:srgbClr val="ED7D31"/>
                      </a:solidFill>
                      <a:prstDash val="solid"/>
                      <a:round/>
                      <a:headEnd len="sm" w="sm" type="none"/>
                      <a:tailEnd len="sm" w="sm" type="none"/>
                    </a:lnL>
                    <a:lnT cap="flat" cmpd="sng" w="12650">
                      <a:solidFill>
                        <a:srgbClr val="ED7D31"/>
                      </a:solidFill>
                      <a:prstDash val="solid"/>
                      <a:round/>
                      <a:headEnd len="sm" w="sm" type="none"/>
                      <a:tailEnd len="sm" w="sm" type="none"/>
                    </a:lnT>
                    <a:lnB cap="flat" cmpd="sng" w="12650">
                      <a:solidFill>
                        <a:srgbClr val="ED7D31"/>
                      </a:solidFill>
                      <a:prstDash val="solid"/>
                      <a:round/>
                      <a:headEnd len="sm" w="sm" type="none"/>
                      <a:tailEnd len="sm" w="sm" type="none"/>
                    </a:lnB>
                    <a:solidFill>
                      <a:srgbClr val="ED7D31"/>
                    </a:solidFill>
                  </a:tcPr>
                </a:tc>
                <a:tc>
                  <a:txBody>
                    <a:bodyPr>
                      <a:noAutofit/>
                    </a:bodyPr>
                    <a:lstStyle/>
                    <a:p>
                      <a:pPr indent="0" lvl="0" marL="0" rtl="0" algn="l">
                        <a:spcBef>
                          <a:spcPts val="0"/>
                        </a:spcBef>
                        <a:spcAft>
                          <a:spcPts val="0"/>
                        </a:spcAft>
                        <a:buNone/>
                      </a:pPr>
                      <a:r>
                        <a:rPr lang="en"/>
                        <a:t>Real Samples</a:t>
                      </a:r>
                      <a:endParaRPr/>
                    </a:p>
                  </a:txBody>
                  <a:tcPr marT="91425" marB="91425" marR="68575" marL="68575">
                    <a:lnR cap="flat" cmpd="sng" w="12650">
                      <a:solidFill>
                        <a:srgbClr val="ED7D31"/>
                      </a:solidFill>
                      <a:prstDash val="solid"/>
                      <a:round/>
                      <a:headEnd len="sm" w="sm" type="none"/>
                      <a:tailEnd len="sm" w="sm" type="none"/>
                    </a:lnR>
                    <a:lnT cap="flat" cmpd="sng" w="12650">
                      <a:solidFill>
                        <a:srgbClr val="ED7D31"/>
                      </a:solidFill>
                      <a:prstDash val="solid"/>
                      <a:round/>
                      <a:headEnd len="sm" w="sm" type="none"/>
                      <a:tailEnd len="sm" w="sm" type="none"/>
                    </a:lnT>
                    <a:lnB cap="flat" cmpd="sng" w="12650">
                      <a:solidFill>
                        <a:srgbClr val="ED7D31"/>
                      </a:solidFill>
                      <a:prstDash val="solid"/>
                      <a:round/>
                      <a:headEnd len="sm" w="sm" type="none"/>
                      <a:tailEnd len="sm" w="sm" type="none"/>
                    </a:lnB>
                    <a:solidFill>
                      <a:srgbClr val="ED7D31"/>
                    </a:solidFill>
                  </a:tcPr>
                </a:tc>
              </a:tr>
              <a:tr h="337275">
                <a:tc>
                  <a:txBody>
                    <a:bodyPr>
                      <a:noAutofit/>
                    </a:bodyPr>
                    <a:lstStyle/>
                    <a:p>
                      <a:pPr indent="0" lvl="0" marL="0" rtl="0" algn="l">
                        <a:spcBef>
                          <a:spcPts val="0"/>
                        </a:spcBef>
                        <a:spcAft>
                          <a:spcPts val="0"/>
                        </a:spcAft>
                        <a:buNone/>
                      </a:pPr>
                      <a:r>
                        <a:rPr b="1" lang="en" sz="1100"/>
                        <a:t>DE: PC</a:t>
                      </a:r>
                      <a:endParaRPr b="1" sz="1100"/>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ED7D31"/>
                      </a:solidFill>
                      <a:prstDash val="solid"/>
                      <a:round/>
                      <a:headEnd len="sm" w="sm" type="none"/>
                      <a:tailEnd len="sm" w="sm" type="none"/>
                    </a:lnT>
                    <a:lnB cap="flat" cmpd="sng" w="12650">
                      <a:solidFill>
                        <a:srgbClr val="F4B083"/>
                      </a:solidFill>
                      <a:prstDash val="solid"/>
                      <a:round/>
                      <a:headEnd len="sm" w="sm" type="none"/>
                      <a:tailEnd len="sm" w="sm" type="none"/>
                    </a:lnB>
                    <a:solidFill>
                      <a:srgbClr val="FBE4D5"/>
                    </a:solidFill>
                  </a:tcPr>
                </a:tc>
                <a:tc>
                  <a:txBody>
                    <a:bodyPr>
                      <a:noAutofit/>
                    </a:bodyPr>
                    <a:lstStyle/>
                    <a:p>
                      <a:pPr indent="0" lvl="0" marL="0" rtl="0" algn="l">
                        <a:spcBef>
                          <a:spcPts val="0"/>
                        </a:spcBef>
                        <a:spcAft>
                          <a:spcPts val="0"/>
                        </a:spcAft>
                        <a:buNone/>
                      </a:pPr>
                      <a:r>
                        <a:rPr lang="en"/>
                        <a:t>0.98</a:t>
                      </a:r>
                      <a:endParaRPr/>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ED7D31"/>
                      </a:solidFill>
                      <a:prstDash val="solid"/>
                      <a:round/>
                      <a:headEnd len="sm" w="sm" type="none"/>
                      <a:tailEnd len="sm" w="sm" type="none"/>
                    </a:lnT>
                    <a:lnB cap="flat" cmpd="sng" w="12650">
                      <a:solidFill>
                        <a:srgbClr val="F4B083"/>
                      </a:solidFill>
                      <a:prstDash val="solid"/>
                      <a:round/>
                      <a:headEnd len="sm" w="sm" type="none"/>
                      <a:tailEnd len="sm" w="sm" type="none"/>
                    </a:lnB>
                    <a:solidFill>
                      <a:srgbClr val="FBE4D5"/>
                    </a:solidFill>
                  </a:tcPr>
                </a:tc>
              </a:tr>
              <a:tr h="337275">
                <a:tc>
                  <a:txBody>
                    <a:bodyPr>
                      <a:noAutofit/>
                    </a:bodyPr>
                    <a:lstStyle/>
                    <a:p>
                      <a:pPr indent="0" lvl="0" marL="0" rtl="0" algn="l">
                        <a:spcBef>
                          <a:spcPts val="0"/>
                        </a:spcBef>
                        <a:spcAft>
                          <a:spcPts val="0"/>
                        </a:spcAft>
                        <a:buNone/>
                      </a:pPr>
                      <a:r>
                        <a:rPr b="1" lang="en" sz="1100"/>
                        <a:t>DE: SVR</a:t>
                      </a:r>
                      <a:endParaRPr b="1" sz="1100"/>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0.99</a:t>
                      </a:r>
                      <a:endParaRPr/>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tcPr>
                </a:tc>
              </a:tr>
              <a:tr h="337275">
                <a:tc>
                  <a:txBody>
                    <a:bodyPr>
                      <a:noAutofit/>
                    </a:bodyPr>
                    <a:lstStyle/>
                    <a:p>
                      <a:pPr indent="0" lvl="0" marL="0" rtl="0" algn="l">
                        <a:spcBef>
                          <a:spcPts val="0"/>
                        </a:spcBef>
                        <a:spcAft>
                          <a:spcPts val="0"/>
                        </a:spcAft>
                        <a:buNone/>
                      </a:pPr>
                      <a:r>
                        <a:rPr b="1" lang="en" sz="1100"/>
                        <a:t>DE: PC &amp; SVR</a:t>
                      </a:r>
                      <a:endParaRPr b="1" sz="1100"/>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solidFill>
                      <a:srgbClr val="FBE4D5"/>
                    </a:solidFill>
                  </a:tcPr>
                </a:tc>
                <a:tc>
                  <a:txBody>
                    <a:bodyPr>
                      <a:noAutofit/>
                    </a:bodyPr>
                    <a:lstStyle/>
                    <a:p>
                      <a:pPr indent="0" lvl="0" marL="0" rtl="0" algn="l">
                        <a:spcBef>
                          <a:spcPts val="0"/>
                        </a:spcBef>
                        <a:spcAft>
                          <a:spcPts val="0"/>
                        </a:spcAft>
                        <a:buNone/>
                      </a:pPr>
                      <a:r>
                        <a:rPr lang="en"/>
                        <a:t>0.99</a:t>
                      </a:r>
                      <a:endParaRPr/>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solidFill>
                      <a:srgbClr val="FBE4D5"/>
                    </a:solidFill>
                  </a:tcPr>
                </a:tc>
              </a:tr>
              <a:tr h="337275">
                <a:tc>
                  <a:txBody>
                    <a:bodyPr>
                      <a:noAutofit/>
                    </a:bodyPr>
                    <a:lstStyle/>
                    <a:p>
                      <a:pPr indent="0" lvl="0" marL="0" rtl="0" algn="l">
                        <a:spcBef>
                          <a:spcPts val="0"/>
                        </a:spcBef>
                        <a:spcAft>
                          <a:spcPts val="0"/>
                        </a:spcAft>
                        <a:buNone/>
                      </a:pPr>
                      <a:r>
                        <a:rPr b="1" lang="en" sz="1100"/>
                        <a:t>IT: PC</a:t>
                      </a:r>
                      <a:endParaRPr b="1" sz="1100"/>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0.93</a:t>
                      </a:r>
                      <a:endParaRPr/>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tcPr>
                </a:tc>
              </a:tr>
              <a:tr h="337275">
                <a:tc>
                  <a:txBody>
                    <a:bodyPr>
                      <a:noAutofit/>
                    </a:bodyPr>
                    <a:lstStyle/>
                    <a:p>
                      <a:pPr indent="0" lvl="0" marL="0" rtl="0" algn="l">
                        <a:spcBef>
                          <a:spcPts val="0"/>
                        </a:spcBef>
                        <a:spcAft>
                          <a:spcPts val="0"/>
                        </a:spcAft>
                        <a:buNone/>
                      </a:pPr>
                      <a:r>
                        <a:rPr b="1" lang="en" sz="1100"/>
                        <a:t>IT: SVR</a:t>
                      </a:r>
                      <a:endParaRPr b="1" sz="1100"/>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solidFill>
                      <a:srgbClr val="FBE4D5"/>
                    </a:solidFill>
                  </a:tcPr>
                </a:tc>
                <a:tc>
                  <a:txBody>
                    <a:bodyPr>
                      <a:noAutofit/>
                    </a:bodyPr>
                    <a:lstStyle/>
                    <a:p>
                      <a:pPr indent="0" lvl="0" marL="0" rtl="0" algn="l">
                        <a:spcBef>
                          <a:spcPts val="0"/>
                        </a:spcBef>
                        <a:spcAft>
                          <a:spcPts val="0"/>
                        </a:spcAft>
                        <a:buNone/>
                      </a:pPr>
                      <a:r>
                        <a:rPr lang="en"/>
                        <a:t>0.94</a:t>
                      </a:r>
                      <a:endParaRPr/>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solidFill>
                      <a:srgbClr val="FBE4D5"/>
                    </a:solidFill>
                  </a:tcPr>
                </a:tc>
              </a:tr>
              <a:tr h="337275">
                <a:tc>
                  <a:txBody>
                    <a:bodyPr>
                      <a:noAutofit/>
                    </a:bodyPr>
                    <a:lstStyle/>
                    <a:p>
                      <a:pPr indent="0" lvl="0" marL="0" rtl="0" algn="l">
                        <a:spcBef>
                          <a:spcPts val="0"/>
                        </a:spcBef>
                        <a:spcAft>
                          <a:spcPts val="0"/>
                        </a:spcAft>
                        <a:buNone/>
                      </a:pPr>
                      <a:r>
                        <a:rPr b="1" lang="en" sz="1100"/>
                        <a:t>IT: PC &amp; SVR</a:t>
                      </a:r>
                      <a:endParaRPr b="1" sz="1100"/>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0.94</a:t>
                      </a:r>
                      <a:endParaRPr/>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tcPr>
                </a:tc>
              </a:tr>
            </a:tbl>
          </a:graphicData>
        </a:graphic>
      </p:graphicFrame>
      <p:sp>
        <p:nvSpPr>
          <p:cNvPr id="213" name="Google Shape;213;p34"/>
          <p:cNvSpPr txBox="1"/>
          <p:nvPr/>
        </p:nvSpPr>
        <p:spPr>
          <a:xfrm>
            <a:off x="142525" y="4511950"/>
            <a:ext cx="65169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u="sng">
                <a:solidFill>
                  <a:schemeClr val="hlink"/>
                </a:solidFill>
                <a:highlight>
                  <a:srgbClr val="FCFCFC"/>
                </a:highlight>
                <a:hlinkClick r:id="rId3"/>
              </a:rPr>
              <a:t>Hillebrand M., Kreßel U., Wöhler C., Kummert F. (2012) Traffic Sign Classifier Adaption by Semi-supervised Co-training. In: Mana N., Schwenker F., Trentin E. (eds) Artificial Neural Networks in Pattern Recognition. ANNPR 2012. Lecture Notes in Computer Science, vol 7477. Springer, Berlin, Heidelber</a:t>
            </a:r>
            <a:endParaRPr>
              <a:latin typeface="Lato"/>
              <a:ea typeface="Lato"/>
              <a:cs typeface="Lato"/>
              <a:sym typeface="Lato"/>
            </a:endParaRPr>
          </a:p>
        </p:txBody>
      </p:sp>
      <p:graphicFrame>
        <p:nvGraphicFramePr>
          <p:cNvPr id="214" name="Google Shape;214;p34"/>
          <p:cNvGraphicFramePr/>
          <p:nvPr/>
        </p:nvGraphicFramePr>
        <p:xfrm>
          <a:off x="5113675" y="1479000"/>
          <a:ext cx="3000000" cy="3000000"/>
        </p:xfrm>
        <a:graphic>
          <a:graphicData uri="http://schemas.openxmlformats.org/drawingml/2006/table">
            <a:tbl>
              <a:tblPr>
                <a:noFill/>
                <a:tableStyleId>{C168F27E-EA11-4E68-B967-DB6D5AF4CEF3}</a:tableStyleId>
              </a:tblPr>
              <a:tblGrid>
                <a:gridCol w="1981900"/>
                <a:gridCol w="1561250"/>
              </a:tblGrid>
              <a:tr h="381125">
                <a:tc>
                  <a:txBody>
                    <a:bodyPr>
                      <a:noAutofit/>
                    </a:bodyPr>
                    <a:lstStyle/>
                    <a:p>
                      <a:pPr indent="0" lvl="0" marL="0" rtl="0" algn="l">
                        <a:spcBef>
                          <a:spcPts val="0"/>
                        </a:spcBef>
                        <a:spcAft>
                          <a:spcPts val="0"/>
                        </a:spcAft>
                        <a:buNone/>
                      </a:pPr>
                      <a:r>
                        <a:rPr lang="en"/>
                        <a:t>Classifier</a:t>
                      </a:r>
                      <a:endParaRPr/>
                    </a:p>
                  </a:txBody>
                  <a:tcPr marT="91425" marB="91425" marR="68575" marL="68575">
                    <a:lnL cap="flat" cmpd="sng" w="12650">
                      <a:solidFill>
                        <a:srgbClr val="ED7D31"/>
                      </a:solidFill>
                      <a:prstDash val="solid"/>
                      <a:round/>
                      <a:headEnd len="sm" w="sm" type="none"/>
                      <a:tailEnd len="sm" w="sm" type="none"/>
                    </a:lnL>
                    <a:lnT cap="flat" cmpd="sng" w="12650">
                      <a:solidFill>
                        <a:srgbClr val="ED7D31"/>
                      </a:solidFill>
                      <a:prstDash val="solid"/>
                      <a:round/>
                      <a:headEnd len="sm" w="sm" type="none"/>
                      <a:tailEnd len="sm" w="sm" type="none"/>
                    </a:lnT>
                    <a:lnB cap="flat" cmpd="sng" w="12650">
                      <a:solidFill>
                        <a:srgbClr val="ED7D31"/>
                      </a:solidFill>
                      <a:prstDash val="solid"/>
                      <a:round/>
                      <a:headEnd len="sm" w="sm" type="none"/>
                      <a:tailEnd len="sm" w="sm" type="none"/>
                    </a:lnB>
                    <a:solidFill>
                      <a:srgbClr val="ED7D31"/>
                    </a:solidFill>
                  </a:tcPr>
                </a:tc>
                <a:tc>
                  <a:txBody>
                    <a:bodyPr>
                      <a:noAutofit/>
                    </a:bodyPr>
                    <a:lstStyle/>
                    <a:p>
                      <a:pPr indent="0" lvl="0" marL="0" rtl="0" algn="l">
                        <a:spcBef>
                          <a:spcPts val="0"/>
                        </a:spcBef>
                        <a:spcAft>
                          <a:spcPts val="0"/>
                        </a:spcAft>
                        <a:buNone/>
                      </a:pPr>
                      <a:r>
                        <a:rPr lang="en"/>
                        <a:t>Real Samples</a:t>
                      </a:r>
                      <a:endParaRPr/>
                    </a:p>
                  </a:txBody>
                  <a:tcPr marT="91425" marB="91425" marR="68575" marL="68575">
                    <a:lnR cap="flat" cmpd="sng" w="12650">
                      <a:solidFill>
                        <a:srgbClr val="ED7D31"/>
                      </a:solidFill>
                      <a:prstDash val="solid"/>
                      <a:round/>
                      <a:headEnd len="sm" w="sm" type="none"/>
                      <a:tailEnd len="sm" w="sm" type="none"/>
                    </a:lnR>
                    <a:lnT cap="flat" cmpd="sng" w="12650">
                      <a:solidFill>
                        <a:srgbClr val="ED7D31"/>
                      </a:solidFill>
                      <a:prstDash val="solid"/>
                      <a:round/>
                      <a:headEnd len="sm" w="sm" type="none"/>
                      <a:tailEnd len="sm" w="sm" type="none"/>
                    </a:lnT>
                    <a:lnB cap="flat" cmpd="sng" w="12650">
                      <a:solidFill>
                        <a:srgbClr val="ED7D31"/>
                      </a:solidFill>
                      <a:prstDash val="solid"/>
                      <a:round/>
                      <a:headEnd len="sm" w="sm" type="none"/>
                      <a:tailEnd len="sm" w="sm" type="none"/>
                    </a:lnB>
                    <a:solidFill>
                      <a:srgbClr val="ED7D31"/>
                    </a:solidFill>
                  </a:tcPr>
                </a:tc>
              </a:tr>
              <a:tr h="381125">
                <a:tc>
                  <a:txBody>
                    <a:bodyPr>
                      <a:noAutofit/>
                    </a:bodyPr>
                    <a:lstStyle/>
                    <a:p>
                      <a:pPr indent="0" lvl="0" marL="0" rtl="0" algn="l">
                        <a:spcBef>
                          <a:spcPts val="0"/>
                        </a:spcBef>
                        <a:spcAft>
                          <a:spcPts val="0"/>
                        </a:spcAft>
                        <a:buNone/>
                      </a:pPr>
                      <a:r>
                        <a:rPr b="1" lang="en" sz="1100"/>
                        <a:t>Germany: CNN</a:t>
                      </a:r>
                      <a:endParaRPr b="1" sz="1100"/>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ED7D31"/>
                      </a:solidFill>
                      <a:prstDash val="solid"/>
                      <a:round/>
                      <a:headEnd len="sm" w="sm" type="none"/>
                      <a:tailEnd len="sm" w="sm" type="none"/>
                    </a:lnT>
                    <a:lnB cap="flat" cmpd="sng" w="12650">
                      <a:solidFill>
                        <a:srgbClr val="F4B083"/>
                      </a:solidFill>
                      <a:prstDash val="solid"/>
                      <a:round/>
                      <a:headEnd len="sm" w="sm" type="none"/>
                      <a:tailEnd len="sm" w="sm" type="none"/>
                    </a:lnB>
                    <a:solidFill>
                      <a:srgbClr val="FBE4D5"/>
                    </a:solidFill>
                  </a:tcPr>
                </a:tc>
                <a:tc>
                  <a:txBody>
                    <a:bodyPr>
                      <a:noAutofit/>
                    </a:bodyPr>
                    <a:lstStyle/>
                    <a:p>
                      <a:pPr indent="0" lvl="0" marL="0" rtl="0" algn="l">
                        <a:spcBef>
                          <a:spcPts val="0"/>
                        </a:spcBef>
                        <a:spcAft>
                          <a:spcPts val="0"/>
                        </a:spcAft>
                        <a:buNone/>
                      </a:pPr>
                      <a:r>
                        <a:rPr b="1" lang="en"/>
                        <a:t>0.988</a:t>
                      </a:r>
                      <a:endParaRPr b="1"/>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ED7D31"/>
                      </a:solidFill>
                      <a:prstDash val="solid"/>
                      <a:round/>
                      <a:headEnd len="sm" w="sm" type="none"/>
                      <a:tailEnd len="sm" w="sm" type="none"/>
                    </a:lnT>
                    <a:lnB cap="flat" cmpd="sng" w="12650">
                      <a:solidFill>
                        <a:srgbClr val="F4B083"/>
                      </a:solidFill>
                      <a:prstDash val="solid"/>
                      <a:round/>
                      <a:headEnd len="sm" w="sm" type="none"/>
                      <a:tailEnd len="sm" w="sm" type="none"/>
                    </a:lnB>
                    <a:solidFill>
                      <a:srgbClr val="FBE4D5"/>
                    </a:solidFill>
                  </a:tcPr>
                </a:tc>
              </a:tr>
              <a:tr h="510650">
                <a:tc>
                  <a:txBody>
                    <a:bodyPr>
                      <a:noAutofit/>
                    </a:bodyPr>
                    <a:lstStyle/>
                    <a:p>
                      <a:pPr indent="0" lvl="0" marL="0" rtl="0" algn="l">
                        <a:spcBef>
                          <a:spcPts val="0"/>
                        </a:spcBef>
                        <a:spcAft>
                          <a:spcPts val="0"/>
                        </a:spcAft>
                        <a:buNone/>
                      </a:pPr>
                      <a:r>
                        <a:rPr b="1" lang="en" sz="1100"/>
                        <a:t>Germany: Eigen</a:t>
                      </a:r>
                      <a:endParaRPr b="1" sz="1100"/>
                    </a:p>
                    <a:p>
                      <a:pPr indent="0" lvl="0" marL="0" rtl="0" algn="l">
                        <a:spcBef>
                          <a:spcPts val="0"/>
                        </a:spcBef>
                        <a:spcAft>
                          <a:spcPts val="0"/>
                        </a:spcAft>
                        <a:buNone/>
                      </a:pPr>
                      <a:r>
                        <a:rPr b="1" lang="en" sz="1100"/>
                        <a:t>  Algorithm</a:t>
                      </a:r>
                      <a:endParaRPr b="1" sz="1100"/>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t>0.95</a:t>
                      </a:r>
                      <a:endParaRPr b="1"/>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tcPr>
                </a:tc>
              </a:tr>
              <a:tr h="510650">
                <a:tc>
                  <a:txBody>
                    <a:bodyPr>
                      <a:noAutofit/>
                    </a:bodyPr>
                    <a:lstStyle/>
                    <a:p>
                      <a:pPr indent="0" lvl="0" marL="0" rtl="0" algn="l">
                        <a:spcBef>
                          <a:spcPts val="0"/>
                        </a:spcBef>
                        <a:spcAft>
                          <a:spcPts val="0"/>
                        </a:spcAft>
                        <a:buNone/>
                      </a:pPr>
                      <a:r>
                        <a:rPr b="1" lang="en" sz="1100"/>
                        <a:t>Germany: Co-Training</a:t>
                      </a:r>
                      <a:endParaRPr b="1" sz="1100"/>
                    </a:p>
                    <a:p>
                      <a:pPr indent="0" lvl="0" marL="0" rtl="0" algn="l">
                        <a:spcBef>
                          <a:spcPts val="0"/>
                        </a:spcBef>
                        <a:spcAft>
                          <a:spcPts val="0"/>
                        </a:spcAft>
                        <a:buNone/>
                      </a:pPr>
                      <a:r>
                        <a:rPr b="1" lang="en" sz="1100"/>
                        <a:t>  Algorithm</a:t>
                      </a:r>
                      <a:endParaRPr b="1" sz="1100"/>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solidFill>
                      <a:srgbClr val="FBE4D5"/>
                    </a:solidFill>
                  </a:tcPr>
                </a:tc>
                <a:tc>
                  <a:txBody>
                    <a:bodyPr>
                      <a:noAutofit/>
                    </a:bodyPr>
                    <a:lstStyle/>
                    <a:p>
                      <a:pPr indent="0" lvl="0" marL="0" rtl="0" algn="l">
                        <a:spcBef>
                          <a:spcPts val="0"/>
                        </a:spcBef>
                        <a:spcAft>
                          <a:spcPts val="0"/>
                        </a:spcAft>
                        <a:buNone/>
                      </a:pPr>
                      <a:r>
                        <a:rPr b="1" lang="en"/>
                        <a:t>0.98</a:t>
                      </a:r>
                      <a:endParaRPr b="1"/>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solidFill>
                      <a:srgbClr val="FBE4D5"/>
                    </a:solidFill>
                  </a:tcPr>
                </a:tc>
              </a:tr>
              <a:tr h="381125">
                <a:tc>
                  <a:txBody>
                    <a:bodyPr>
                      <a:noAutofit/>
                    </a:bodyPr>
                    <a:lstStyle/>
                    <a:p>
                      <a:pPr indent="0" lvl="0" marL="0" rtl="0" algn="l">
                        <a:spcBef>
                          <a:spcPts val="0"/>
                        </a:spcBef>
                        <a:spcAft>
                          <a:spcPts val="0"/>
                        </a:spcAft>
                        <a:buNone/>
                      </a:pPr>
                      <a:r>
                        <a:rPr b="1" lang="en" sz="1100"/>
                        <a:t>Italy: CNN</a:t>
                      </a:r>
                      <a:endParaRPr b="1" sz="1100"/>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t>0.90</a:t>
                      </a:r>
                      <a:endParaRPr b="1"/>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tcPr>
                </a:tc>
              </a:tr>
              <a:tr h="381125">
                <a:tc>
                  <a:txBody>
                    <a:bodyPr>
                      <a:noAutofit/>
                    </a:bodyPr>
                    <a:lstStyle/>
                    <a:p>
                      <a:pPr indent="0" lvl="0" marL="0" rtl="0" algn="l">
                        <a:spcBef>
                          <a:spcPts val="0"/>
                        </a:spcBef>
                        <a:spcAft>
                          <a:spcPts val="0"/>
                        </a:spcAft>
                        <a:buNone/>
                      </a:pPr>
                      <a:r>
                        <a:rPr b="1" lang="en" sz="1100"/>
                        <a:t>Italy: Eigen Algorithm</a:t>
                      </a:r>
                      <a:endParaRPr b="1" sz="1100"/>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solidFill>
                      <a:srgbClr val="FBE4D5"/>
                    </a:solidFill>
                  </a:tcPr>
                </a:tc>
                <a:tc>
                  <a:txBody>
                    <a:bodyPr>
                      <a:noAutofit/>
                    </a:bodyPr>
                    <a:lstStyle/>
                    <a:p>
                      <a:pPr indent="0" lvl="0" marL="0" rtl="0" algn="l">
                        <a:spcBef>
                          <a:spcPts val="0"/>
                        </a:spcBef>
                        <a:spcAft>
                          <a:spcPts val="0"/>
                        </a:spcAft>
                        <a:buNone/>
                      </a:pPr>
                      <a:r>
                        <a:rPr b="1" lang="en"/>
                        <a:t>0.72</a:t>
                      </a:r>
                      <a:endParaRPr b="1"/>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solidFill>
                      <a:srgbClr val="FBE4D5"/>
                    </a:solidFill>
                  </a:tcPr>
                </a:tc>
              </a:tr>
              <a:tr h="510650">
                <a:tc>
                  <a:txBody>
                    <a:bodyPr>
                      <a:noAutofit/>
                    </a:bodyPr>
                    <a:lstStyle/>
                    <a:p>
                      <a:pPr indent="0" lvl="0" marL="0" rtl="0" algn="l">
                        <a:spcBef>
                          <a:spcPts val="0"/>
                        </a:spcBef>
                        <a:spcAft>
                          <a:spcPts val="0"/>
                        </a:spcAft>
                        <a:buNone/>
                      </a:pPr>
                      <a:r>
                        <a:rPr b="1" lang="en" sz="1100"/>
                        <a:t>Italy: Co-Training</a:t>
                      </a:r>
                      <a:endParaRPr b="1" sz="1100"/>
                    </a:p>
                    <a:p>
                      <a:pPr indent="0" lvl="0" marL="0" rtl="0" algn="l">
                        <a:spcBef>
                          <a:spcPts val="0"/>
                        </a:spcBef>
                        <a:spcAft>
                          <a:spcPts val="0"/>
                        </a:spcAft>
                        <a:buNone/>
                      </a:pPr>
                      <a:r>
                        <a:rPr b="1" lang="en" sz="1100"/>
                        <a:t>  Algorithm</a:t>
                      </a:r>
                      <a:endParaRPr b="1" sz="1100"/>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t>0.70</a:t>
                      </a:r>
                      <a:endParaRPr b="1"/>
                    </a:p>
                  </a:txBody>
                  <a:tcPr marT="91425" marB="91425" marR="68575" marL="68575">
                    <a:lnL cap="flat" cmpd="sng" w="12650">
                      <a:solidFill>
                        <a:srgbClr val="F4B083"/>
                      </a:solidFill>
                      <a:prstDash val="solid"/>
                      <a:round/>
                      <a:headEnd len="sm" w="sm" type="none"/>
                      <a:tailEnd len="sm" w="sm" type="none"/>
                    </a:lnL>
                    <a:lnR cap="flat" cmpd="sng" w="12650">
                      <a:solidFill>
                        <a:srgbClr val="F4B083"/>
                      </a:solidFill>
                      <a:prstDash val="solid"/>
                      <a:round/>
                      <a:headEnd len="sm" w="sm" type="none"/>
                      <a:tailEnd len="sm" w="sm" type="none"/>
                    </a:lnR>
                    <a:lnT cap="flat" cmpd="sng" w="12650">
                      <a:solidFill>
                        <a:srgbClr val="F4B083"/>
                      </a:solidFill>
                      <a:prstDash val="solid"/>
                      <a:round/>
                      <a:headEnd len="sm" w="sm" type="none"/>
                      <a:tailEnd len="sm" w="sm" type="none"/>
                    </a:lnT>
                    <a:lnB cap="flat" cmpd="sng" w="12650">
                      <a:solidFill>
                        <a:srgbClr val="F4B083"/>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Results</a:t>
            </a:r>
            <a:endParaRPr/>
          </a:p>
        </p:txBody>
      </p:sp>
      <p:sp>
        <p:nvSpPr>
          <p:cNvPr id="220" name="Google Shape;220;p35"/>
          <p:cNvSpPr txBox="1"/>
          <p:nvPr>
            <p:ph idx="1" type="body"/>
          </p:nvPr>
        </p:nvSpPr>
        <p:spPr>
          <a:xfrm>
            <a:off x="1263600" y="3963000"/>
            <a:ext cx="75978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t>Two images show accuracy result of two countries test data sets after each round. </a:t>
            </a:r>
            <a:endParaRPr sz="1400"/>
          </a:p>
        </p:txBody>
      </p:sp>
      <p:grpSp>
        <p:nvGrpSpPr>
          <p:cNvPr id="221" name="Google Shape;221;p35"/>
          <p:cNvGrpSpPr/>
          <p:nvPr/>
        </p:nvGrpSpPr>
        <p:grpSpPr>
          <a:xfrm>
            <a:off x="421139" y="1210685"/>
            <a:ext cx="8301717" cy="2739005"/>
            <a:chOff x="916455" y="1363750"/>
            <a:chExt cx="7416220" cy="2446851"/>
          </a:xfrm>
        </p:grpSpPr>
        <p:pic>
          <p:nvPicPr>
            <p:cNvPr id="222" name="Google Shape;222;p35"/>
            <p:cNvPicPr preferRelativeResize="0"/>
            <p:nvPr/>
          </p:nvPicPr>
          <p:blipFill>
            <a:blip r:embed="rId3">
              <a:alphaModFix/>
            </a:blip>
            <a:stretch>
              <a:fillRect/>
            </a:stretch>
          </p:blipFill>
          <p:spPr>
            <a:xfrm>
              <a:off x="916455" y="1363750"/>
              <a:ext cx="3492718" cy="2446849"/>
            </a:xfrm>
            <a:prstGeom prst="rect">
              <a:avLst/>
            </a:prstGeom>
            <a:noFill/>
            <a:ln>
              <a:noFill/>
            </a:ln>
          </p:spPr>
        </p:pic>
        <p:pic>
          <p:nvPicPr>
            <p:cNvPr id="223" name="Google Shape;223;p35"/>
            <p:cNvPicPr preferRelativeResize="0"/>
            <p:nvPr/>
          </p:nvPicPr>
          <p:blipFill>
            <a:blip r:embed="rId4">
              <a:alphaModFix/>
            </a:blip>
            <a:stretch>
              <a:fillRect/>
            </a:stretch>
          </p:blipFill>
          <p:spPr>
            <a:xfrm>
              <a:off x="4810993" y="1363750"/>
              <a:ext cx="3521683" cy="2446851"/>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result</a:t>
            </a:r>
            <a:endParaRPr/>
          </a:p>
        </p:txBody>
      </p:sp>
      <p:sp>
        <p:nvSpPr>
          <p:cNvPr id="229" name="Google Shape;229;p36"/>
          <p:cNvSpPr txBox="1"/>
          <p:nvPr>
            <p:ph idx="1" type="body"/>
          </p:nvPr>
        </p:nvSpPr>
        <p:spPr>
          <a:xfrm>
            <a:off x="1173175" y="3882700"/>
            <a:ext cx="7467900" cy="43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2"/>
              </a:buClr>
              <a:buSzPts val="1100"/>
              <a:buFont typeface="Arial"/>
              <a:buNone/>
            </a:pPr>
            <a:r>
              <a:rPr lang="en" sz="1400"/>
              <a:t>The images above show the percent of training data that is labeled correctly at each round</a:t>
            </a:r>
            <a:r>
              <a:rPr lang="en" sz="1400"/>
              <a:t>. </a:t>
            </a:r>
            <a:endParaRPr sz="1400"/>
          </a:p>
        </p:txBody>
      </p:sp>
      <p:pic>
        <p:nvPicPr>
          <p:cNvPr id="230" name="Google Shape;230;p36"/>
          <p:cNvPicPr preferRelativeResize="0"/>
          <p:nvPr/>
        </p:nvPicPr>
        <p:blipFill>
          <a:blip r:embed="rId3">
            <a:alphaModFix/>
          </a:blip>
          <a:stretch>
            <a:fillRect/>
          </a:stretch>
        </p:blipFill>
        <p:spPr>
          <a:xfrm>
            <a:off x="468975" y="1127025"/>
            <a:ext cx="4037939" cy="2755674"/>
          </a:xfrm>
          <a:prstGeom prst="rect">
            <a:avLst/>
          </a:prstGeom>
          <a:noFill/>
          <a:ln>
            <a:noFill/>
          </a:ln>
        </p:spPr>
      </p:pic>
      <p:pic>
        <p:nvPicPr>
          <p:cNvPr id="231" name="Google Shape;231;p36"/>
          <p:cNvPicPr preferRelativeResize="0"/>
          <p:nvPr/>
        </p:nvPicPr>
        <p:blipFill>
          <a:blip r:embed="rId4">
            <a:alphaModFix/>
          </a:blip>
          <a:stretch>
            <a:fillRect/>
          </a:stretch>
        </p:blipFill>
        <p:spPr>
          <a:xfrm>
            <a:off x="4804602" y="1167577"/>
            <a:ext cx="3836473" cy="26745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2106375" y="7082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37" name="Google Shape;237;p37"/>
          <p:cNvSpPr txBox="1"/>
          <p:nvPr>
            <p:ph idx="1" type="body"/>
          </p:nvPr>
        </p:nvSpPr>
        <p:spPr>
          <a:xfrm>
            <a:off x="1762950" y="1343625"/>
            <a:ext cx="6474000" cy="302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has been shown that a reasonably good classifier can be obtained by learning on only a small amount of labeled traffic sign data</a:t>
            </a:r>
            <a:endParaRPr/>
          </a:p>
          <a:p>
            <a:pPr indent="-342900" lvl="0" marL="457200" rtl="0" algn="l">
              <a:spcBef>
                <a:spcPts val="0"/>
              </a:spcBef>
              <a:spcAft>
                <a:spcPts val="0"/>
              </a:spcAft>
              <a:buSzPts val="1800"/>
              <a:buChar char="●"/>
            </a:pPr>
            <a:r>
              <a:rPr lang="en"/>
              <a:t>It was also shown that our classifier can extend reasonably well to datasets obtained from other countries</a:t>
            </a:r>
            <a:endParaRPr/>
          </a:p>
          <a:p>
            <a:pPr indent="-317500" lvl="1" marL="914400" rtl="0" algn="l">
              <a:spcBef>
                <a:spcPts val="0"/>
              </a:spcBef>
              <a:spcAft>
                <a:spcPts val="0"/>
              </a:spcAft>
              <a:buSzPts val="1400"/>
              <a:buChar char="○"/>
            </a:pPr>
            <a:r>
              <a:rPr lang="en"/>
              <a:t>Signs from other country must correspond well to signs from original country</a:t>
            </a:r>
            <a:endParaRPr/>
          </a:p>
          <a:p>
            <a:pPr indent="-342900" lvl="0" marL="457200" rtl="0" algn="l">
              <a:spcBef>
                <a:spcPts val="0"/>
              </a:spcBef>
              <a:spcAft>
                <a:spcPts val="0"/>
              </a:spcAft>
              <a:buSzPts val="1800"/>
              <a:buChar char="●"/>
            </a:pPr>
            <a:r>
              <a:rPr lang="en"/>
              <a:t>Co-training can automatically learn unlabeled knowledge (unknown knowledge) and the accuracy doesn’t drop significant</a:t>
            </a:r>
            <a:endParaRPr/>
          </a:p>
          <a:p>
            <a:pPr indent="0" lvl="0" marL="45720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2106375" y="7082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43" name="Google Shape;243;p38"/>
          <p:cNvSpPr txBox="1"/>
          <p:nvPr>
            <p:ph idx="1" type="body"/>
          </p:nvPr>
        </p:nvSpPr>
        <p:spPr>
          <a:xfrm>
            <a:off x="1953975" y="1578750"/>
            <a:ext cx="6626400" cy="221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Co-training would significantly improve the test accuracy if both classifiers are weak classifiers. If there is one weak classifier and one strong classifier, Co-training will perform around the middle.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401188" y="546575"/>
            <a:ext cx="2904900" cy="5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a:t>
            </a:r>
            <a:endParaRPr/>
          </a:p>
        </p:txBody>
      </p:sp>
      <p:pic>
        <p:nvPicPr>
          <p:cNvPr id="249" name="Google Shape;249;p39"/>
          <p:cNvPicPr preferRelativeResize="0"/>
          <p:nvPr/>
        </p:nvPicPr>
        <p:blipFill>
          <a:blip r:embed="rId3">
            <a:alphaModFix/>
          </a:blip>
          <a:stretch>
            <a:fillRect/>
          </a:stretch>
        </p:blipFill>
        <p:spPr>
          <a:xfrm>
            <a:off x="152400" y="1585913"/>
            <a:ext cx="4057650" cy="1971675"/>
          </a:xfrm>
          <a:prstGeom prst="rect">
            <a:avLst/>
          </a:prstGeom>
          <a:noFill/>
          <a:ln>
            <a:noFill/>
          </a:ln>
        </p:spPr>
      </p:pic>
      <p:sp>
        <p:nvSpPr>
          <p:cNvPr id="250" name="Google Shape;250;p39"/>
          <p:cNvSpPr txBox="1"/>
          <p:nvPr>
            <p:ph idx="1" type="body"/>
          </p:nvPr>
        </p:nvSpPr>
        <p:spPr>
          <a:xfrm>
            <a:off x="4686475" y="993100"/>
            <a:ext cx="39105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different weights to the different classifiers may give better result than just half-half choice. </a:t>
            </a:r>
            <a:endParaRPr/>
          </a:p>
          <a:p>
            <a:pPr indent="0" lvl="0" marL="0" rtl="0" algn="l">
              <a:spcBef>
                <a:spcPts val="1600"/>
              </a:spcBef>
              <a:spcAft>
                <a:spcPts val="0"/>
              </a:spcAft>
              <a:buNone/>
            </a:pPr>
            <a:r>
              <a:rPr lang="en"/>
              <a:t>Pick multiple different feature based classifiers such as color-based and shape-based, so that co-training can take advantages of both and make better predictions.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 and the Future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txBox="1"/>
          <p:nvPr>
            <p:ph idx="1" type="body"/>
          </p:nvPr>
        </p:nvSpPr>
        <p:spPr>
          <a:xfrm>
            <a:off x="3711525" y="1035600"/>
            <a:ext cx="5360400" cy="34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342900" lvl="0" marL="457200" rtl="0" algn="l">
              <a:spcBef>
                <a:spcPts val="1600"/>
              </a:spcBef>
              <a:spcAft>
                <a:spcPts val="0"/>
              </a:spcAft>
              <a:buSzPts val="1800"/>
              <a:buChar char="●"/>
            </a:pPr>
            <a:r>
              <a:rPr lang="en"/>
              <a:t>Fast preprocessing  of the road and sign image. </a:t>
            </a:r>
            <a:endParaRPr/>
          </a:p>
          <a:p>
            <a:pPr indent="-342900" lvl="0" marL="457200" rtl="0" algn="l">
              <a:spcBef>
                <a:spcPts val="0"/>
              </a:spcBef>
              <a:spcAft>
                <a:spcPts val="0"/>
              </a:spcAft>
              <a:buSzPts val="1800"/>
              <a:buChar char="●"/>
            </a:pPr>
            <a:r>
              <a:rPr lang="en"/>
              <a:t>Extract useful road lines and sign region and use model to predict. </a:t>
            </a:r>
            <a:endParaRPr/>
          </a:p>
          <a:p>
            <a:pPr indent="-342900" lvl="0" marL="457200" rtl="0" algn="l">
              <a:spcBef>
                <a:spcPts val="0"/>
              </a:spcBef>
              <a:spcAft>
                <a:spcPts val="0"/>
              </a:spcAft>
              <a:buSzPts val="1800"/>
              <a:buChar char="●"/>
            </a:pPr>
            <a:r>
              <a:rPr lang="en"/>
              <a:t>The car could make decision on the current prediction.</a:t>
            </a:r>
            <a:endParaRPr/>
          </a:p>
          <a:p>
            <a:pPr indent="-342900" lvl="0" marL="457200" rtl="0" algn="l">
              <a:spcBef>
                <a:spcPts val="0"/>
              </a:spcBef>
              <a:spcAft>
                <a:spcPts val="0"/>
              </a:spcAft>
              <a:buSzPts val="1800"/>
              <a:buChar char="●"/>
            </a:pPr>
            <a:r>
              <a:rPr lang="en"/>
              <a:t>The next sign process may use the previous prediction and road situation as part of input. </a:t>
            </a:r>
            <a:endParaRPr/>
          </a:p>
        </p:txBody>
      </p:sp>
      <p:pic>
        <p:nvPicPr>
          <p:cNvPr id="261" name="Google Shape;261;p41"/>
          <p:cNvPicPr preferRelativeResize="0"/>
          <p:nvPr/>
        </p:nvPicPr>
        <p:blipFill>
          <a:blip r:embed="rId3">
            <a:alphaModFix/>
          </a:blip>
          <a:stretch>
            <a:fillRect/>
          </a:stretch>
        </p:blipFill>
        <p:spPr>
          <a:xfrm>
            <a:off x="62350" y="1701150"/>
            <a:ext cx="3792649" cy="1741200"/>
          </a:xfrm>
          <a:prstGeom prst="rect">
            <a:avLst/>
          </a:prstGeom>
          <a:noFill/>
          <a:ln>
            <a:noFill/>
          </a:ln>
        </p:spPr>
      </p:pic>
      <p:sp>
        <p:nvSpPr>
          <p:cNvPr id="262" name="Google Shape;262;p41"/>
          <p:cNvSpPr txBox="1"/>
          <p:nvPr/>
        </p:nvSpPr>
        <p:spPr>
          <a:xfrm>
            <a:off x="264650" y="621350"/>
            <a:ext cx="8480400" cy="6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lang="en" sz="1800">
                <a:solidFill>
                  <a:schemeClr val="dk2"/>
                </a:solidFill>
                <a:latin typeface="Lato"/>
                <a:ea typeface="Lato"/>
                <a:cs typeface="Lato"/>
                <a:sym typeface="Lato"/>
              </a:rPr>
              <a:t>Real-time traffic sign detection based on the camera scene from a car: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437225" y="587450"/>
            <a:ext cx="7858800" cy="6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traffic sign recognition hard?</a:t>
            </a:r>
            <a:endParaRPr/>
          </a:p>
        </p:txBody>
      </p:sp>
      <p:pic>
        <p:nvPicPr>
          <p:cNvPr id="85" name="Google Shape;85;p15"/>
          <p:cNvPicPr preferRelativeResize="0"/>
          <p:nvPr/>
        </p:nvPicPr>
        <p:blipFill>
          <a:blip r:embed="rId3">
            <a:alphaModFix/>
          </a:blip>
          <a:stretch>
            <a:fillRect/>
          </a:stretch>
        </p:blipFill>
        <p:spPr>
          <a:xfrm>
            <a:off x="532100" y="1398125"/>
            <a:ext cx="2160425" cy="1996350"/>
          </a:xfrm>
          <a:prstGeom prst="rect">
            <a:avLst/>
          </a:prstGeom>
          <a:noFill/>
          <a:ln>
            <a:noFill/>
          </a:ln>
        </p:spPr>
      </p:pic>
      <p:pic>
        <p:nvPicPr>
          <p:cNvPr id="86" name="Google Shape;86;p15"/>
          <p:cNvPicPr preferRelativeResize="0"/>
          <p:nvPr/>
        </p:nvPicPr>
        <p:blipFill>
          <a:blip r:embed="rId4">
            <a:alphaModFix/>
          </a:blip>
          <a:stretch>
            <a:fillRect/>
          </a:stretch>
        </p:blipFill>
        <p:spPr>
          <a:xfrm>
            <a:off x="3513163" y="1398125"/>
            <a:ext cx="2117671" cy="1996350"/>
          </a:xfrm>
          <a:prstGeom prst="rect">
            <a:avLst/>
          </a:prstGeom>
          <a:noFill/>
          <a:ln>
            <a:noFill/>
          </a:ln>
        </p:spPr>
      </p:pic>
      <p:pic>
        <p:nvPicPr>
          <p:cNvPr id="87" name="Google Shape;87;p15"/>
          <p:cNvPicPr preferRelativeResize="0"/>
          <p:nvPr/>
        </p:nvPicPr>
        <p:blipFill>
          <a:blip r:embed="rId5">
            <a:alphaModFix/>
          </a:blip>
          <a:stretch>
            <a:fillRect/>
          </a:stretch>
        </p:blipFill>
        <p:spPr>
          <a:xfrm>
            <a:off x="6332475" y="1367775"/>
            <a:ext cx="2274825" cy="2057050"/>
          </a:xfrm>
          <a:prstGeom prst="rect">
            <a:avLst/>
          </a:prstGeom>
          <a:noFill/>
          <a:ln>
            <a:noFill/>
          </a:ln>
        </p:spPr>
      </p:pic>
      <p:sp>
        <p:nvSpPr>
          <p:cNvPr id="88" name="Google Shape;88;p15"/>
          <p:cNvSpPr txBox="1"/>
          <p:nvPr/>
        </p:nvSpPr>
        <p:spPr>
          <a:xfrm>
            <a:off x="379725" y="3705150"/>
            <a:ext cx="2485500" cy="4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Lato"/>
                <a:ea typeface="Lato"/>
                <a:cs typeface="Lato"/>
                <a:sym typeface="Lato"/>
              </a:rPr>
              <a:t>Poor Lighting</a:t>
            </a:r>
            <a:endParaRPr sz="1800">
              <a:latin typeface="Lato"/>
              <a:ea typeface="Lato"/>
              <a:cs typeface="Lato"/>
              <a:sym typeface="Lato"/>
            </a:endParaRPr>
          </a:p>
        </p:txBody>
      </p:sp>
      <p:sp>
        <p:nvSpPr>
          <p:cNvPr id="89" name="Google Shape;89;p15"/>
          <p:cNvSpPr txBox="1"/>
          <p:nvPr/>
        </p:nvSpPr>
        <p:spPr>
          <a:xfrm>
            <a:off x="3491850" y="3705150"/>
            <a:ext cx="2160300" cy="4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12121"/>
                </a:solidFill>
                <a:highlight>
                  <a:srgbClr val="FFFFFF"/>
                </a:highlight>
                <a:latin typeface="Lato"/>
                <a:ea typeface="Lato"/>
                <a:cs typeface="Lato"/>
                <a:sym typeface="Lato"/>
              </a:rPr>
              <a:t>Obstruction</a:t>
            </a:r>
            <a:endParaRPr>
              <a:latin typeface="Lato"/>
              <a:ea typeface="Lato"/>
              <a:cs typeface="Lato"/>
              <a:sym typeface="Lato"/>
            </a:endParaRPr>
          </a:p>
          <a:p>
            <a:pPr indent="0" lvl="0" marL="0" rtl="0" algn="ctr">
              <a:spcBef>
                <a:spcPts val="0"/>
              </a:spcBef>
              <a:spcAft>
                <a:spcPts val="0"/>
              </a:spcAft>
              <a:buNone/>
            </a:pPr>
            <a:r>
              <a:t/>
            </a:r>
            <a:endParaRPr sz="1800">
              <a:latin typeface="Lato"/>
              <a:ea typeface="Lato"/>
              <a:cs typeface="Lato"/>
              <a:sym typeface="Lato"/>
            </a:endParaRPr>
          </a:p>
        </p:txBody>
      </p:sp>
      <p:sp>
        <p:nvSpPr>
          <p:cNvPr id="90" name="Google Shape;90;p15"/>
          <p:cNvSpPr txBox="1"/>
          <p:nvPr/>
        </p:nvSpPr>
        <p:spPr>
          <a:xfrm>
            <a:off x="6535800" y="3748800"/>
            <a:ext cx="1967700" cy="3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Lato"/>
                <a:ea typeface="Lato"/>
                <a:cs typeface="Lato"/>
                <a:sym typeface="Lato"/>
              </a:rPr>
              <a:t>Motion Blur</a:t>
            </a:r>
            <a:endParaRPr sz="18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73" name="Google Shape;273;p43"/>
          <p:cNvSpPr txBox="1"/>
          <p:nvPr>
            <p:ph idx="1" type="body"/>
          </p:nvPr>
        </p:nvSpPr>
        <p:spPr>
          <a:xfrm>
            <a:off x="2400262" y="1211351"/>
            <a:ext cx="6321600" cy="3002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100">
                <a:latin typeface="Times New Roman"/>
                <a:ea typeface="Times New Roman"/>
                <a:cs typeface="Times New Roman"/>
                <a:sym typeface="Times New Roman"/>
              </a:rPr>
              <a:t>“BelgiumTS Dataset” </a:t>
            </a:r>
            <a:r>
              <a:rPr i="1" lang="en" sz="1100">
                <a:latin typeface="Times New Roman"/>
                <a:ea typeface="Times New Roman"/>
                <a:cs typeface="Times New Roman"/>
                <a:sym typeface="Times New Roman"/>
              </a:rPr>
              <a:t>KUL Belgium Traffic Signs dataset</a:t>
            </a:r>
            <a:r>
              <a:rPr lang="en" sz="1100">
                <a:latin typeface="Times New Roman"/>
                <a:ea typeface="Times New Roman"/>
                <a:cs typeface="Times New Roman"/>
                <a:sym typeface="Times New Roman"/>
              </a:rPr>
              <a:t>, btsd.ethz.ch, 2014,</a:t>
            </a:r>
            <a:endParaRPr sz="11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100">
                <a:latin typeface="Times New Roman"/>
                <a:ea typeface="Times New Roman"/>
                <a:cs typeface="Times New Roman"/>
                <a:sym typeface="Times New Roman"/>
              </a:rPr>
              <a:t> 	https://btsd.ethz.ch/shareddata/</a:t>
            </a:r>
            <a:endParaRPr sz="11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100">
                <a:latin typeface="Times New Roman"/>
                <a:ea typeface="Times New Roman"/>
                <a:cs typeface="Times New Roman"/>
                <a:sym typeface="Times New Roman"/>
              </a:rPr>
              <a:t>“DITS - Data set of Italian Traffic Signs” </a:t>
            </a:r>
            <a:r>
              <a:rPr i="1" lang="en" sz="1100">
                <a:latin typeface="Times New Roman"/>
                <a:ea typeface="Times New Roman"/>
                <a:cs typeface="Times New Roman"/>
                <a:sym typeface="Times New Roman"/>
              </a:rPr>
              <a:t>Sapienza Università di Roma</a:t>
            </a:r>
            <a:r>
              <a:rPr lang="en" sz="1100">
                <a:latin typeface="Times New Roman"/>
                <a:ea typeface="Times New Roman"/>
                <a:cs typeface="Times New Roman"/>
                <a:sym typeface="Times New Roman"/>
              </a:rPr>
              <a:t>, December 2018,</a:t>
            </a:r>
            <a:endParaRPr sz="11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100">
                <a:latin typeface="Times New Roman"/>
                <a:ea typeface="Times New Roman"/>
                <a:cs typeface="Times New Roman"/>
                <a:sym typeface="Times New Roman"/>
              </a:rPr>
              <a:t> 	http://users.diag.uniroma1.it/bloisi/ds/dits.html</a:t>
            </a:r>
            <a:endParaRPr sz="11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2"/>
              </a:buClr>
              <a:buSzPts val="1100"/>
              <a:buFont typeface="Arial"/>
              <a:buNone/>
            </a:pPr>
            <a:r>
              <a:rPr lang="en" sz="1100">
                <a:latin typeface="Times New Roman"/>
                <a:ea typeface="Times New Roman"/>
                <a:cs typeface="Times New Roman"/>
                <a:sym typeface="Times New Roman"/>
              </a:rPr>
              <a:t>“GTSRB - German Traffic Sign Recognition Benchmark.” </a:t>
            </a:r>
            <a:r>
              <a:rPr i="1" lang="en" sz="1100">
                <a:latin typeface="Times New Roman"/>
                <a:ea typeface="Times New Roman"/>
                <a:cs typeface="Times New Roman"/>
                <a:sym typeface="Times New Roman"/>
              </a:rPr>
              <a:t>Kaggle</a:t>
            </a:r>
            <a:r>
              <a:rPr lang="en" sz="1100">
                <a:latin typeface="Times New Roman"/>
                <a:ea typeface="Times New Roman"/>
                <a:cs typeface="Times New Roman"/>
                <a:sym typeface="Times New Roman"/>
              </a:rPr>
              <a:t>, kaggle.com, December 2018,</a:t>
            </a:r>
            <a:endParaRPr sz="11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2"/>
              </a:buClr>
              <a:buSzPts val="1100"/>
              <a:buFont typeface="Arial"/>
              <a:buNone/>
            </a:pPr>
            <a:r>
              <a:rPr lang="en" sz="1100">
                <a:latin typeface="Times New Roman"/>
                <a:ea typeface="Times New Roman"/>
                <a:cs typeface="Times New Roman"/>
                <a:sym typeface="Times New Roman"/>
              </a:rPr>
              <a:t> 	https://www.kaggle.com/meowmeowmeowmeowmeow/gtsrb-german-traffic-sign</a:t>
            </a:r>
            <a:endParaRPr sz="11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2"/>
              </a:buClr>
              <a:buSzPts val="1100"/>
              <a:buFont typeface="Arial"/>
              <a:buNone/>
            </a:pPr>
            <a:r>
              <a:rPr lang="en" sz="1100">
                <a:latin typeface="Times New Roman"/>
                <a:ea typeface="Times New Roman"/>
                <a:cs typeface="Times New Roman"/>
                <a:sym typeface="Times New Roman"/>
              </a:rPr>
              <a:t>Sermanet, Pierre, and Yann LeCun. "Traffic sign recognition with multi-scale Convolutional</a:t>
            </a:r>
            <a:endParaRPr sz="11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2"/>
              </a:buClr>
              <a:buSzPts val="1100"/>
              <a:buFont typeface="Arial"/>
              <a:buNone/>
            </a:pPr>
            <a:r>
              <a:rPr lang="en" sz="1100">
                <a:latin typeface="Times New Roman"/>
                <a:ea typeface="Times New Roman"/>
                <a:cs typeface="Times New Roman"/>
                <a:sym typeface="Times New Roman"/>
              </a:rPr>
              <a:t> 	Networks." </a:t>
            </a:r>
            <a:r>
              <a:rPr i="1" lang="en" sz="1100">
                <a:latin typeface="Times New Roman"/>
                <a:ea typeface="Times New Roman"/>
                <a:cs typeface="Times New Roman"/>
                <a:sym typeface="Times New Roman"/>
              </a:rPr>
              <a:t>IJCNN</a:t>
            </a:r>
            <a:r>
              <a:rPr lang="en" sz="1100">
                <a:latin typeface="Times New Roman"/>
                <a:ea typeface="Times New Roman"/>
                <a:cs typeface="Times New Roman"/>
                <a:sym typeface="Times New Roman"/>
              </a:rPr>
              <a:t>. 2011.</a:t>
            </a:r>
            <a:endParaRPr sz="11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2"/>
              </a:buClr>
              <a:buSzPts val="1100"/>
              <a:buFont typeface="Arial"/>
              <a:buNone/>
            </a:pPr>
            <a:r>
              <a:rPr lang="en" sz="1100">
                <a:highlight>
                  <a:srgbClr val="FCFCFC"/>
                </a:highlight>
                <a:latin typeface="Times New Roman"/>
                <a:ea typeface="Times New Roman"/>
                <a:cs typeface="Times New Roman"/>
                <a:sym typeface="Times New Roman"/>
              </a:rPr>
              <a:t>Hillebrand M., Kreßel U., Wöhler C., Kummert F. (2012) Traffic Sign Classifier Adaption by </a:t>
            </a:r>
            <a:endParaRPr sz="1100">
              <a:highlight>
                <a:srgbClr val="FCFCFC"/>
              </a:highlight>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2"/>
              </a:buClr>
              <a:buSzPts val="1100"/>
              <a:buFont typeface="Arial"/>
              <a:buNone/>
            </a:pPr>
            <a:r>
              <a:rPr lang="en" sz="1100">
                <a:highlight>
                  <a:srgbClr val="FCFCFC"/>
                </a:highlight>
                <a:latin typeface="Times New Roman"/>
                <a:ea typeface="Times New Roman"/>
                <a:cs typeface="Times New Roman"/>
                <a:sym typeface="Times New Roman"/>
              </a:rPr>
              <a:t>Semi-supervised Co-training. In: Mana N., Schwenker F., Trentin E. (eds) Artificial Neural Networks in Pattern Recognition. ANNPR 2012. Lecture Notes in Computer Science, vol 7477. Springer, Berlin, Heidelber</a:t>
            </a:r>
            <a:endParaRPr sz="11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2"/>
              </a:buClr>
              <a:buSzPts val="1100"/>
              <a:buFont typeface="Arial"/>
              <a:buNone/>
            </a:pPr>
            <a:r>
              <a:t/>
            </a:r>
            <a:endParaRPr sz="11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96" name="Google Shape;96;p16"/>
          <p:cNvSpPr txBox="1"/>
          <p:nvPr>
            <p:ph idx="1" type="body"/>
          </p:nvPr>
        </p:nvSpPr>
        <p:spPr>
          <a:xfrm>
            <a:off x="2400250" y="1984450"/>
            <a:ext cx="6321600" cy="185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Develop a traffic-sign classification technique that is:</a:t>
            </a:r>
            <a:endParaRPr/>
          </a:p>
          <a:p>
            <a:pPr indent="-317500" lvl="1" marL="914400" rtl="0" algn="l">
              <a:spcBef>
                <a:spcPts val="0"/>
              </a:spcBef>
              <a:spcAft>
                <a:spcPts val="0"/>
              </a:spcAft>
              <a:buSzPts val="1400"/>
              <a:buChar char="○"/>
            </a:pPr>
            <a:r>
              <a:rPr lang="en"/>
              <a:t>Accurate</a:t>
            </a:r>
            <a:endParaRPr/>
          </a:p>
          <a:p>
            <a:pPr indent="-317500" lvl="1" marL="914400" rtl="0" algn="l">
              <a:spcBef>
                <a:spcPts val="0"/>
              </a:spcBef>
              <a:spcAft>
                <a:spcPts val="0"/>
              </a:spcAft>
              <a:buSzPts val="1400"/>
              <a:buChar char="○"/>
            </a:pPr>
            <a:r>
              <a:rPr lang="en"/>
              <a:t>Transferable to Different Countries</a:t>
            </a:r>
            <a:endParaRPr/>
          </a:p>
          <a:p>
            <a:pPr indent="-317500" lvl="1" marL="914400" rtl="0" algn="l">
              <a:spcBef>
                <a:spcPts val="0"/>
              </a:spcBef>
              <a:spcAft>
                <a:spcPts val="0"/>
              </a:spcAft>
              <a:buSzPts val="1400"/>
              <a:buChar char="○"/>
            </a:pPr>
            <a:r>
              <a:rPr lang="en"/>
              <a:t>Requires Only a Small Amount of Labeled Data for Each Country</a:t>
            </a:r>
            <a:endParaRPr/>
          </a:p>
          <a:p>
            <a:pPr indent="0" lvl="0" marL="914400" rtl="0" algn="l">
              <a:spcBef>
                <a:spcPts val="1600"/>
              </a:spcBef>
              <a:spcAft>
                <a:spcPts val="1600"/>
              </a:spcAft>
              <a:buNone/>
            </a:pPr>
            <a:r>
              <a:t/>
            </a:r>
            <a:endParaRPr/>
          </a:p>
        </p:txBody>
      </p:sp>
      <p:pic>
        <p:nvPicPr>
          <p:cNvPr id="97" name="Google Shape;97;p16"/>
          <p:cNvPicPr preferRelativeResize="0"/>
          <p:nvPr/>
        </p:nvPicPr>
        <p:blipFill>
          <a:blip r:embed="rId3">
            <a:alphaModFix/>
          </a:blip>
          <a:stretch>
            <a:fillRect/>
          </a:stretch>
        </p:blipFill>
        <p:spPr>
          <a:xfrm>
            <a:off x="0" y="1480188"/>
            <a:ext cx="2500500" cy="285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2410100" y="4692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Sets</a:t>
            </a:r>
            <a:endParaRPr/>
          </a:p>
        </p:txBody>
      </p:sp>
      <p:sp>
        <p:nvSpPr>
          <p:cNvPr id="103" name="Google Shape;103;p17"/>
          <p:cNvSpPr txBox="1"/>
          <p:nvPr>
            <p:ph idx="1" type="body"/>
          </p:nvPr>
        </p:nvSpPr>
        <p:spPr>
          <a:xfrm>
            <a:off x="2199250" y="1104650"/>
            <a:ext cx="6321600" cy="282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German Traffic Sign Dataset </a:t>
            </a:r>
            <a:endParaRPr/>
          </a:p>
          <a:p>
            <a:pPr indent="-317500" lvl="1" marL="914400" rtl="0" algn="l">
              <a:spcBef>
                <a:spcPts val="0"/>
              </a:spcBef>
              <a:spcAft>
                <a:spcPts val="0"/>
              </a:spcAft>
              <a:buSzPts val="1400"/>
              <a:buChar char="○"/>
            </a:pPr>
            <a:r>
              <a:rPr lang="en"/>
              <a:t>39,209 color images that are used for training, and 12,630 images that we will use for testing. </a:t>
            </a:r>
            <a:endParaRPr/>
          </a:p>
          <a:p>
            <a:pPr indent="-317500" lvl="1" marL="914400" rtl="0" algn="l">
              <a:spcBef>
                <a:spcPts val="0"/>
              </a:spcBef>
              <a:spcAft>
                <a:spcPts val="0"/>
              </a:spcAft>
              <a:buSzPts val="1400"/>
              <a:buChar char="○"/>
            </a:pPr>
            <a:r>
              <a:rPr lang="en"/>
              <a:t>Each image is a photo of a traffic sign belonging to one of 43 classes</a:t>
            </a:r>
            <a:endParaRPr/>
          </a:p>
          <a:p>
            <a:pPr indent="-342900" lvl="0" marL="457200" rtl="0" algn="l">
              <a:spcBef>
                <a:spcPts val="0"/>
              </a:spcBef>
              <a:spcAft>
                <a:spcPts val="0"/>
              </a:spcAft>
              <a:buSzPts val="1800"/>
              <a:buChar char="●"/>
            </a:pPr>
            <a:r>
              <a:rPr lang="en"/>
              <a:t>Italy Traffic Sign Dataset</a:t>
            </a:r>
            <a:endParaRPr/>
          </a:p>
          <a:p>
            <a:pPr indent="-317500" lvl="1" marL="914400" rtl="0" algn="l">
              <a:spcBef>
                <a:spcPts val="0"/>
              </a:spcBef>
              <a:spcAft>
                <a:spcPts val="0"/>
              </a:spcAft>
              <a:buSzPts val="1400"/>
              <a:buChar char="○"/>
            </a:pPr>
            <a:r>
              <a:rPr lang="en"/>
              <a:t>7,474 images for training, and 1,159 images use for testing</a:t>
            </a:r>
            <a:endParaRPr/>
          </a:p>
          <a:p>
            <a:pPr indent="-317500" lvl="1" marL="914400" rtl="0" algn="l">
              <a:spcBef>
                <a:spcPts val="0"/>
              </a:spcBef>
              <a:spcAft>
                <a:spcPts val="0"/>
              </a:spcAft>
              <a:buSzPts val="1400"/>
              <a:buChar char="○"/>
            </a:pPr>
            <a:r>
              <a:rPr lang="en"/>
              <a:t>59 classes</a:t>
            </a:r>
            <a:endParaRPr/>
          </a:p>
          <a:p>
            <a:pPr indent="-342900" lvl="0" marL="457200" rtl="0" algn="l">
              <a:spcBef>
                <a:spcPts val="0"/>
              </a:spcBef>
              <a:spcAft>
                <a:spcPts val="0"/>
              </a:spcAft>
              <a:buSzPts val="1800"/>
              <a:buChar char="●"/>
            </a:pPr>
            <a:r>
              <a:rPr lang="en"/>
              <a:t>Belgium Traffic Sign Dataset</a:t>
            </a:r>
            <a:endParaRPr/>
          </a:p>
          <a:p>
            <a:pPr indent="-317500" lvl="1" marL="914400" rtl="0" algn="l">
              <a:spcBef>
                <a:spcPts val="0"/>
              </a:spcBef>
              <a:spcAft>
                <a:spcPts val="0"/>
              </a:spcAft>
              <a:buSzPts val="1400"/>
              <a:buChar char="○"/>
            </a:pPr>
            <a:r>
              <a:rPr lang="en"/>
              <a:t>4,575</a:t>
            </a:r>
            <a:r>
              <a:rPr lang="en"/>
              <a:t> images for training, and 2,520 images use for testing</a:t>
            </a:r>
            <a:endParaRPr/>
          </a:p>
          <a:p>
            <a:pPr indent="-317500" lvl="1" marL="914400" rtl="0" algn="l">
              <a:spcBef>
                <a:spcPts val="0"/>
              </a:spcBef>
              <a:spcAft>
                <a:spcPts val="0"/>
              </a:spcAft>
              <a:buSzPts val="1400"/>
              <a:buChar char="○"/>
            </a:pPr>
            <a:r>
              <a:rPr lang="en"/>
              <a:t>62 classes</a:t>
            </a:r>
            <a:endParaRPr/>
          </a:p>
        </p:txBody>
      </p:sp>
      <p:sp>
        <p:nvSpPr>
          <p:cNvPr id="104" name="Google Shape;104;p17"/>
          <p:cNvSpPr txBox="1"/>
          <p:nvPr/>
        </p:nvSpPr>
        <p:spPr>
          <a:xfrm>
            <a:off x="1684450" y="3930050"/>
            <a:ext cx="7351200" cy="6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Data source: </a:t>
            </a:r>
            <a:r>
              <a:rPr lang="en" sz="1200" u="sng">
                <a:solidFill>
                  <a:srgbClr val="0366D6"/>
                </a:solidFill>
                <a:hlinkClick r:id="rId3"/>
              </a:rPr>
              <a:t>http://benchmark.ini.rub.de/?section=gtsrb&amp;subsection=dataset#Downloads</a:t>
            </a:r>
            <a:r>
              <a:rPr lang="en" sz="1200">
                <a:solidFill>
                  <a:srgbClr val="24292E"/>
                </a:solidFill>
                <a:highlight>
                  <a:srgbClr val="FFFFFF"/>
                </a:highlight>
              </a:rPr>
              <a:t> (German)</a:t>
            </a:r>
            <a:endParaRPr sz="1200">
              <a:solidFill>
                <a:srgbClr val="24292E"/>
              </a:solidFill>
              <a:highlight>
                <a:srgbClr val="FFFFFF"/>
              </a:highlight>
            </a:endParaRPr>
          </a:p>
          <a:p>
            <a:pPr indent="0" lvl="0" marL="914400" rtl="0" algn="l">
              <a:spcBef>
                <a:spcPts val="0"/>
              </a:spcBef>
              <a:spcAft>
                <a:spcPts val="0"/>
              </a:spcAft>
              <a:buNone/>
            </a:pPr>
            <a:r>
              <a:rPr lang="en" sz="1200">
                <a:solidFill>
                  <a:srgbClr val="24292E"/>
                </a:solidFill>
                <a:highlight>
                  <a:srgbClr val="FFFFFF"/>
                </a:highlight>
              </a:rPr>
              <a:t>  </a:t>
            </a:r>
            <a:r>
              <a:rPr lang="en" sz="1200" u="sng">
                <a:solidFill>
                  <a:srgbClr val="0366D6"/>
                </a:solidFill>
                <a:hlinkClick r:id="rId4"/>
              </a:rPr>
              <a:t>http://users.diag.uniroma1.it/bloisi/ds/dits.html</a:t>
            </a:r>
            <a:r>
              <a:rPr lang="en" sz="1200">
                <a:solidFill>
                  <a:srgbClr val="24292E"/>
                </a:solidFill>
                <a:highlight>
                  <a:srgbClr val="FFFFFF"/>
                </a:highlight>
              </a:rPr>
              <a:t>  (Italy)</a:t>
            </a:r>
            <a:endParaRPr sz="1200">
              <a:solidFill>
                <a:srgbClr val="24292E"/>
              </a:solidFill>
              <a:highlight>
                <a:srgbClr val="FFFFFF"/>
              </a:highlight>
            </a:endParaRPr>
          </a:p>
          <a:p>
            <a:pPr indent="0" lvl="0" marL="914400" rtl="0" algn="l">
              <a:spcBef>
                <a:spcPts val="0"/>
              </a:spcBef>
              <a:spcAft>
                <a:spcPts val="0"/>
              </a:spcAft>
              <a:buNone/>
            </a:pPr>
            <a:r>
              <a:rPr lang="en" sz="1200">
                <a:solidFill>
                  <a:srgbClr val="24292E"/>
                </a:solidFill>
                <a:highlight>
                  <a:srgbClr val="FFFFFF"/>
                </a:highlight>
              </a:rPr>
              <a:t>  </a:t>
            </a:r>
            <a:r>
              <a:rPr lang="en" sz="1200" u="sng">
                <a:solidFill>
                  <a:srgbClr val="0366D6"/>
                </a:solidFill>
                <a:hlinkClick r:id="rId5"/>
              </a:rPr>
              <a:t>https://btsd.ethz.ch/shareddata/</a:t>
            </a:r>
            <a:r>
              <a:rPr lang="en" sz="1200">
                <a:solidFill>
                  <a:srgbClr val="24292E"/>
                </a:solidFill>
                <a:highlight>
                  <a:srgbClr val="FFFFFF"/>
                </a:highlight>
              </a:rPr>
              <a:t> (Belgium)</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10" name="Google Shape;110;p18"/>
          <p:cNvSpPr txBox="1"/>
          <p:nvPr>
            <p:ph idx="1" type="body"/>
          </p:nvPr>
        </p:nvSpPr>
        <p:spPr>
          <a:xfrm>
            <a:off x="2410112" y="13671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Crop the ROI</a:t>
            </a:r>
            <a:endParaRPr/>
          </a:p>
          <a:p>
            <a:pPr indent="-342900" lvl="0" marL="457200" rtl="0" algn="l">
              <a:spcBef>
                <a:spcPts val="0"/>
              </a:spcBef>
              <a:spcAft>
                <a:spcPts val="0"/>
              </a:spcAft>
              <a:buSzPts val="1800"/>
              <a:buChar char="●"/>
            </a:pPr>
            <a:r>
              <a:rPr lang="en"/>
              <a:t>Resize all images to 48x48</a:t>
            </a:r>
            <a:endParaRPr/>
          </a:p>
          <a:p>
            <a:pPr indent="-342900" lvl="0" marL="457200" rtl="0" algn="l">
              <a:spcBef>
                <a:spcPts val="0"/>
              </a:spcBef>
              <a:spcAft>
                <a:spcPts val="0"/>
              </a:spcAft>
              <a:buSzPts val="1800"/>
              <a:buChar char="●"/>
            </a:pPr>
            <a:r>
              <a:rPr lang="en"/>
              <a:t>Turn to </a:t>
            </a:r>
            <a:r>
              <a:rPr lang="en"/>
              <a:t>grayscale</a:t>
            </a:r>
            <a:endParaRPr/>
          </a:p>
          <a:p>
            <a:pPr indent="-317500" lvl="1" marL="914400" rtl="0" algn="l">
              <a:spcBef>
                <a:spcPts val="0"/>
              </a:spcBef>
              <a:spcAft>
                <a:spcPts val="0"/>
              </a:spcAft>
              <a:buSzPts val="1400"/>
              <a:buChar char="○"/>
            </a:pPr>
            <a:r>
              <a:rPr lang="en"/>
              <a:t>According to Sermanet and Yann, using color channels didn’t help a lot in improving accuracy (2011) in CNN</a:t>
            </a:r>
            <a:endParaRPr/>
          </a:p>
          <a:p>
            <a:pPr indent="-342900" lvl="0" marL="457200" rtl="0" algn="l">
              <a:spcBef>
                <a:spcPts val="0"/>
              </a:spcBef>
              <a:spcAft>
                <a:spcPts val="0"/>
              </a:spcAft>
              <a:buSzPts val="1800"/>
              <a:buChar char="●"/>
            </a:pPr>
            <a:r>
              <a:rPr lang="en"/>
              <a:t>S</a:t>
            </a:r>
            <a:r>
              <a:rPr lang="en"/>
              <a:t>mooth by Gaussian filter</a:t>
            </a:r>
            <a:endParaRPr/>
          </a:p>
          <a:p>
            <a:pPr indent="-342900" lvl="0" marL="457200" rtl="0" algn="l">
              <a:spcBef>
                <a:spcPts val="0"/>
              </a:spcBef>
              <a:spcAft>
                <a:spcPts val="0"/>
              </a:spcAft>
              <a:buSzPts val="1800"/>
              <a:buChar char="●"/>
            </a:pPr>
            <a:r>
              <a:rPr lang="en"/>
              <a:t>Histogram Equalization</a:t>
            </a:r>
            <a:endParaRPr/>
          </a:p>
          <a:p>
            <a:pPr indent="-342900" lvl="0" marL="457200" rtl="0" algn="l">
              <a:spcBef>
                <a:spcPts val="0"/>
              </a:spcBef>
              <a:spcAft>
                <a:spcPts val="0"/>
              </a:spcAft>
              <a:buSzPts val="1800"/>
              <a:buChar char="●"/>
            </a:pPr>
            <a:r>
              <a:rPr lang="en"/>
              <a:t>Adaptive Histogram Equalization</a:t>
            </a:r>
            <a:endParaRPr/>
          </a:p>
          <a:p>
            <a:pPr indent="-342900" lvl="0" marL="457200" rtl="0" algn="l">
              <a:spcBef>
                <a:spcPts val="0"/>
              </a:spcBef>
              <a:spcAft>
                <a:spcPts val="0"/>
              </a:spcAft>
              <a:buSzPts val="1800"/>
              <a:buChar char="●"/>
            </a:pPr>
            <a:r>
              <a:rPr lang="en"/>
              <a:t>Normalize</a:t>
            </a:r>
            <a:endParaRPr/>
          </a:p>
        </p:txBody>
      </p:sp>
      <p:pic>
        <p:nvPicPr>
          <p:cNvPr id="111" name="Google Shape;111;p18"/>
          <p:cNvPicPr preferRelativeResize="0"/>
          <p:nvPr/>
        </p:nvPicPr>
        <p:blipFill>
          <a:blip r:embed="rId3">
            <a:alphaModFix/>
          </a:blip>
          <a:stretch>
            <a:fillRect/>
          </a:stretch>
        </p:blipFill>
        <p:spPr>
          <a:xfrm>
            <a:off x="349325" y="693800"/>
            <a:ext cx="1778200" cy="375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pic>
        <p:nvPicPr>
          <p:cNvPr id="117" name="Google Shape;117;p19"/>
          <p:cNvPicPr preferRelativeResize="0"/>
          <p:nvPr/>
        </p:nvPicPr>
        <p:blipFill>
          <a:blip r:embed="rId3">
            <a:alphaModFix/>
          </a:blip>
          <a:stretch>
            <a:fillRect/>
          </a:stretch>
        </p:blipFill>
        <p:spPr>
          <a:xfrm>
            <a:off x="3276325" y="1375325"/>
            <a:ext cx="1295675" cy="1340350"/>
          </a:xfrm>
          <a:prstGeom prst="rect">
            <a:avLst/>
          </a:prstGeom>
          <a:noFill/>
          <a:ln>
            <a:noFill/>
          </a:ln>
        </p:spPr>
      </p:pic>
      <p:pic>
        <p:nvPicPr>
          <p:cNvPr id="118" name="Google Shape;118;p19"/>
          <p:cNvPicPr preferRelativeResize="0"/>
          <p:nvPr/>
        </p:nvPicPr>
        <p:blipFill>
          <a:blip r:embed="rId4">
            <a:alphaModFix/>
          </a:blip>
          <a:stretch>
            <a:fillRect/>
          </a:stretch>
        </p:blipFill>
        <p:spPr>
          <a:xfrm>
            <a:off x="5886713" y="1375325"/>
            <a:ext cx="1340350" cy="1340350"/>
          </a:xfrm>
          <a:prstGeom prst="rect">
            <a:avLst/>
          </a:prstGeom>
          <a:noFill/>
          <a:ln>
            <a:noFill/>
          </a:ln>
        </p:spPr>
      </p:pic>
      <p:pic>
        <p:nvPicPr>
          <p:cNvPr id="119" name="Google Shape;119;p19"/>
          <p:cNvPicPr preferRelativeResize="0"/>
          <p:nvPr/>
        </p:nvPicPr>
        <p:blipFill>
          <a:blip r:embed="rId5">
            <a:alphaModFix/>
          </a:blip>
          <a:stretch>
            <a:fillRect/>
          </a:stretch>
        </p:blipFill>
        <p:spPr>
          <a:xfrm>
            <a:off x="3276325" y="3007100"/>
            <a:ext cx="1295675" cy="1197269"/>
          </a:xfrm>
          <a:prstGeom prst="rect">
            <a:avLst/>
          </a:prstGeom>
          <a:noFill/>
          <a:ln>
            <a:noFill/>
          </a:ln>
        </p:spPr>
      </p:pic>
      <p:pic>
        <p:nvPicPr>
          <p:cNvPr id="120" name="Google Shape;120;p19"/>
          <p:cNvPicPr preferRelativeResize="0"/>
          <p:nvPr/>
        </p:nvPicPr>
        <p:blipFill>
          <a:blip r:embed="rId6">
            <a:alphaModFix/>
          </a:blip>
          <a:stretch>
            <a:fillRect/>
          </a:stretch>
        </p:blipFill>
        <p:spPr>
          <a:xfrm>
            <a:off x="5909037" y="2957900"/>
            <a:ext cx="1295675" cy="1295675"/>
          </a:xfrm>
          <a:prstGeom prst="rect">
            <a:avLst/>
          </a:prstGeom>
          <a:noFill/>
          <a:ln>
            <a:noFill/>
          </a:ln>
        </p:spPr>
      </p:pic>
      <p:sp>
        <p:nvSpPr>
          <p:cNvPr id="121" name="Google Shape;121;p19"/>
          <p:cNvSpPr/>
          <p:nvPr/>
        </p:nvSpPr>
        <p:spPr>
          <a:xfrm>
            <a:off x="4691700" y="1911425"/>
            <a:ext cx="1041600" cy="324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4719725" y="3443588"/>
            <a:ext cx="1041600" cy="324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Classifiers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different classifiers</a:t>
            </a:r>
            <a:endParaRPr/>
          </a:p>
        </p:txBody>
      </p:sp>
      <p:sp>
        <p:nvSpPr>
          <p:cNvPr id="133" name="Google Shape;133;p21"/>
          <p:cNvSpPr txBox="1"/>
          <p:nvPr>
            <p:ph idx="1" type="body"/>
          </p:nvPr>
        </p:nvSpPr>
        <p:spPr>
          <a:xfrm>
            <a:off x="1470248" y="1971500"/>
            <a:ext cx="7251600" cy="300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Convolutional Neural Network </a:t>
            </a:r>
            <a:endParaRPr sz="2400"/>
          </a:p>
          <a:p>
            <a:pPr indent="-381000" lvl="0" marL="457200" rtl="0" algn="l">
              <a:spcBef>
                <a:spcPts val="0"/>
              </a:spcBef>
              <a:spcAft>
                <a:spcPts val="0"/>
              </a:spcAft>
              <a:buSzPts val="2400"/>
              <a:buAutoNum type="arabicPeriod"/>
            </a:pPr>
            <a:r>
              <a:rPr lang="en" sz="2400"/>
              <a:t>Eigen-Face Algorithm</a:t>
            </a:r>
            <a:endParaRPr sz="2400"/>
          </a:p>
          <a:p>
            <a:pPr indent="-381000" lvl="0" marL="457200" rtl="0" algn="l">
              <a:spcBef>
                <a:spcPts val="0"/>
              </a:spcBef>
              <a:spcAft>
                <a:spcPts val="0"/>
              </a:spcAft>
              <a:buSzPts val="2400"/>
              <a:buAutoNum type="arabicPeriod"/>
            </a:pPr>
            <a:r>
              <a:rPr lang="en" sz="2400"/>
              <a:t>Co-Training Algorithm (based on above two classifiers)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