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62846de41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2846de41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a:p>
            <a:pPr indent="0" lvl="0" marL="0" rtl="0" algn="l">
              <a:spcBef>
                <a:spcPts val="0"/>
              </a:spcBef>
              <a:spcAft>
                <a:spcPts val="0"/>
              </a:spcAft>
              <a:buNone/>
            </a:pPr>
            <a:r>
              <a:rPr lang="en"/>
              <a:t>What’s with those dips in the MFCC accuracy??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62846de41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62846de41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62846de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62846de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[Siddi]</a:t>
            </a:r>
            <a:endParaRPr/>
          </a:p>
          <a:p>
            <a:pPr indent="0" lvl="0" marL="0" rtl="0" algn="l">
              <a:spcBef>
                <a:spcPts val="0"/>
              </a:spcBef>
              <a:spcAft>
                <a:spcPts val="0"/>
              </a:spcAft>
              <a:buNone/>
            </a:pPr>
            <a:r>
              <a:rPr lang="en"/>
              <a:t>The purpose of this project is to explore and examine different feature extraction, and algorithmic techniques for the purpose of voice accent classification. MFCC’s are an efficient way of representing the audio data. It is the go-to method when audio classification is involved. </a:t>
            </a:r>
            <a:r>
              <a:rPr lang="en">
                <a:solidFill>
                  <a:srgbClr val="222222"/>
                </a:solidFill>
                <a:highlight>
                  <a:srgbClr val="FFFFFF"/>
                </a:highlight>
              </a:rPr>
              <a:t>MFC is a representation of short-term power spectrum of a sound.  It is based on a linear cosine transform of a log power spectrum on a </a:t>
            </a:r>
            <a:r>
              <a:rPr lang="en">
                <a:solidFill>
                  <a:srgbClr val="222222"/>
                </a:solidFill>
                <a:highlight>
                  <a:srgbClr val="FFFFFF"/>
                </a:highlight>
              </a:rPr>
              <a:t>nonlinear</a:t>
            </a:r>
            <a:r>
              <a:rPr lang="en">
                <a:solidFill>
                  <a:srgbClr val="222222"/>
                </a:solidFill>
                <a:highlight>
                  <a:srgbClr val="FFFFFF"/>
                </a:highlight>
              </a:rPr>
              <a:t> mel scale. MFCC corresponds to the </a:t>
            </a:r>
            <a:r>
              <a:rPr lang="en">
                <a:solidFill>
                  <a:srgbClr val="222222"/>
                </a:solidFill>
                <a:highlight>
                  <a:srgbClr val="FFFFFF"/>
                </a:highlight>
              </a:rPr>
              <a:t>coefficients</a:t>
            </a:r>
            <a:r>
              <a:rPr lang="en">
                <a:solidFill>
                  <a:srgbClr val="222222"/>
                </a:solidFill>
                <a:highlight>
                  <a:srgbClr val="FFFFFF"/>
                </a:highlight>
              </a:rPr>
              <a:t> of MFC.</a:t>
            </a:r>
            <a:r>
              <a:rPr lang="en"/>
              <a:t> The other feature we are using to represent the audio data is Chroma.  Chroma based features are a powerful tool for analyzing pitches. We are trying to see if we can build a good accent classifier with small </a:t>
            </a:r>
            <a:r>
              <a:rPr lang="en"/>
              <a:t>amount</a:t>
            </a:r>
            <a:r>
              <a:rPr lang="en"/>
              <a:t> of </a:t>
            </a:r>
            <a:r>
              <a:rPr lang="en"/>
              <a:t>labeled data. For this we are using co-training algorithm.</a:t>
            </a:r>
            <a:r>
              <a:rPr lang="en"/>
              <a:t> We will determine if performing the co-training algorithm with a small amount of data can approach the accuracy rate given by training the classifiers on a large amount of labeled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62846de41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62846de41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a:p>
            <a:pPr indent="0" lvl="0" marL="0" rtl="0" algn="l">
              <a:spcBef>
                <a:spcPts val="0"/>
              </a:spcBef>
              <a:spcAft>
                <a:spcPts val="0"/>
              </a:spcAft>
              <a:buNone/>
            </a:pPr>
            <a:r>
              <a:rPr lang="en"/>
              <a:t>Not 100% percent sure this is what this slide will say, but something like this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62846de4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62846de4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[Siddi]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62846de41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62846de41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[Siddi]</a:t>
            </a:r>
            <a:endParaRPr/>
          </a:p>
          <a:p>
            <a:pPr indent="0" lvl="0" marL="0" rtl="0" algn="l">
              <a:spcBef>
                <a:spcPts val="0"/>
              </a:spcBef>
              <a:spcAft>
                <a:spcPts val="0"/>
              </a:spcAft>
              <a:buNone/>
            </a:pPr>
            <a:r>
              <a:rPr lang="en"/>
              <a:t>Just showing a visual representation of MFCC and Chroma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Need To Fix Chroma Picture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62846de41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62846de41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[Siddi]</a:t>
            </a:r>
            <a:endParaRPr/>
          </a:p>
          <a:p>
            <a:pPr indent="0" lvl="0" marL="0" rtl="0" algn="l">
              <a:spcBef>
                <a:spcPts val="0"/>
              </a:spcBef>
              <a:spcAft>
                <a:spcPts val="0"/>
              </a:spcAft>
              <a:buNone/>
            </a:pPr>
            <a:r>
              <a:rPr lang="en"/>
              <a:t>We ran k-fold cross validation (k=5), for both MFCC and Chroma on three different models, 1) Convolutional model with Dropout, 2) Convolutional Model without dropout, 3) Convolutional model with dropout and increased kernel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chose model (1) for MFCC data, and model (3) for Chroma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2846de41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2846de41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62846de41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62846de41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62846de41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62846de41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a:p>
            <a:pPr indent="0" lvl="0" marL="0" rtl="0" algn="l">
              <a:spcBef>
                <a:spcPts val="0"/>
              </a:spcBef>
              <a:spcAft>
                <a:spcPts val="0"/>
              </a:spcAft>
              <a:buNone/>
            </a:pPr>
            <a:r>
              <a:rPr lang="en"/>
              <a:t>What’s with those dips in the MFCC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Green Line - 20,000</a:t>
            </a:r>
            <a:endParaRPr/>
          </a:p>
          <a:p>
            <a:pPr indent="0" lvl="0" marL="0" rtl="0" algn="l">
              <a:spcBef>
                <a:spcPts val="0"/>
              </a:spcBef>
              <a:spcAft>
                <a:spcPts val="0"/>
              </a:spcAft>
              <a:buNone/>
            </a:pPr>
            <a:r>
              <a:rPr lang="en"/>
              <a:t>Red Line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riggins2@gmu.edu" TargetMode="External"/><Relationship Id="rId4" Type="http://schemas.openxmlformats.org/officeDocument/2006/relationships/hyperlink" Target="mailto:schenmil@gm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Accent recognition </a:t>
            </a:r>
            <a:endParaRPr/>
          </a:p>
        </p:txBody>
      </p:sp>
      <p:sp>
        <p:nvSpPr>
          <p:cNvPr id="57" name="Google Shape;57;p13"/>
          <p:cNvSpPr txBox="1"/>
          <p:nvPr>
            <p:ph idx="1" type="subTitle"/>
          </p:nvPr>
        </p:nvSpPr>
        <p:spPr>
          <a:xfrm>
            <a:off x="311700" y="3824275"/>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Spencer Riggins : </a:t>
            </a:r>
            <a:r>
              <a:rPr lang="en" u="sng">
                <a:solidFill>
                  <a:schemeClr val="hlink"/>
                </a:solidFill>
                <a:hlinkClick r:id="rId3"/>
              </a:rPr>
              <a:t>sriggins2@gmu.edu</a:t>
            </a:r>
            <a:endParaRPr/>
          </a:p>
          <a:p>
            <a:pPr indent="0" lvl="0" marL="0" rtl="0" algn="ctr">
              <a:spcBef>
                <a:spcPts val="0"/>
              </a:spcBef>
              <a:spcAft>
                <a:spcPts val="0"/>
              </a:spcAft>
              <a:buNone/>
            </a:pPr>
            <a:r>
              <a:rPr lang="en"/>
              <a:t>Siddi Avinash Chenmilla: </a:t>
            </a:r>
            <a:r>
              <a:rPr lang="en" u="sng">
                <a:solidFill>
                  <a:schemeClr val="hlink"/>
                </a:solidFill>
                <a:hlinkClick r:id="rId4"/>
              </a:rPr>
              <a:t>schenmil@gmu.edu</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 Future questions</a:t>
            </a:r>
            <a:endParaRPr/>
          </a:p>
        </p:txBody>
      </p:sp>
      <p:sp>
        <p:nvSpPr>
          <p:cNvPr id="178" name="Google Shape;178;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Clear that both MFCC and Chroma are usable features for training accent classification systems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Unclear if co-training improves accuracy when starting with small amounts of labeled data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Dips in MFCC accuracy unexplained, but Chroma accuracy seems to trend upward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Are there optimal tunings of Co-Training Algorithm parameters?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Are there better features to use than Chroma and MFCC?</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Definition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solidFill>
                  <a:srgbClr val="000000"/>
                </a:solidFill>
              </a:rPr>
              <a:t>The purpose of this project is to explore and examine different features , and algorithmic techniques for the purpose of voice accent classification.</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MFCC’s are an efficient way of representing the audio data. It is the go-to method when audio classification is involved. </a:t>
            </a:r>
            <a:r>
              <a:rPr lang="en" sz="1400">
                <a:solidFill>
                  <a:srgbClr val="222222"/>
                </a:solidFill>
                <a:highlight>
                  <a:schemeClr val="lt1"/>
                </a:highlight>
              </a:rPr>
              <a:t>MFC is a representation of short-term power spectrum of a sound.  It is based on a linear cosine transform of a log power spectrum on a nonlinear mel scale. MFCC corresponds to the coefficients of MFC.</a:t>
            </a:r>
            <a:endParaRPr sz="1400">
              <a:solidFill>
                <a:srgbClr val="222222"/>
              </a:solidFill>
              <a:highlight>
                <a:schemeClr val="lt1"/>
              </a:highlight>
            </a:endParaRPr>
          </a:p>
          <a:p>
            <a:pPr indent="-317500" lvl="0" marL="457200" rtl="0" algn="l">
              <a:lnSpc>
                <a:spcPct val="100000"/>
              </a:lnSpc>
              <a:spcBef>
                <a:spcPts val="0"/>
              </a:spcBef>
              <a:spcAft>
                <a:spcPts val="0"/>
              </a:spcAft>
              <a:buClr>
                <a:srgbClr val="222222"/>
              </a:buClr>
              <a:buSzPts val="1400"/>
              <a:buChar char="❏"/>
            </a:pPr>
            <a:r>
              <a:rPr lang="en" sz="1400">
                <a:solidFill>
                  <a:srgbClr val="222222"/>
                </a:solidFill>
                <a:highlight>
                  <a:schemeClr val="lt1"/>
                </a:highlight>
              </a:rPr>
              <a:t>The other feature we are using to represent the audio data is Chroma.  Chroma based features are a powerful tool for analyzing pitches. </a:t>
            </a:r>
            <a:endParaRPr sz="1400">
              <a:solidFill>
                <a:srgbClr val="222222"/>
              </a:solidFill>
              <a:highlight>
                <a:schemeClr val="lt1"/>
              </a:highlight>
            </a:endParaRPr>
          </a:p>
          <a:p>
            <a:pPr indent="-317500" lvl="0" marL="457200" rtl="0" algn="l">
              <a:lnSpc>
                <a:spcPct val="100000"/>
              </a:lnSpc>
              <a:spcBef>
                <a:spcPts val="0"/>
              </a:spcBef>
              <a:spcAft>
                <a:spcPts val="0"/>
              </a:spcAft>
              <a:buClr>
                <a:srgbClr val="222222"/>
              </a:buClr>
              <a:buSzPts val="1400"/>
              <a:buChar char="❏"/>
            </a:pPr>
            <a:r>
              <a:rPr lang="en" sz="1400">
                <a:solidFill>
                  <a:srgbClr val="222222"/>
                </a:solidFill>
                <a:highlight>
                  <a:schemeClr val="lt1"/>
                </a:highlight>
              </a:rPr>
              <a:t>We are trying to see if we can build a good accent classifier with small amount of labeled data. For this we are using co-training algorithm.</a:t>
            </a:r>
            <a:endParaRPr sz="1400">
              <a:solidFill>
                <a:srgbClr val="222222"/>
              </a:solidFill>
              <a:highlight>
                <a:schemeClr val="lt1"/>
              </a:highlight>
            </a:endParaRPr>
          </a:p>
          <a:p>
            <a:pPr indent="-317500" lvl="0" marL="457200" rtl="0" algn="l">
              <a:lnSpc>
                <a:spcPct val="100000"/>
              </a:lnSpc>
              <a:spcBef>
                <a:spcPts val="0"/>
              </a:spcBef>
              <a:spcAft>
                <a:spcPts val="0"/>
              </a:spcAft>
              <a:buClr>
                <a:srgbClr val="222222"/>
              </a:buClr>
              <a:buSzPts val="1400"/>
              <a:buChar char="❏"/>
            </a:pPr>
            <a:r>
              <a:rPr lang="en" sz="1400">
                <a:solidFill>
                  <a:srgbClr val="222222"/>
                </a:solidFill>
                <a:highlight>
                  <a:schemeClr val="lt1"/>
                </a:highlight>
              </a:rPr>
              <a:t>We will determine if performing the co-training algorithm with a small amount of data can approach the accuracy rate given by training the classifiers on a large amount of labeled data.</a:t>
            </a:r>
            <a:endParaRPr sz="1400">
              <a:solidFill>
                <a:srgbClr val="222222"/>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5448100" y="4079175"/>
            <a:ext cx="3504450" cy="1064325"/>
          </a:xfrm>
          <a:prstGeom prst="rect">
            <a:avLst/>
          </a:prstGeom>
          <a:noFill/>
          <a:ln>
            <a:noFill/>
          </a:ln>
        </p:spPr>
      </p:pic>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Experimental design</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Extract MFCC and Chroma Features from MP3 Voice Files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150 Mp3 Files Per Class pulled from GMU Speech Accent Archive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India -&gt; 7,521 Samples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North America -&gt; 6,356 Samples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China -&gt; 9,630 Samples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Perform k-folds cross validation on both MFCC and Chroma features to find optimal classifiers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Perform Co-Training Algorithm using classifiers found from cross validation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Wish to determine if co-training using MFCC and Chroma features improves classification accuracy</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826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Extraction Process</a:t>
            </a:r>
            <a:endParaRPr/>
          </a:p>
        </p:txBody>
      </p:sp>
      <p:sp>
        <p:nvSpPr>
          <p:cNvPr id="76" name="Google Shape;76;p16"/>
          <p:cNvSpPr txBox="1"/>
          <p:nvPr/>
        </p:nvSpPr>
        <p:spPr>
          <a:xfrm>
            <a:off x="4323825" y="5129025"/>
            <a:ext cx="63534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6"/>
          <p:cNvGrpSpPr/>
          <p:nvPr/>
        </p:nvGrpSpPr>
        <p:grpSpPr>
          <a:xfrm>
            <a:off x="827246" y="824174"/>
            <a:ext cx="7213926" cy="2407803"/>
            <a:chOff x="386050" y="731247"/>
            <a:chExt cx="7114325" cy="3233253"/>
          </a:xfrm>
        </p:grpSpPr>
        <p:grpSp>
          <p:nvGrpSpPr>
            <p:cNvPr id="78" name="Google Shape;78;p16"/>
            <p:cNvGrpSpPr/>
            <p:nvPr/>
          </p:nvGrpSpPr>
          <p:grpSpPr>
            <a:xfrm>
              <a:off x="1974416" y="731247"/>
              <a:ext cx="5404761" cy="968935"/>
              <a:chOff x="2349450" y="1003738"/>
              <a:chExt cx="4731887" cy="1289163"/>
            </a:xfrm>
          </p:grpSpPr>
          <p:pic>
            <p:nvPicPr>
              <p:cNvPr id="79" name="Google Shape;79;p16"/>
              <p:cNvPicPr preferRelativeResize="0"/>
              <p:nvPr/>
            </p:nvPicPr>
            <p:blipFill>
              <a:blip r:embed="rId3">
                <a:alphaModFix/>
              </a:blip>
              <a:stretch>
                <a:fillRect/>
              </a:stretch>
            </p:blipFill>
            <p:spPr>
              <a:xfrm>
                <a:off x="2525888" y="1126325"/>
                <a:ext cx="4555450" cy="1166575"/>
              </a:xfrm>
              <a:prstGeom prst="rect">
                <a:avLst/>
              </a:prstGeom>
              <a:noFill/>
              <a:ln>
                <a:noFill/>
              </a:ln>
            </p:spPr>
          </p:pic>
          <p:sp>
            <p:nvSpPr>
              <p:cNvPr id="80" name="Google Shape;80;p16"/>
              <p:cNvSpPr txBox="1"/>
              <p:nvPr/>
            </p:nvSpPr>
            <p:spPr>
              <a:xfrm>
                <a:off x="2349450" y="1003750"/>
                <a:ext cx="6840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Please</a:t>
                </a:r>
                <a:endParaRPr b="1" sz="1000"/>
              </a:p>
            </p:txBody>
          </p:sp>
          <p:sp>
            <p:nvSpPr>
              <p:cNvPr id="81" name="Google Shape;81;p16"/>
              <p:cNvSpPr txBox="1"/>
              <p:nvPr/>
            </p:nvSpPr>
            <p:spPr>
              <a:xfrm>
                <a:off x="3229825" y="1003738"/>
                <a:ext cx="6840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Call</a:t>
                </a:r>
                <a:endParaRPr b="1" sz="1000"/>
              </a:p>
            </p:txBody>
          </p:sp>
          <p:sp>
            <p:nvSpPr>
              <p:cNvPr id="82" name="Google Shape;82;p16"/>
              <p:cNvSpPr txBox="1"/>
              <p:nvPr/>
            </p:nvSpPr>
            <p:spPr>
              <a:xfrm>
                <a:off x="4110200" y="1003750"/>
                <a:ext cx="6840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Stella</a:t>
                </a:r>
                <a:endParaRPr b="1" sz="1000"/>
              </a:p>
            </p:txBody>
          </p:sp>
          <p:sp>
            <p:nvSpPr>
              <p:cNvPr id="83" name="Google Shape;83;p16"/>
              <p:cNvSpPr txBox="1"/>
              <p:nvPr/>
            </p:nvSpPr>
            <p:spPr>
              <a:xfrm>
                <a:off x="5167050" y="1003750"/>
                <a:ext cx="6840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a:t>
                </a:r>
                <a:endParaRPr b="1" sz="1000"/>
              </a:p>
            </p:txBody>
          </p:sp>
        </p:grpSp>
        <p:grpSp>
          <p:nvGrpSpPr>
            <p:cNvPr id="84" name="Google Shape;84;p16"/>
            <p:cNvGrpSpPr/>
            <p:nvPr/>
          </p:nvGrpSpPr>
          <p:grpSpPr>
            <a:xfrm>
              <a:off x="2003374" y="1703129"/>
              <a:ext cx="5497001" cy="926098"/>
              <a:chOff x="2349471" y="2450400"/>
              <a:chExt cx="4020039" cy="968925"/>
            </a:xfrm>
          </p:grpSpPr>
          <p:grpSp>
            <p:nvGrpSpPr>
              <p:cNvPr id="85" name="Google Shape;85;p16"/>
              <p:cNvGrpSpPr/>
              <p:nvPr/>
            </p:nvGrpSpPr>
            <p:grpSpPr>
              <a:xfrm>
                <a:off x="2349471" y="2450400"/>
                <a:ext cx="805264" cy="968914"/>
                <a:chOff x="2349436" y="1003750"/>
                <a:chExt cx="1085700" cy="1423200"/>
              </a:xfrm>
            </p:grpSpPr>
            <p:pic>
              <p:nvPicPr>
                <p:cNvPr id="86" name="Google Shape;86;p16"/>
                <p:cNvPicPr preferRelativeResize="0"/>
                <p:nvPr/>
              </p:nvPicPr>
              <p:blipFill rotWithShape="1">
                <a:blip r:embed="rId3">
                  <a:alphaModFix/>
                </a:blip>
                <a:srcRect b="0" l="0" r="86352" t="0"/>
                <a:stretch/>
              </p:blipFill>
              <p:spPr>
                <a:xfrm>
                  <a:off x="2349452" y="1126325"/>
                  <a:ext cx="606626" cy="1300625"/>
                </a:xfrm>
                <a:prstGeom prst="rect">
                  <a:avLst/>
                </a:prstGeom>
                <a:noFill/>
                <a:ln>
                  <a:noFill/>
                </a:ln>
              </p:spPr>
            </p:pic>
            <p:sp>
              <p:nvSpPr>
                <p:cNvPr id="87" name="Google Shape;87;p16"/>
                <p:cNvSpPr txBox="1"/>
                <p:nvPr/>
              </p:nvSpPr>
              <p:spPr>
                <a:xfrm>
                  <a:off x="2349436" y="1003750"/>
                  <a:ext cx="10857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Please</a:t>
                  </a:r>
                  <a:endParaRPr b="1" sz="1000"/>
                </a:p>
              </p:txBody>
            </p:sp>
          </p:grpSp>
          <p:grpSp>
            <p:nvGrpSpPr>
              <p:cNvPr id="88" name="Google Shape;88;p16"/>
              <p:cNvGrpSpPr/>
              <p:nvPr/>
            </p:nvGrpSpPr>
            <p:grpSpPr>
              <a:xfrm>
                <a:off x="3231925" y="2483550"/>
                <a:ext cx="726050" cy="935775"/>
                <a:chOff x="3145713" y="1264038"/>
                <a:chExt cx="726050" cy="935775"/>
              </a:xfrm>
            </p:grpSpPr>
            <p:pic>
              <p:nvPicPr>
                <p:cNvPr id="89" name="Google Shape;89;p16"/>
                <p:cNvPicPr preferRelativeResize="0"/>
                <p:nvPr/>
              </p:nvPicPr>
              <p:blipFill rotWithShape="1">
                <a:blip r:embed="rId3">
                  <a:alphaModFix/>
                </a:blip>
                <a:srcRect b="0" l="16621" r="67990" t="0"/>
                <a:stretch/>
              </p:blipFill>
              <p:spPr>
                <a:xfrm>
                  <a:off x="3145713" y="1398813"/>
                  <a:ext cx="421250" cy="801000"/>
                </a:xfrm>
                <a:prstGeom prst="rect">
                  <a:avLst/>
                </a:prstGeom>
                <a:noFill/>
                <a:ln>
                  <a:noFill/>
                </a:ln>
              </p:spPr>
            </p:pic>
            <p:sp>
              <p:nvSpPr>
                <p:cNvPr id="90" name="Google Shape;90;p16"/>
                <p:cNvSpPr txBox="1"/>
                <p:nvPr/>
              </p:nvSpPr>
              <p:spPr>
                <a:xfrm>
                  <a:off x="3187763" y="1264038"/>
                  <a:ext cx="6840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Call</a:t>
                  </a:r>
                  <a:endParaRPr b="1" sz="1000"/>
                </a:p>
              </p:txBody>
            </p:sp>
          </p:grpSp>
          <p:grpSp>
            <p:nvGrpSpPr>
              <p:cNvPr id="91" name="Google Shape;91;p16"/>
              <p:cNvGrpSpPr/>
              <p:nvPr/>
            </p:nvGrpSpPr>
            <p:grpSpPr>
              <a:xfrm>
                <a:off x="4093975" y="2483550"/>
                <a:ext cx="684000" cy="935775"/>
                <a:chOff x="3152700" y="2550"/>
                <a:chExt cx="684000" cy="935775"/>
              </a:xfrm>
            </p:grpSpPr>
            <p:pic>
              <p:nvPicPr>
                <p:cNvPr id="92" name="Google Shape;92;p16"/>
                <p:cNvPicPr preferRelativeResize="0"/>
                <p:nvPr/>
              </p:nvPicPr>
              <p:blipFill rotWithShape="1">
                <a:blip r:embed="rId3">
                  <a:alphaModFix/>
                </a:blip>
                <a:srcRect b="0" l="40690" r="43921" t="0"/>
                <a:stretch/>
              </p:blipFill>
              <p:spPr>
                <a:xfrm>
                  <a:off x="3248662" y="137325"/>
                  <a:ext cx="421246" cy="801000"/>
                </a:xfrm>
                <a:prstGeom prst="rect">
                  <a:avLst/>
                </a:prstGeom>
                <a:noFill/>
                <a:ln>
                  <a:noFill/>
                </a:ln>
              </p:spPr>
            </p:pic>
            <p:sp>
              <p:nvSpPr>
                <p:cNvPr id="93" name="Google Shape;93;p16"/>
                <p:cNvSpPr txBox="1"/>
                <p:nvPr/>
              </p:nvSpPr>
              <p:spPr>
                <a:xfrm>
                  <a:off x="3152700" y="2550"/>
                  <a:ext cx="6840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Stella</a:t>
                  </a:r>
                  <a:endParaRPr b="1" sz="1000"/>
                </a:p>
              </p:txBody>
            </p:sp>
          </p:grpSp>
          <p:grpSp>
            <p:nvGrpSpPr>
              <p:cNvPr id="94" name="Google Shape;94;p16"/>
              <p:cNvGrpSpPr/>
              <p:nvPr/>
            </p:nvGrpSpPr>
            <p:grpSpPr>
              <a:xfrm>
                <a:off x="5853324" y="2488100"/>
                <a:ext cx="516186" cy="893547"/>
                <a:chOff x="4858740" y="836280"/>
                <a:chExt cx="260700" cy="758271"/>
              </a:xfrm>
            </p:grpSpPr>
            <p:pic>
              <p:nvPicPr>
                <p:cNvPr id="95" name="Google Shape;95;p16"/>
                <p:cNvPicPr preferRelativeResize="0"/>
                <p:nvPr/>
              </p:nvPicPr>
              <p:blipFill rotWithShape="1">
                <a:blip r:embed="rId3">
                  <a:alphaModFix/>
                </a:blip>
                <a:srcRect b="0" l="63384" r="24818" t="0"/>
                <a:stretch/>
              </p:blipFill>
              <p:spPr>
                <a:xfrm>
                  <a:off x="4871783" y="1012681"/>
                  <a:ext cx="234608" cy="581870"/>
                </a:xfrm>
                <a:prstGeom prst="rect">
                  <a:avLst/>
                </a:prstGeom>
                <a:noFill/>
                <a:ln>
                  <a:noFill/>
                </a:ln>
              </p:spPr>
            </p:pic>
            <p:sp>
              <p:nvSpPr>
                <p:cNvPr id="96" name="Google Shape;96;p16"/>
                <p:cNvSpPr txBox="1"/>
                <p:nvPr/>
              </p:nvSpPr>
              <p:spPr>
                <a:xfrm>
                  <a:off x="4858740" y="836280"/>
                  <a:ext cx="2607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a:t>
                  </a:r>
                  <a:endParaRPr b="1" sz="1000"/>
                </a:p>
              </p:txBody>
            </p:sp>
          </p:grpSp>
          <p:sp>
            <p:nvSpPr>
              <p:cNvPr id="97" name="Google Shape;97;p16"/>
              <p:cNvSpPr/>
              <p:nvPr/>
            </p:nvSpPr>
            <p:spPr>
              <a:xfrm>
                <a:off x="4847813" y="2967125"/>
                <a:ext cx="726049" cy="992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3C78D8"/>
                    </a:solidFill>
                    <a:latin typeface="Arial"/>
                  </a:rPr>
                  <a:t>. . .</a:t>
                </a:r>
              </a:p>
            </p:txBody>
          </p:sp>
        </p:grpSp>
        <p:grpSp>
          <p:nvGrpSpPr>
            <p:cNvPr id="98" name="Google Shape;98;p16"/>
            <p:cNvGrpSpPr/>
            <p:nvPr/>
          </p:nvGrpSpPr>
          <p:grpSpPr>
            <a:xfrm>
              <a:off x="2951658" y="2615829"/>
              <a:ext cx="3383727" cy="904369"/>
              <a:chOff x="3421997" y="3570398"/>
              <a:chExt cx="2280601" cy="1051225"/>
            </a:xfrm>
          </p:grpSpPr>
          <p:pic>
            <p:nvPicPr>
              <p:cNvPr id="99" name="Google Shape;99;p16"/>
              <p:cNvPicPr preferRelativeResize="0"/>
              <p:nvPr/>
            </p:nvPicPr>
            <p:blipFill rotWithShape="1">
              <a:blip r:embed="rId3">
                <a:alphaModFix/>
              </a:blip>
              <a:srcRect b="0" l="0" r="86352" t="0"/>
              <a:stretch/>
            </p:blipFill>
            <p:spPr>
              <a:xfrm>
                <a:off x="3421997" y="3570398"/>
                <a:ext cx="602965" cy="1051225"/>
              </a:xfrm>
              <a:prstGeom prst="rect">
                <a:avLst/>
              </a:prstGeom>
              <a:noFill/>
              <a:ln>
                <a:noFill/>
              </a:ln>
            </p:spPr>
          </p:pic>
          <p:pic>
            <p:nvPicPr>
              <p:cNvPr id="100" name="Google Shape;100;p16"/>
              <p:cNvPicPr preferRelativeResize="0"/>
              <p:nvPr/>
            </p:nvPicPr>
            <p:blipFill rotWithShape="1">
              <a:blip r:embed="rId3">
                <a:alphaModFix/>
              </a:blip>
              <a:srcRect b="0" l="16621" r="67990" t="0"/>
              <a:stretch/>
            </p:blipFill>
            <p:spPr>
              <a:xfrm>
                <a:off x="4024972" y="3620529"/>
                <a:ext cx="564525" cy="950948"/>
              </a:xfrm>
              <a:prstGeom prst="rect">
                <a:avLst/>
              </a:prstGeom>
              <a:noFill/>
              <a:ln>
                <a:noFill/>
              </a:ln>
            </p:spPr>
          </p:pic>
          <p:pic>
            <p:nvPicPr>
              <p:cNvPr id="101" name="Google Shape;101;p16"/>
              <p:cNvPicPr preferRelativeResize="0"/>
              <p:nvPr/>
            </p:nvPicPr>
            <p:blipFill rotWithShape="1">
              <a:blip r:embed="rId3">
                <a:alphaModFix/>
              </a:blip>
              <a:srcRect b="0" l="40690" r="43921" t="0"/>
              <a:stretch/>
            </p:blipFill>
            <p:spPr>
              <a:xfrm>
                <a:off x="4589514" y="3620543"/>
                <a:ext cx="564520" cy="950948"/>
              </a:xfrm>
              <a:prstGeom prst="rect">
                <a:avLst/>
              </a:prstGeom>
              <a:noFill/>
              <a:ln>
                <a:noFill/>
              </a:ln>
            </p:spPr>
          </p:pic>
          <p:pic>
            <p:nvPicPr>
              <p:cNvPr id="102" name="Google Shape;102;p16"/>
              <p:cNvPicPr preferRelativeResize="0"/>
              <p:nvPr/>
            </p:nvPicPr>
            <p:blipFill rotWithShape="1">
              <a:blip r:embed="rId3">
                <a:alphaModFix/>
              </a:blip>
              <a:srcRect b="0" l="63384" r="24818" t="0"/>
              <a:stretch/>
            </p:blipFill>
            <p:spPr>
              <a:xfrm>
                <a:off x="5080081" y="3688996"/>
                <a:ext cx="622517" cy="814034"/>
              </a:xfrm>
              <a:prstGeom prst="rect">
                <a:avLst/>
              </a:prstGeom>
              <a:noFill/>
              <a:ln>
                <a:noFill/>
              </a:ln>
            </p:spPr>
          </p:pic>
        </p:grpSp>
        <p:sp>
          <p:nvSpPr>
            <p:cNvPr id="103" name="Google Shape;103;p16"/>
            <p:cNvSpPr txBox="1"/>
            <p:nvPr/>
          </p:nvSpPr>
          <p:spPr>
            <a:xfrm>
              <a:off x="386050" y="959625"/>
              <a:ext cx="124650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Waveform Data</a:t>
              </a:r>
              <a:endParaRPr/>
            </a:p>
          </p:txBody>
        </p:sp>
        <p:sp>
          <p:nvSpPr>
            <p:cNvPr id="104" name="Google Shape;104;p16"/>
            <p:cNvSpPr txBox="1"/>
            <p:nvPr/>
          </p:nvSpPr>
          <p:spPr>
            <a:xfrm>
              <a:off x="386050" y="1895875"/>
              <a:ext cx="124650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Remove Silence</a:t>
              </a:r>
              <a:endParaRPr/>
            </a:p>
          </p:txBody>
        </p:sp>
        <p:sp>
          <p:nvSpPr>
            <p:cNvPr id="105" name="Google Shape;105;p16"/>
            <p:cNvSpPr txBox="1"/>
            <p:nvPr/>
          </p:nvSpPr>
          <p:spPr>
            <a:xfrm>
              <a:off x="386050" y="2908625"/>
              <a:ext cx="124650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Re-Combine then Split</a:t>
              </a:r>
              <a:endParaRPr/>
            </a:p>
          </p:txBody>
        </p:sp>
        <p:sp>
          <p:nvSpPr>
            <p:cNvPr id="106" name="Google Shape;106;p16"/>
            <p:cNvSpPr/>
            <p:nvPr/>
          </p:nvSpPr>
          <p:spPr>
            <a:xfrm rot="5400000">
              <a:off x="3319000" y="3138300"/>
              <a:ext cx="189600" cy="801000"/>
            </a:xfrm>
            <a:prstGeom prst="rightBracket">
              <a:avLst>
                <a:gd fmla="val 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rot="5400000">
              <a:off x="4120000" y="3138300"/>
              <a:ext cx="189600" cy="801000"/>
            </a:xfrm>
            <a:prstGeom prst="rightBracket">
              <a:avLst>
                <a:gd fmla="val 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rot="5400000">
              <a:off x="4921000" y="3143000"/>
              <a:ext cx="189600" cy="801000"/>
            </a:xfrm>
            <a:prstGeom prst="rightBracket">
              <a:avLst>
                <a:gd fmla="val 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rot="5400000">
              <a:off x="5722000" y="3143000"/>
              <a:ext cx="189600" cy="801000"/>
            </a:xfrm>
            <a:prstGeom prst="rightBracket">
              <a:avLst>
                <a:gd fmla="val 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nvSpPr>
          <p:spPr>
            <a:xfrm>
              <a:off x="3911500" y="3633600"/>
              <a:ext cx="606600" cy="2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.5s</a:t>
              </a:r>
              <a:endParaRPr/>
            </a:p>
          </p:txBody>
        </p:sp>
        <p:sp>
          <p:nvSpPr>
            <p:cNvPr id="111" name="Google Shape;111;p16"/>
            <p:cNvSpPr txBox="1"/>
            <p:nvPr/>
          </p:nvSpPr>
          <p:spPr>
            <a:xfrm>
              <a:off x="3110500" y="3633600"/>
              <a:ext cx="606600" cy="2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.5s</a:t>
              </a:r>
              <a:endParaRPr/>
            </a:p>
          </p:txBody>
        </p:sp>
        <p:sp>
          <p:nvSpPr>
            <p:cNvPr id="112" name="Google Shape;112;p16"/>
            <p:cNvSpPr txBox="1"/>
            <p:nvPr/>
          </p:nvSpPr>
          <p:spPr>
            <a:xfrm>
              <a:off x="4712500" y="3633600"/>
              <a:ext cx="606600" cy="2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.5s</a:t>
              </a:r>
              <a:endParaRPr/>
            </a:p>
          </p:txBody>
        </p:sp>
        <p:sp>
          <p:nvSpPr>
            <p:cNvPr id="113" name="Google Shape;113;p16"/>
            <p:cNvSpPr txBox="1"/>
            <p:nvPr/>
          </p:nvSpPr>
          <p:spPr>
            <a:xfrm>
              <a:off x="5513500" y="3633600"/>
              <a:ext cx="606600" cy="2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.5s</a:t>
              </a:r>
              <a:endParaRPr/>
            </a:p>
          </p:txBody>
        </p:sp>
        <p:sp>
          <p:nvSpPr>
            <p:cNvPr id="114" name="Google Shape;114;p16"/>
            <p:cNvSpPr txBox="1"/>
            <p:nvPr/>
          </p:nvSpPr>
          <p:spPr>
            <a:xfrm>
              <a:off x="5096050" y="3545400"/>
              <a:ext cx="4632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grpSp>
      <p:cxnSp>
        <p:nvCxnSpPr>
          <p:cNvPr id="115" name="Google Shape;115;p16"/>
          <p:cNvCxnSpPr/>
          <p:nvPr/>
        </p:nvCxnSpPr>
        <p:spPr>
          <a:xfrm flipH="1">
            <a:off x="3957950" y="3430375"/>
            <a:ext cx="794100" cy="5514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6"/>
          <p:cNvCxnSpPr/>
          <p:nvPr/>
        </p:nvCxnSpPr>
        <p:spPr>
          <a:xfrm>
            <a:off x="4752050" y="3430375"/>
            <a:ext cx="794100" cy="5514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6"/>
          <p:cNvSpPr txBox="1"/>
          <p:nvPr/>
        </p:nvSpPr>
        <p:spPr>
          <a:xfrm>
            <a:off x="827246" y="3320067"/>
            <a:ext cx="12639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Extract Features From Chunks</a:t>
            </a:r>
            <a:endParaRPr/>
          </a:p>
        </p:txBody>
      </p:sp>
      <p:pic>
        <p:nvPicPr>
          <p:cNvPr id="118" name="Google Shape;118;p16"/>
          <p:cNvPicPr preferRelativeResize="0"/>
          <p:nvPr/>
        </p:nvPicPr>
        <p:blipFill rotWithShape="1">
          <a:blip r:embed="rId4">
            <a:alphaModFix/>
          </a:blip>
          <a:srcRect b="0" l="0" r="0" t="0"/>
          <a:stretch/>
        </p:blipFill>
        <p:spPr>
          <a:xfrm>
            <a:off x="5316525" y="4134902"/>
            <a:ext cx="2132640" cy="840975"/>
          </a:xfrm>
          <a:prstGeom prst="rect">
            <a:avLst/>
          </a:prstGeom>
          <a:noFill/>
          <a:ln>
            <a:noFill/>
          </a:ln>
        </p:spPr>
      </p:pic>
      <p:pic>
        <p:nvPicPr>
          <p:cNvPr id="119" name="Google Shape;119;p16"/>
          <p:cNvPicPr preferRelativeResize="0"/>
          <p:nvPr/>
        </p:nvPicPr>
        <p:blipFill>
          <a:blip r:embed="rId5">
            <a:alphaModFix/>
          </a:blip>
          <a:stretch>
            <a:fillRect/>
          </a:stretch>
        </p:blipFill>
        <p:spPr>
          <a:xfrm>
            <a:off x="2248675" y="4134913"/>
            <a:ext cx="2323337" cy="84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311700" y="-881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MFCC and Chroma Features</a:t>
            </a:r>
            <a:endParaRPr/>
          </a:p>
        </p:txBody>
      </p:sp>
      <p:pic>
        <p:nvPicPr>
          <p:cNvPr id="125" name="Google Shape;125;p17"/>
          <p:cNvPicPr preferRelativeResize="0"/>
          <p:nvPr/>
        </p:nvPicPr>
        <p:blipFill>
          <a:blip r:embed="rId3">
            <a:alphaModFix/>
          </a:blip>
          <a:stretch>
            <a:fillRect/>
          </a:stretch>
        </p:blipFill>
        <p:spPr>
          <a:xfrm>
            <a:off x="1109400" y="538075"/>
            <a:ext cx="6613075" cy="2393750"/>
          </a:xfrm>
          <a:prstGeom prst="rect">
            <a:avLst/>
          </a:prstGeom>
          <a:noFill/>
          <a:ln>
            <a:noFill/>
          </a:ln>
        </p:spPr>
      </p:pic>
      <p:pic>
        <p:nvPicPr>
          <p:cNvPr id="126" name="Google Shape;126;p17"/>
          <p:cNvPicPr preferRelativeResize="0"/>
          <p:nvPr/>
        </p:nvPicPr>
        <p:blipFill rotWithShape="1">
          <a:blip r:embed="rId4">
            <a:alphaModFix/>
          </a:blip>
          <a:srcRect b="7805" l="0" r="0" t="7813"/>
          <a:stretch/>
        </p:blipFill>
        <p:spPr>
          <a:xfrm>
            <a:off x="1177475" y="2931825"/>
            <a:ext cx="6613075" cy="1905475"/>
          </a:xfrm>
          <a:prstGeom prst="rect">
            <a:avLst/>
          </a:prstGeom>
          <a:noFill/>
          <a:ln>
            <a:noFill/>
          </a:ln>
        </p:spPr>
      </p:pic>
      <p:sp>
        <p:nvSpPr>
          <p:cNvPr id="127" name="Google Shape;127;p17"/>
          <p:cNvSpPr txBox="1"/>
          <p:nvPr/>
        </p:nvSpPr>
        <p:spPr>
          <a:xfrm>
            <a:off x="4203925" y="2571750"/>
            <a:ext cx="2712300" cy="4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chroma</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311700" y="-881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K-Folds Re</a:t>
            </a:r>
            <a:r>
              <a:rPr lang="en"/>
              <a:t>s</a:t>
            </a:r>
            <a:r>
              <a:rPr lang="en"/>
              <a:t>ults</a:t>
            </a:r>
            <a:endParaRPr/>
          </a:p>
        </p:txBody>
      </p:sp>
      <p:pic>
        <p:nvPicPr>
          <p:cNvPr id="133" name="Google Shape;133;p18"/>
          <p:cNvPicPr preferRelativeResize="0"/>
          <p:nvPr/>
        </p:nvPicPr>
        <p:blipFill>
          <a:blip r:embed="rId3">
            <a:alphaModFix/>
          </a:blip>
          <a:stretch>
            <a:fillRect/>
          </a:stretch>
        </p:blipFill>
        <p:spPr>
          <a:xfrm>
            <a:off x="0" y="1130575"/>
            <a:ext cx="4572000" cy="4023360"/>
          </a:xfrm>
          <a:prstGeom prst="rect">
            <a:avLst/>
          </a:prstGeom>
          <a:noFill/>
          <a:ln>
            <a:noFill/>
          </a:ln>
        </p:spPr>
      </p:pic>
      <p:pic>
        <p:nvPicPr>
          <p:cNvPr id="134" name="Google Shape;134;p18"/>
          <p:cNvPicPr preferRelativeResize="0"/>
          <p:nvPr/>
        </p:nvPicPr>
        <p:blipFill>
          <a:blip r:embed="rId4">
            <a:alphaModFix/>
          </a:blip>
          <a:stretch>
            <a:fillRect/>
          </a:stretch>
        </p:blipFill>
        <p:spPr>
          <a:xfrm>
            <a:off x="4572000" y="1130575"/>
            <a:ext cx="4572000" cy="4023360"/>
          </a:xfrm>
          <a:prstGeom prst="rect">
            <a:avLst/>
          </a:prstGeom>
          <a:noFill/>
          <a:ln>
            <a:noFill/>
          </a:ln>
        </p:spPr>
      </p:pic>
      <p:sp>
        <p:nvSpPr>
          <p:cNvPr id="135" name="Google Shape;135;p18"/>
          <p:cNvSpPr txBox="1"/>
          <p:nvPr/>
        </p:nvSpPr>
        <p:spPr>
          <a:xfrm>
            <a:off x="-49550" y="361475"/>
            <a:ext cx="32433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CNN With Dropout Regularization</a:t>
            </a:r>
            <a:endParaRPr b="1">
              <a:solidFill>
                <a:srgbClr val="0000FF"/>
              </a:solidFill>
            </a:endParaRPr>
          </a:p>
          <a:p>
            <a:pPr indent="0" lvl="0" marL="0" rtl="0" algn="l">
              <a:spcBef>
                <a:spcPts val="0"/>
              </a:spcBef>
              <a:spcAft>
                <a:spcPts val="0"/>
              </a:spcAft>
              <a:buNone/>
            </a:pPr>
            <a:r>
              <a:rPr b="1" lang="en">
                <a:solidFill>
                  <a:srgbClr val="FF0000"/>
                </a:solidFill>
              </a:rPr>
              <a:t>CNN Without Regularization</a:t>
            </a:r>
            <a:endParaRPr b="1">
              <a:solidFill>
                <a:srgbClr val="FF0000"/>
              </a:solidFill>
            </a:endParaRPr>
          </a:p>
          <a:p>
            <a:pPr indent="0" lvl="0" marL="0" rtl="0" algn="l">
              <a:spcBef>
                <a:spcPts val="0"/>
              </a:spcBef>
              <a:spcAft>
                <a:spcPts val="0"/>
              </a:spcAft>
              <a:buNone/>
            </a:pPr>
            <a:r>
              <a:rPr b="1" lang="en">
                <a:solidFill>
                  <a:srgbClr val="6AA84F"/>
                </a:solidFill>
              </a:rPr>
              <a:t>CNN With Increased Kernel Size</a:t>
            </a:r>
            <a:endParaRPr b="1">
              <a:solidFill>
                <a:srgbClr val="6AA8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642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Co-Training Algorithm</a:t>
            </a:r>
            <a:endParaRPr/>
          </a:p>
        </p:txBody>
      </p:sp>
      <p:sp>
        <p:nvSpPr>
          <p:cNvPr id="141" name="Google Shape;141;p19"/>
          <p:cNvSpPr/>
          <p:nvPr/>
        </p:nvSpPr>
        <p:spPr>
          <a:xfrm>
            <a:off x="4441700" y="865250"/>
            <a:ext cx="1006000" cy="630625"/>
          </a:xfrm>
          <a:prstGeom prst="flowChartMagneticDisk">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Labeled</a:t>
            </a:r>
            <a:endParaRPr/>
          </a:p>
          <a:p>
            <a:pPr indent="0" lvl="0" marL="0" rtl="0" algn="ctr">
              <a:spcBef>
                <a:spcPts val="0"/>
              </a:spcBef>
              <a:spcAft>
                <a:spcPts val="0"/>
              </a:spcAft>
              <a:buNone/>
            </a:pPr>
            <a:r>
              <a:rPr lang="en"/>
              <a:t>Data</a:t>
            </a:r>
            <a:endParaRPr/>
          </a:p>
        </p:txBody>
      </p:sp>
      <p:sp>
        <p:nvSpPr>
          <p:cNvPr id="142" name="Google Shape;142;p19"/>
          <p:cNvSpPr/>
          <p:nvPr/>
        </p:nvSpPr>
        <p:spPr>
          <a:xfrm>
            <a:off x="3413600" y="2312300"/>
            <a:ext cx="1546500" cy="8010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Classifier 1</a:t>
            </a:r>
            <a:endParaRPr/>
          </a:p>
        </p:txBody>
      </p:sp>
      <p:sp>
        <p:nvSpPr>
          <p:cNvPr id="143" name="Google Shape;143;p19"/>
          <p:cNvSpPr/>
          <p:nvPr/>
        </p:nvSpPr>
        <p:spPr>
          <a:xfrm>
            <a:off x="5120400" y="2312300"/>
            <a:ext cx="1546500" cy="8010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Classifier 2</a:t>
            </a:r>
            <a:endParaRPr/>
          </a:p>
        </p:txBody>
      </p:sp>
      <p:sp>
        <p:nvSpPr>
          <p:cNvPr id="144" name="Google Shape;144;p19"/>
          <p:cNvSpPr/>
          <p:nvPr/>
        </p:nvSpPr>
        <p:spPr>
          <a:xfrm>
            <a:off x="3875250" y="3964850"/>
            <a:ext cx="2214025" cy="1178650"/>
          </a:xfrm>
          <a:prstGeom prst="flowChartMagneticDisk">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Unl</a:t>
            </a:r>
            <a:r>
              <a:rPr lang="en"/>
              <a:t>abeled</a:t>
            </a:r>
            <a:endParaRPr/>
          </a:p>
          <a:p>
            <a:pPr indent="0" lvl="0" marL="0" rtl="0" algn="ctr">
              <a:spcBef>
                <a:spcPts val="0"/>
              </a:spcBef>
              <a:spcAft>
                <a:spcPts val="0"/>
              </a:spcAft>
              <a:buNone/>
            </a:pPr>
            <a:r>
              <a:rPr lang="en"/>
              <a:t>Data</a:t>
            </a:r>
            <a:endParaRPr/>
          </a:p>
        </p:txBody>
      </p:sp>
      <p:sp>
        <p:nvSpPr>
          <p:cNvPr id="145" name="Google Shape;145;p19"/>
          <p:cNvSpPr txBox="1"/>
          <p:nvPr/>
        </p:nvSpPr>
        <p:spPr>
          <a:xfrm>
            <a:off x="4685450" y="1680550"/>
            <a:ext cx="6861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Train</a:t>
            </a:r>
            <a:endParaRPr/>
          </a:p>
          <a:p>
            <a:pPr indent="0" lvl="0" marL="0" rtl="0" algn="ctr">
              <a:spcBef>
                <a:spcPts val="0"/>
              </a:spcBef>
              <a:spcAft>
                <a:spcPts val="0"/>
              </a:spcAft>
              <a:buNone/>
            </a:pPr>
            <a:r>
              <a:rPr lang="en"/>
              <a:t>On</a:t>
            </a:r>
            <a:endParaRPr/>
          </a:p>
        </p:txBody>
      </p:sp>
      <p:cxnSp>
        <p:nvCxnSpPr>
          <p:cNvPr id="146" name="Google Shape;146;p19"/>
          <p:cNvCxnSpPr>
            <a:stCxn id="145" idx="1"/>
            <a:endCxn id="145" idx="1"/>
          </p:cNvCxnSpPr>
          <p:nvPr/>
        </p:nvCxnSpPr>
        <p:spPr>
          <a:xfrm>
            <a:off x="4685450" y="1844350"/>
            <a:ext cx="0" cy="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9"/>
          <p:cNvCxnSpPr>
            <a:stCxn id="141" idx="3"/>
            <a:endCxn id="142" idx="0"/>
          </p:cNvCxnSpPr>
          <p:nvPr/>
        </p:nvCxnSpPr>
        <p:spPr>
          <a:xfrm flipH="1">
            <a:off x="4186900" y="1495875"/>
            <a:ext cx="757800" cy="816300"/>
          </a:xfrm>
          <a:prstGeom prst="straightConnector1">
            <a:avLst/>
          </a:prstGeom>
          <a:noFill/>
          <a:ln cap="flat" cmpd="sng" w="19050">
            <a:solidFill>
              <a:schemeClr val="dk2"/>
            </a:solidFill>
            <a:prstDash val="solid"/>
            <a:round/>
            <a:headEnd len="med" w="med" type="none"/>
            <a:tailEnd len="med" w="med" type="triangle"/>
          </a:ln>
        </p:spPr>
      </p:cxnSp>
      <p:cxnSp>
        <p:nvCxnSpPr>
          <p:cNvPr id="148" name="Google Shape;148;p19"/>
          <p:cNvCxnSpPr>
            <a:stCxn id="141" idx="3"/>
            <a:endCxn id="143" idx="0"/>
          </p:cNvCxnSpPr>
          <p:nvPr/>
        </p:nvCxnSpPr>
        <p:spPr>
          <a:xfrm>
            <a:off x="4944700" y="1495875"/>
            <a:ext cx="948900" cy="816300"/>
          </a:xfrm>
          <a:prstGeom prst="straightConnector1">
            <a:avLst/>
          </a:prstGeom>
          <a:noFill/>
          <a:ln cap="flat" cmpd="sng" w="19050">
            <a:solidFill>
              <a:schemeClr val="dk2"/>
            </a:solidFill>
            <a:prstDash val="solid"/>
            <a:round/>
            <a:headEnd len="med" w="med" type="none"/>
            <a:tailEnd len="med" w="med" type="triangle"/>
          </a:ln>
        </p:spPr>
      </p:cxnSp>
      <p:cxnSp>
        <p:nvCxnSpPr>
          <p:cNvPr id="149" name="Google Shape;149;p19"/>
          <p:cNvCxnSpPr>
            <a:stCxn id="142" idx="2"/>
            <a:endCxn id="144" idx="1"/>
          </p:cNvCxnSpPr>
          <p:nvPr/>
        </p:nvCxnSpPr>
        <p:spPr>
          <a:xfrm>
            <a:off x="4186850" y="3113300"/>
            <a:ext cx="795300" cy="851700"/>
          </a:xfrm>
          <a:prstGeom prst="straightConnector1">
            <a:avLst/>
          </a:prstGeom>
          <a:noFill/>
          <a:ln cap="flat" cmpd="sng" w="19050">
            <a:solidFill>
              <a:schemeClr val="dk2"/>
            </a:solidFill>
            <a:prstDash val="solid"/>
            <a:round/>
            <a:headEnd len="med" w="med" type="none"/>
            <a:tailEnd len="med" w="med" type="triangle"/>
          </a:ln>
        </p:spPr>
      </p:cxnSp>
      <p:cxnSp>
        <p:nvCxnSpPr>
          <p:cNvPr id="150" name="Google Shape;150;p19"/>
          <p:cNvCxnSpPr>
            <a:stCxn id="143" idx="2"/>
            <a:endCxn id="144" idx="1"/>
          </p:cNvCxnSpPr>
          <p:nvPr/>
        </p:nvCxnSpPr>
        <p:spPr>
          <a:xfrm flipH="1">
            <a:off x="4982250" y="3113300"/>
            <a:ext cx="911400" cy="851700"/>
          </a:xfrm>
          <a:prstGeom prst="straightConnector1">
            <a:avLst/>
          </a:prstGeom>
          <a:noFill/>
          <a:ln cap="flat" cmpd="sng" w="19050">
            <a:solidFill>
              <a:schemeClr val="dk2"/>
            </a:solidFill>
            <a:prstDash val="solid"/>
            <a:round/>
            <a:headEnd len="med" w="med" type="none"/>
            <a:tailEnd len="med" w="med" type="triangle"/>
          </a:ln>
        </p:spPr>
      </p:cxnSp>
      <p:sp>
        <p:nvSpPr>
          <p:cNvPr id="151" name="Google Shape;151;p19"/>
          <p:cNvSpPr txBox="1"/>
          <p:nvPr/>
        </p:nvSpPr>
        <p:spPr>
          <a:xfrm>
            <a:off x="4607600" y="3113300"/>
            <a:ext cx="8418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Predict</a:t>
            </a:r>
            <a:endParaRPr/>
          </a:p>
          <a:p>
            <a:pPr indent="0" lvl="0" marL="0" rtl="0" algn="ctr">
              <a:spcBef>
                <a:spcPts val="0"/>
              </a:spcBef>
              <a:spcAft>
                <a:spcPts val="0"/>
              </a:spcAft>
              <a:buNone/>
            </a:pPr>
            <a:r>
              <a:rPr lang="en"/>
              <a:t>On</a:t>
            </a:r>
            <a:endParaRPr/>
          </a:p>
        </p:txBody>
      </p:sp>
      <p:cxnSp>
        <p:nvCxnSpPr>
          <p:cNvPr id="152" name="Google Shape;152;p19"/>
          <p:cNvCxnSpPr>
            <a:stCxn id="144" idx="4"/>
            <a:endCxn id="141" idx="4"/>
          </p:cNvCxnSpPr>
          <p:nvPr/>
        </p:nvCxnSpPr>
        <p:spPr>
          <a:xfrm rot="10800000">
            <a:off x="5447575" y="1180675"/>
            <a:ext cx="641700" cy="3373500"/>
          </a:xfrm>
          <a:prstGeom prst="curvedConnector3">
            <a:avLst>
              <a:gd fmla="val -187767" name="adj1"/>
            </a:avLst>
          </a:prstGeom>
          <a:noFill/>
          <a:ln cap="flat" cmpd="sng" w="19050">
            <a:solidFill>
              <a:schemeClr val="dk2"/>
            </a:solidFill>
            <a:prstDash val="solid"/>
            <a:round/>
            <a:headEnd len="med" w="med" type="none"/>
            <a:tailEnd len="med" w="med" type="none"/>
          </a:ln>
        </p:spPr>
      </p:cxnSp>
      <p:cxnSp>
        <p:nvCxnSpPr>
          <p:cNvPr id="153" name="Google Shape;153;p19"/>
          <p:cNvCxnSpPr>
            <a:endCxn id="141" idx="4"/>
          </p:cNvCxnSpPr>
          <p:nvPr/>
        </p:nvCxnSpPr>
        <p:spPr>
          <a:xfrm rot="10800000">
            <a:off x="5447700" y="1180563"/>
            <a:ext cx="333000" cy="2070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19"/>
          <p:cNvSpPr txBox="1"/>
          <p:nvPr/>
        </p:nvSpPr>
        <p:spPr>
          <a:xfrm>
            <a:off x="7252225" y="2407950"/>
            <a:ext cx="10809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Add Most 1000 Most Confident Samples From Each Classifier To Labeled Data</a:t>
            </a:r>
            <a:endParaRPr/>
          </a:p>
        </p:txBody>
      </p:sp>
      <p:pic>
        <p:nvPicPr>
          <p:cNvPr id="155" name="Google Shape;155;p19"/>
          <p:cNvPicPr preferRelativeResize="0"/>
          <p:nvPr/>
        </p:nvPicPr>
        <p:blipFill>
          <a:blip r:embed="rId3">
            <a:alphaModFix/>
          </a:blip>
          <a:stretch>
            <a:fillRect/>
          </a:stretch>
        </p:blipFill>
        <p:spPr>
          <a:xfrm>
            <a:off x="1683962" y="2571750"/>
            <a:ext cx="1546500" cy="1546500"/>
          </a:xfrm>
          <a:prstGeom prst="rect">
            <a:avLst/>
          </a:prstGeom>
          <a:noFill/>
          <a:ln>
            <a:noFill/>
          </a:ln>
        </p:spPr>
      </p:pic>
      <p:sp>
        <p:nvSpPr>
          <p:cNvPr id="156" name="Google Shape;156;p19"/>
          <p:cNvSpPr txBox="1"/>
          <p:nvPr/>
        </p:nvSpPr>
        <p:spPr>
          <a:xfrm>
            <a:off x="735050" y="2642600"/>
            <a:ext cx="948900" cy="9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Iterate Until All Samples Labeled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Co-Training Implementation</a:t>
            </a:r>
            <a:endParaRPr/>
          </a:p>
        </p:txBody>
      </p:sp>
      <p:sp>
        <p:nvSpPr>
          <p:cNvPr id="162" name="Google Shape;162;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Use two most successful classifiers from k-folds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Train initially on 1,000 samples of labeled data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Each iteration, each classifier adds 20 samples to labeled training data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40 in total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Repeat for k = 100 iterations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Accuracy of each classifier is tested after each iteration on the pre-sampled test set</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1"/>
          <p:cNvPicPr preferRelativeResize="0"/>
          <p:nvPr/>
        </p:nvPicPr>
        <p:blipFill>
          <a:blip r:embed="rId3">
            <a:alphaModFix/>
          </a:blip>
          <a:stretch>
            <a:fillRect/>
          </a:stretch>
        </p:blipFill>
        <p:spPr>
          <a:xfrm>
            <a:off x="289700" y="1150388"/>
            <a:ext cx="3775054" cy="2842700"/>
          </a:xfrm>
          <a:prstGeom prst="rect">
            <a:avLst/>
          </a:prstGeom>
          <a:noFill/>
          <a:ln>
            <a:noFill/>
          </a:ln>
        </p:spPr>
      </p:pic>
      <p:pic>
        <p:nvPicPr>
          <p:cNvPr id="168" name="Google Shape;168;p21"/>
          <p:cNvPicPr preferRelativeResize="0"/>
          <p:nvPr/>
        </p:nvPicPr>
        <p:blipFill>
          <a:blip r:embed="rId4">
            <a:alphaModFix/>
          </a:blip>
          <a:stretch>
            <a:fillRect/>
          </a:stretch>
        </p:blipFill>
        <p:spPr>
          <a:xfrm>
            <a:off x="4114950" y="1150400"/>
            <a:ext cx="4059976" cy="288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