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82DEEC4-F195-4736-9A0D-317F4D7573BD}">
  <a:tblStyle styleId="{282DEEC4-F195-4736-9A0D-317F4D7573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62abd11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62abd11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62abd115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462abd115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AB, AD, CF, CG, EG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462abd115d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462abd115d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AB, AD, CF, CG, EG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462abd115d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462abd115d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46310670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46310670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460b5e78da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460b5e78da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first ceil(n/2) elements. Select random j between 0 and ceil(lg k). Threshold weight is now 2^j. Add any element after that with weight over 2^j that maintains an independent set. (Also works with estimating k = 4(rank of largest set in S)).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Essentially, creating log r weight classes, then adds elements greedily afterwards. Each weight class contributes OPT/(lg k) to OPT, and you expect a constant factor of the chosen weight class to be selected.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460b5e78da_1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460b5e78da_1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approximation by Lachich, but algorithm was quite convoluted, required random step after sampling where the alg would either proceed via, 1) Threshold, 2) Simple, 3) Gap.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The algorithm mentioned on this slide, presented months later, is way more concise and cuts down on the constant value in the competitive ratio.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problem actually works by carefully constructing a series of sub-matroids that can then be added to greedily, but that achieves the same result as mentioned in the slide.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Prevents heavy elements from being made impossible by lighter elements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Makes sure the subproblems (Sub-Matroids) mentioned before are feasible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4993a2f13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4993a2f13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4993a2f13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4993a2f13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4993a2f13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4993a2f13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60b5e77aa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60b5e77aa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993a2f13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4993a2f13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4993a2f138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4993a2f13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4993a2f138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4993a2f138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4993a2f138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4993a2f138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4993a2f138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4993a2f138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460b5e78da_1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460b5e78da_1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463106704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463106704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60b5e78d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60b5e78d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60b5e78d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60b5e78d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60b5e78da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60b5e78da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60b5e78da_1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60b5e78da_1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 Matroid: Independent sets have less than k elements == View first n/e elements, keep track of k largest weights, add subsequent weights if they are bigger than the smallest observed weight (Multiple Choice Secretary)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Uniformly Dense: Density of all independent sets have less than or equal density to E == View m first elements where m selected from Bin(n, ½), select sample of r (rank) largest elements seen overall, if an element pushes out a dummy or a sample element, add it to selected 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993a2f1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993a2f1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 Matroid: Independent sets have less than k elements == View first n/e elements, keep track of k largest weights, add subsequent weights if they are bigger than the smallest observed weight (Multiple Choice Secretary)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Uniformly Dense: Density of all independent sets have less than or equal density to E (|V|/|E| for whole graph more than any independent subset) == View m first elements where m selected from Bin(n, ½), select sample of r (rank) largest elements seen overall, if an element pushes out a dummy or a sample element, add it to selected 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62695395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62695395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62695395e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62695395e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Survey of the Matroid Secretary Problem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Spencer Riggins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22"/>
          <p:cNvGrpSpPr/>
          <p:nvPr/>
        </p:nvGrpSpPr>
        <p:grpSpPr>
          <a:xfrm>
            <a:off x="4809660" y="798240"/>
            <a:ext cx="4121292" cy="3547012"/>
            <a:chOff x="1503800" y="690275"/>
            <a:chExt cx="5256750" cy="3842500"/>
          </a:xfrm>
        </p:grpSpPr>
        <p:grpSp>
          <p:nvGrpSpPr>
            <p:cNvPr id="259" name="Google Shape;259;p22"/>
            <p:cNvGrpSpPr/>
            <p:nvPr/>
          </p:nvGrpSpPr>
          <p:grpSpPr>
            <a:xfrm>
              <a:off x="1503800" y="690275"/>
              <a:ext cx="5256750" cy="3842500"/>
              <a:chOff x="1503800" y="690275"/>
              <a:chExt cx="5256750" cy="3842500"/>
            </a:xfrm>
          </p:grpSpPr>
          <p:grpSp>
            <p:nvGrpSpPr>
              <p:cNvPr id="260" name="Google Shape;260;p22"/>
              <p:cNvGrpSpPr/>
              <p:nvPr/>
            </p:nvGrpSpPr>
            <p:grpSpPr>
              <a:xfrm>
                <a:off x="1503800" y="690275"/>
                <a:ext cx="5256750" cy="3842500"/>
                <a:chOff x="1503800" y="690275"/>
                <a:chExt cx="5256750" cy="3842500"/>
              </a:xfrm>
            </p:grpSpPr>
            <p:grpSp>
              <p:nvGrpSpPr>
                <p:cNvPr id="261" name="Google Shape;261;p22"/>
                <p:cNvGrpSpPr/>
                <p:nvPr/>
              </p:nvGrpSpPr>
              <p:grpSpPr>
                <a:xfrm>
                  <a:off x="1503800" y="690275"/>
                  <a:ext cx="5256750" cy="3842500"/>
                  <a:chOff x="1503800" y="690275"/>
                  <a:chExt cx="5256750" cy="3842500"/>
                </a:xfrm>
              </p:grpSpPr>
              <p:sp>
                <p:nvSpPr>
                  <p:cNvPr id="262" name="Google Shape;262;p22"/>
                  <p:cNvSpPr/>
                  <p:nvPr/>
                </p:nvSpPr>
                <p:spPr>
                  <a:xfrm>
                    <a:off x="3241888" y="2627700"/>
                    <a:ext cx="521100" cy="5211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F</a:t>
                    </a:r>
                    <a:endParaRPr/>
                  </a:p>
                </p:txBody>
              </p:sp>
              <p:sp>
                <p:nvSpPr>
                  <p:cNvPr id="263" name="Google Shape;263;p22"/>
                  <p:cNvSpPr/>
                  <p:nvPr/>
                </p:nvSpPr>
                <p:spPr>
                  <a:xfrm>
                    <a:off x="3888425" y="690275"/>
                    <a:ext cx="521100" cy="5211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B</a:t>
                    </a:r>
                    <a:endParaRPr/>
                  </a:p>
                </p:txBody>
              </p:sp>
              <p:sp>
                <p:nvSpPr>
                  <p:cNvPr id="264" name="Google Shape;264;p22"/>
                  <p:cNvSpPr/>
                  <p:nvPr/>
                </p:nvSpPr>
                <p:spPr>
                  <a:xfrm>
                    <a:off x="1503800" y="1789950"/>
                    <a:ext cx="521100" cy="521100"/>
                  </a:xfrm>
                  <a:prstGeom prst="ellipse">
                    <a:avLst/>
                  </a:prstGeom>
                  <a:solidFill>
                    <a:srgbClr val="4A86E8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A</a:t>
                    </a:r>
                    <a:endParaRPr/>
                  </a:p>
                </p:txBody>
              </p:sp>
              <p:sp>
                <p:nvSpPr>
                  <p:cNvPr id="265" name="Google Shape;265;p22"/>
                  <p:cNvSpPr/>
                  <p:nvPr/>
                </p:nvSpPr>
                <p:spPr>
                  <a:xfrm>
                    <a:off x="6239450" y="1789950"/>
                    <a:ext cx="521100" cy="5211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G</a:t>
                    </a:r>
                    <a:endParaRPr/>
                  </a:p>
                </p:txBody>
              </p:sp>
              <p:sp>
                <p:nvSpPr>
                  <p:cNvPr id="266" name="Google Shape;266;p22"/>
                  <p:cNvSpPr/>
                  <p:nvPr/>
                </p:nvSpPr>
                <p:spPr>
                  <a:xfrm>
                    <a:off x="5457250" y="4011675"/>
                    <a:ext cx="521100" cy="521100"/>
                  </a:xfrm>
                  <a:prstGeom prst="ellipse">
                    <a:avLst/>
                  </a:prstGeom>
                  <a:solidFill>
                    <a:srgbClr val="4A86E8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E</a:t>
                    </a:r>
                    <a:endParaRPr/>
                  </a:p>
                </p:txBody>
              </p:sp>
              <p:sp>
                <p:nvSpPr>
                  <p:cNvPr id="267" name="Google Shape;267;p22"/>
                  <p:cNvSpPr/>
                  <p:nvPr/>
                </p:nvSpPr>
                <p:spPr>
                  <a:xfrm>
                    <a:off x="2645725" y="4011675"/>
                    <a:ext cx="521100" cy="5211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D</a:t>
                    </a:r>
                    <a:endParaRPr/>
                  </a:p>
                </p:txBody>
              </p:sp>
              <p:sp>
                <p:nvSpPr>
                  <p:cNvPr id="268" name="Google Shape;268;p22"/>
                  <p:cNvSpPr/>
                  <p:nvPr/>
                </p:nvSpPr>
                <p:spPr>
                  <a:xfrm>
                    <a:off x="4572000" y="2311200"/>
                    <a:ext cx="521100" cy="521100"/>
                  </a:xfrm>
                  <a:prstGeom prst="ellipse">
                    <a:avLst/>
                  </a:prstGeom>
                  <a:solidFill>
                    <a:srgbClr val="4A86E8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C</a:t>
                    </a:r>
                    <a:endParaRPr/>
                  </a:p>
                </p:txBody>
              </p:sp>
            </p:grpSp>
            <p:sp>
              <p:nvSpPr>
                <p:cNvPr id="269" name="Google Shape;269;p22"/>
                <p:cNvSpPr txBox="1"/>
                <p:nvPr/>
              </p:nvSpPr>
              <p:spPr>
                <a:xfrm>
                  <a:off x="2173950" y="3048000"/>
                  <a:ext cx="694800" cy="54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5</a:t>
                  </a:r>
                  <a:endParaRPr>
                    <a:solidFill>
                      <a:srgbClr val="EFEFEF"/>
                    </a:solidFill>
                  </a:endParaRPr>
                </a:p>
                <a:p>
                  <a:pPr indent="0" lvl="0" marL="0" rtl="0" algn="ctr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160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2"/>
                    </a:solidFill>
                  </a:endParaRPr>
                </a:p>
              </p:txBody>
            </p:sp>
            <p:sp>
              <p:nvSpPr>
                <p:cNvPr id="270" name="Google Shape;270;p22"/>
                <p:cNvSpPr txBox="1"/>
                <p:nvPr/>
              </p:nvSpPr>
              <p:spPr>
                <a:xfrm>
                  <a:off x="5239875" y="1051100"/>
                  <a:ext cx="694800" cy="54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60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3</a:t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271" name="Google Shape;271;p22"/>
                <p:cNvSpPr txBox="1"/>
                <p:nvPr/>
              </p:nvSpPr>
              <p:spPr>
                <a:xfrm>
                  <a:off x="4013950" y="3857050"/>
                  <a:ext cx="694800" cy="54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60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4</a:t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272" name="Google Shape;272;p22"/>
                <p:cNvSpPr txBox="1"/>
                <p:nvPr/>
              </p:nvSpPr>
              <p:spPr>
                <a:xfrm>
                  <a:off x="2463075" y="2082050"/>
                  <a:ext cx="694800" cy="54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60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5</a:t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273" name="Google Shape;273;p22"/>
                <p:cNvSpPr txBox="1"/>
                <p:nvPr/>
              </p:nvSpPr>
              <p:spPr>
                <a:xfrm>
                  <a:off x="3942725" y="2337025"/>
                  <a:ext cx="597900" cy="521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60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9</a:t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274" name="Google Shape;274;p22"/>
                <p:cNvSpPr txBox="1"/>
                <p:nvPr/>
              </p:nvSpPr>
              <p:spPr>
                <a:xfrm>
                  <a:off x="5076275" y="2980750"/>
                  <a:ext cx="694800" cy="54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60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2</a:t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275" name="Google Shape;275;p22"/>
                <p:cNvSpPr txBox="1"/>
                <p:nvPr/>
              </p:nvSpPr>
              <p:spPr>
                <a:xfrm>
                  <a:off x="2516850" y="1051100"/>
                  <a:ext cx="694800" cy="54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60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2</a:t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276" name="Google Shape;276;p22"/>
                <p:cNvSpPr txBox="1"/>
                <p:nvPr/>
              </p:nvSpPr>
              <p:spPr>
                <a:xfrm>
                  <a:off x="5248850" y="1943100"/>
                  <a:ext cx="694800" cy="54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7</a:t>
                  </a:r>
                  <a:endParaRPr>
                    <a:solidFill>
                      <a:srgbClr val="EFEFEF"/>
                    </a:solidFill>
                  </a:endParaRPr>
                </a:p>
                <a:p>
                  <a:pPr indent="0" lvl="0" marL="0" rtl="0" algn="ctr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160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2"/>
                    </a:solidFill>
                  </a:endParaRPr>
                </a:p>
              </p:txBody>
            </p:sp>
            <p:sp>
              <p:nvSpPr>
                <p:cNvPr id="277" name="Google Shape;277;p22"/>
                <p:cNvSpPr txBox="1"/>
                <p:nvPr/>
              </p:nvSpPr>
              <p:spPr>
                <a:xfrm>
                  <a:off x="5989550" y="2980750"/>
                  <a:ext cx="694800" cy="54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1</a:t>
                  </a:r>
                  <a:endParaRPr>
                    <a:solidFill>
                      <a:srgbClr val="EFEFEF"/>
                    </a:solidFill>
                  </a:endParaRPr>
                </a:p>
                <a:p>
                  <a:pPr indent="0" lvl="0" marL="0" rtl="0" algn="ctr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160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2"/>
                    </a:solidFill>
                  </a:endParaRPr>
                </a:p>
              </p:txBody>
            </p:sp>
          </p:grpSp>
          <p:sp>
            <p:nvSpPr>
              <p:cNvPr id="278" name="Google Shape;278;p22"/>
              <p:cNvSpPr txBox="1"/>
              <p:nvPr/>
            </p:nvSpPr>
            <p:spPr>
              <a:xfrm>
                <a:off x="3480525" y="1626575"/>
                <a:ext cx="694800" cy="54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800">
                    <a:solidFill>
                      <a:srgbClr val="EFEFEF"/>
                    </a:solidFill>
                  </a:rPr>
                  <a:t>1</a:t>
                </a:r>
                <a:endParaRPr>
                  <a:solidFill>
                    <a:srgbClr val="EFEFEF"/>
                  </a:solidFill>
                </a:endParaRPr>
              </a:p>
            </p:txBody>
          </p:sp>
          <p:sp>
            <p:nvSpPr>
              <p:cNvPr id="279" name="Google Shape;279;p22"/>
              <p:cNvSpPr txBox="1"/>
              <p:nvPr/>
            </p:nvSpPr>
            <p:spPr>
              <a:xfrm>
                <a:off x="4365775" y="1487625"/>
                <a:ext cx="694800" cy="54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800">
                    <a:solidFill>
                      <a:srgbClr val="EFEFEF"/>
                    </a:solidFill>
                  </a:rPr>
                  <a:t>4</a:t>
                </a:r>
                <a:endParaRPr>
                  <a:solidFill>
                    <a:srgbClr val="EFEFEF"/>
                  </a:solidFill>
                </a:endParaRPr>
              </a:p>
            </p:txBody>
          </p:sp>
        </p:grpSp>
        <p:sp>
          <p:nvSpPr>
            <p:cNvPr id="280" name="Google Shape;280;p22"/>
            <p:cNvSpPr txBox="1"/>
            <p:nvPr/>
          </p:nvSpPr>
          <p:spPr>
            <a:xfrm>
              <a:off x="3099550" y="3424525"/>
              <a:ext cx="694800" cy="54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EFEFEF"/>
                  </a:solidFill>
                </a:rPr>
                <a:t>3</a:t>
              </a:r>
              <a:endParaRPr>
                <a:solidFill>
                  <a:srgbClr val="EFEFEF"/>
                </a:solidFill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1800">
                <a:solidFill>
                  <a:schemeClr val="lt2"/>
                </a:solidFill>
              </a:endParaRPr>
            </a:p>
          </p:txBody>
        </p:sp>
      </p:grpSp>
      <p:cxnSp>
        <p:nvCxnSpPr>
          <p:cNvPr id="281" name="Google Shape;281;p22"/>
          <p:cNvCxnSpPr>
            <a:stCxn id="282" idx="2"/>
            <a:endCxn id="283" idx="7"/>
          </p:cNvCxnSpPr>
          <p:nvPr/>
        </p:nvCxnSpPr>
        <p:spPr>
          <a:xfrm flipH="1">
            <a:off x="582056" y="1038754"/>
            <a:ext cx="1520700" cy="8451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22"/>
          <p:cNvCxnSpPr>
            <a:stCxn id="285" idx="1"/>
            <a:endCxn id="282" idx="6"/>
          </p:cNvCxnSpPr>
          <p:nvPr/>
        </p:nvCxnSpPr>
        <p:spPr>
          <a:xfrm rot="10800000">
            <a:off x="2511189" y="1038695"/>
            <a:ext cx="1494600" cy="8451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22"/>
          <p:cNvCxnSpPr>
            <a:stCxn id="287" idx="2"/>
            <a:endCxn id="283" idx="6"/>
          </p:cNvCxnSpPr>
          <p:nvPr/>
        </p:nvCxnSpPr>
        <p:spPr>
          <a:xfrm rot="10800000">
            <a:off x="641870" y="2053791"/>
            <a:ext cx="954000" cy="7734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22"/>
          <p:cNvCxnSpPr>
            <a:stCxn id="289" idx="1"/>
            <a:endCxn id="283" idx="4"/>
          </p:cNvCxnSpPr>
          <p:nvPr/>
        </p:nvCxnSpPr>
        <p:spPr>
          <a:xfrm rot="10800000">
            <a:off x="437409" y="2294269"/>
            <a:ext cx="750900" cy="16404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22"/>
          <p:cNvCxnSpPr>
            <a:stCxn id="291" idx="2"/>
            <a:endCxn id="289" idx="6"/>
          </p:cNvCxnSpPr>
          <p:nvPr/>
        </p:nvCxnSpPr>
        <p:spPr>
          <a:xfrm rot="10800000">
            <a:off x="1536914" y="4104738"/>
            <a:ext cx="1795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22"/>
          <p:cNvCxnSpPr>
            <a:stCxn id="287" idx="4"/>
            <a:endCxn id="289" idx="7"/>
          </p:cNvCxnSpPr>
          <p:nvPr/>
        </p:nvCxnSpPr>
        <p:spPr>
          <a:xfrm flipH="1">
            <a:off x="1477341" y="3067704"/>
            <a:ext cx="322800" cy="8670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93" name="Google Shape;293;p22"/>
          <p:cNvGrpSpPr/>
          <p:nvPr/>
        </p:nvGrpSpPr>
        <p:grpSpPr>
          <a:xfrm>
            <a:off x="233210" y="798240"/>
            <a:ext cx="4121292" cy="3547012"/>
            <a:chOff x="1503800" y="690275"/>
            <a:chExt cx="5256750" cy="3842500"/>
          </a:xfrm>
        </p:grpSpPr>
        <p:sp>
          <p:nvSpPr>
            <p:cNvPr id="294" name="Google Shape;294;p22"/>
            <p:cNvSpPr txBox="1"/>
            <p:nvPr/>
          </p:nvSpPr>
          <p:spPr>
            <a:xfrm>
              <a:off x="3099550" y="3424525"/>
              <a:ext cx="694800" cy="54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EFEFEF"/>
                  </a:solidFill>
                </a:rPr>
                <a:t>3</a:t>
              </a:r>
              <a:endParaRPr>
                <a:solidFill>
                  <a:srgbClr val="EFEFEF"/>
                </a:solidFill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1800">
                <a:solidFill>
                  <a:schemeClr val="lt2"/>
                </a:solidFill>
              </a:endParaRPr>
            </a:p>
          </p:txBody>
        </p:sp>
        <p:grpSp>
          <p:nvGrpSpPr>
            <p:cNvPr id="295" name="Google Shape;295;p22"/>
            <p:cNvGrpSpPr/>
            <p:nvPr/>
          </p:nvGrpSpPr>
          <p:grpSpPr>
            <a:xfrm>
              <a:off x="1503800" y="690275"/>
              <a:ext cx="5256750" cy="3842500"/>
              <a:chOff x="1503800" y="690275"/>
              <a:chExt cx="5256750" cy="3842500"/>
            </a:xfrm>
          </p:grpSpPr>
          <p:sp>
            <p:nvSpPr>
              <p:cNvPr id="296" name="Google Shape;296;p22"/>
              <p:cNvSpPr txBox="1"/>
              <p:nvPr/>
            </p:nvSpPr>
            <p:spPr>
              <a:xfrm>
                <a:off x="3480525" y="1626575"/>
                <a:ext cx="694800" cy="54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800">
                    <a:solidFill>
                      <a:srgbClr val="EFEFEF"/>
                    </a:solidFill>
                  </a:rPr>
                  <a:t>1</a:t>
                </a:r>
                <a:endParaRPr>
                  <a:solidFill>
                    <a:srgbClr val="EFEFEF"/>
                  </a:solidFill>
                </a:endParaRPr>
              </a:p>
            </p:txBody>
          </p:sp>
          <p:sp>
            <p:nvSpPr>
              <p:cNvPr id="297" name="Google Shape;297;p22"/>
              <p:cNvSpPr txBox="1"/>
              <p:nvPr/>
            </p:nvSpPr>
            <p:spPr>
              <a:xfrm>
                <a:off x="4365775" y="1487625"/>
                <a:ext cx="694800" cy="54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800">
                    <a:solidFill>
                      <a:srgbClr val="EFEFEF"/>
                    </a:solidFill>
                  </a:rPr>
                  <a:t>4</a:t>
                </a:r>
                <a:endParaRPr>
                  <a:solidFill>
                    <a:srgbClr val="EFEFEF"/>
                  </a:solidFill>
                </a:endParaRPr>
              </a:p>
            </p:txBody>
          </p:sp>
          <p:grpSp>
            <p:nvGrpSpPr>
              <p:cNvPr id="298" name="Google Shape;298;p22"/>
              <p:cNvGrpSpPr/>
              <p:nvPr/>
            </p:nvGrpSpPr>
            <p:grpSpPr>
              <a:xfrm>
                <a:off x="1503800" y="690275"/>
                <a:ext cx="5256750" cy="3842500"/>
                <a:chOff x="1503800" y="690275"/>
                <a:chExt cx="5256750" cy="3842500"/>
              </a:xfrm>
            </p:grpSpPr>
            <p:sp>
              <p:nvSpPr>
                <p:cNvPr id="299" name="Google Shape;299;p22"/>
                <p:cNvSpPr txBox="1"/>
                <p:nvPr/>
              </p:nvSpPr>
              <p:spPr>
                <a:xfrm>
                  <a:off x="2173950" y="3048000"/>
                  <a:ext cx="694800" cy="54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5</a:t>
                  </a:r>
                  <a:endParaRPr>
                    <a:solidFill>
                      <a:srgbClr val="EFEFEF"/>
                    </a:solidFill>
                  </a:endParaRPr>
                </a:p>
                <a:p>
                  <a:pPr indent="0" lvl="0" marL="0" rtl="0" algn="ctr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160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2"/>
                    </a:solidFill>
                  </a:endParaRPr>
                </a:p>
              </p:txBody>
            </p:sp>
            <p:sp>
              <p:nvSpPr>
                <p:cNvPr id="300" name="Google Shape;300;p22"/>
                <p:cNvSpPr txBox="1"/>
                <p:nvPr/>
              </p:nvSpPr>
              <p:spPr>
                <a:xfrm>
                  <a:off x="5239875" y="1051100"/>
                  <a:ext cx="694800" cy="54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60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3</a:t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301" name="Google Shape;301;p22"/>
                <p:cNvSpPr txBox="1"/>
                <p:nvPr/>
              </p:nvSpPr>
              <p:spPr>
                <a:xfrm>
                  <a:off x="4013950" y="3857050"/>
                  <a:ext cx="694800" cy="54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60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4</a:t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302" name="Google Shape;302;p22"/>
                <p:cNvSpPr txBox="1"/>
                <p:nvPr/>
              </p:nvSpPr>
              <p:spPr>
                <a:xfrm>
                  <a:off x="2463075" y="2082050"/>
                  <a:ext cx="694800" cy="54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60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5</a:t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303" name="Google Shape;303;p22"/>
                <p:cNvSpPr txBox="1"/>
                <p:nvPr/>
              </p:nvSpPr>
              <p:spPr>
                <a:xfrm>
                  <a:off x="3845531" y="2337025"/>
                  <a:ext cx="597900" cy="521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60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9</a:t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304" name="Google Shape;304;p22"/>
                <p:cNvSpPr txBox="1"/>
                <p:nvPr/>
              </p:nvSpPr>
              <p:spPr>
                <a:xfrm>
                  <a:off x="5076275" y="2980750"/>
                  <a:ext cx="694800" cy="54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60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2</a:t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305" name="Google Shape;305;p22"/>
                <p:cNvSpPr txBox="1"/>
                <p:nvPr/>
              </p:nvSpPr>
              <p:spPr>
                <a:xfrm>
                  <a:off x="2516850" y="1051100"/>
                  <a:ext cx="694800" cy="54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60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2</a:t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306" name="Google Shape;306;p22"/>
                <p:cNvSpPr txBox="1"/>
                <p:nvPr/>
              </p:nvSpPr>
              <p:spPr>
                <a:xfrm>
                  <a:off x="5248850" y="1943100"/>
                  <a:ext cx="694800" cy="54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7</a:t>
                  </a:r>
                  <a:endParaRPr>
                    <a:solidFill>
                      <a:srgbClr val="EFEFEF"/>
                    </a:solidFill>
                  </a:endParaRPr>
                </a:p>
                <a:p>
                  <a:pPr indent="0" lvl="0" marL="0" rtl="0" algn="ctr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160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2"/>
                    </a:solidFill>
                  </a:endParaRPr>
                </a:p>
              </p:txBody>
            </p:sp>
            <p:sp>
              <p:nvSpPr>
                <p:cNvPr id="307" name="Google Shape;307;p22"/>
                <p:cNvSpPr txBox="1"/>
                <p:nvPr/>
              </p:nvSpPr>
              <p:spPr>
                <a:xfrm>
                  <a:off x="5989550" y="2980750"/>
                  <a:ext cx="694800" cy="54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1</a:t>
                  </a:r>
                  <a:endParaRPr>
                    <a:solidFill>
                      <a:srgbClr val="EFEFEF"/>
                    </a:solidFill>
                  </a:endParaRPr>
                </a:p>
                <a:p>
                  <a:pPr indent="0" lvl="0" marL="0" rtl="0" algn="ctr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160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2"/>
                    </a:solidFill>
                  </a:endParaRPr>
                </a:p>
              </p:txBody>
            </p:sp>
            <p:grpSp>
              <p:nvGrpSpPr>
                <p:cNvPr id="308" name="Google Shape;308;p22"/>
                <p:cNvGrpSpPr/>
                <p:nvPr/>
              </p:nvGrpSpPr>
              <p:grpSpPr>
                <a:xfrm>
                  <a:off x="1503800" y="690275"/>
                  <a:ext cx="5256750" cy="3842500"/>
                  <a:chOff x="1503800" y="690275"/>
                  <a:chExt cx="5256750" cy="3842500"/>
                </a:xfrm>
              </p:grpSpPr>
              <p:sp>
                <p:nvSpPr>
                  <p:cNvPr id="287" name="Google Shape;287;p22"/>
                  <p:cNvSpPr/>
                  <p:nvPr/>
                </p:nvSpPr>
                <p:spPr>
                  <a:xfrm>
                    <a:off x="3241888" y="2627700"/>
                    <a:ext cx="521100" cy="521100"/>
                  </a:xfrm>
                  <a:prstGeom prst="ellipse">
                    <a:avLst/>
                  </a:prstGeom>
                  <a:solidFill>
                    <a:srgbClr val="CC4125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F</a:t>
                    </a:r>
                    <a:endParaRPr/>
                  </a:p>
                </p:txBody>
              </p:sp>
              <p:sp>
                <p:nvSpPr>
                  <p:cNvPr id="282" name="Google Shape;282;p22"/>
                  <p:cNvSpPr/>
                  <p:nvPr/>
                </p:nvSpPr>
                <p:spPr>
                  <a:xfrm>
                    <a:off x="3888425" y="690275"/>
                    <a:ext cx="521100" cy="521100"/>
                  </a:xfrm>
                  <a:prstGeom prst="ellipse">
                    <a:avLst/>
                  </a:prstGeom>
                  <a:solidFill>
                    <a:srgbClr val="CC4125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B</a:t>
                    </a:r>
                    <a:endParaRPr/>
                  </a:p>
                </p:txBody>
              </p:sp>
              <p:sp>
                <p:nvSpPr>
                  <p:cNvPr id="283" name="Google Shape;283;p22"/>
                  <p:cNvSpPr/>
                  <p:nvPr/>
                </p:nvSpPr>
                <p:spPr>
                  <a:xfrm>
                    <a:off x="1503800" y="1789950"/>
                    <a:ext cx="521100" cy="5211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A</a:t>
                    </a:r>
                    <a:endParaRPr/>
                  </a:p>
                </p:txBody>
              </p:sp>
              <p:sp>
                <p:nvSpPr>
                  <p:cNvPr id="285" name="Google Shape;285;p22"/>
                  <p:cNvSpPr/>
                  <p:nvPr/>
                </p:nvSpPr>
                <p:spPr>
                  <a:xfrm>
                    <a:off x="6239450" y="1789950"/>
                    <a:ext cx="521100" cy="521100"/>
                  </a:xfrm>
                  <a:prstGeom prst="ellipse">
                    <a:avLst/>
                  </a:prstGeom>
                  <a:solidFill>
                    <a:srgbClr val="CC4125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G</a:t>
                    </a:r>
                    <a:endParaRPr/>
                  </a:p>
                </p:txBody>
              </p:sp>
              <p:sp>
                <p:nvSpPr>
                  <p:cNvPr id="291" name="Google Shape;291;p22"/>
                  <p:cNvSpPr/>
                  <p:nvPr/>
                </p:nvSpPr>
                <p:spPr>
                  <a:xfrm>
                    <a:off x="5457250" y="4011675"/>
                    <a:ext cx="521100" cy="5211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E</a:t>
                    </a:r>
                    <a:endParaRPr/>
                  </a:p>
                </p:txBody>
              </p:sp>
              <p:sp>
                <p:nvSpPr>
                  <p:cNvPr id="289" name="Google Shape;289;p22"/>
                  <p:cNvSpPr/>
                  <p:nvPr/>
                </p:nvSpPr>
                <p:spPr>
                  <a:xfrm>
                    <a:off x="2645725" y="4011675"/>
                    <a:ext cx="521100" cy="521100"/>
                  </a:xfrm>
                  <a:prstGeom prst="ellipse">
                    <a:avLst/>
                  </a:prstGeom>
                  <a:solidFill>
                    <a:srgbClr val="CC4125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D</a:t>
                    </a:r>
                    <a:endParaRPr/>
                  </a:p>
                </p:txBody>
              </p:sp>
              <p:sp>
                <p:nvSpPr>
                  <p:cNvPr id="309" name="Google Shape;309;p22"/>
                  <p:cNvSpPr/>
                  <p:nvPr/>
                </p:nvSpPr>
                <p:spPr>
                  <a:xfrm>
                    <a:off x="4572000" y="2311200"/>
                    <a:ext cx="521100" cy="5211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C</a:t>
                    </a:r>
                    <a:endParaRPr/>
                  </a:p>
                </p:txBody>
              </p:sp>
            </p:grpSp>
          </p:grpSp>
        </p:grpSp>
      </p:grpSp>
      <p:cxnSp>
        <p:nvCxnSpPr>
          <p:cNvPr id="310" name="Google Shape;310;p22"/>
          <p:cNvCxnSpPr>
            <a:stCxn id="287" idx="6"/>
            <a:endCxn id="309" idx="2"/>
          </p:cNvCxnSpPr>
          <p:nvPr/>
        </p:nvCxnSpPr>
        <p:spPr>
          <a:xfrm flipH="1" rot="10800000">
            <a:off x="2004413" y="2534991"/>
            <a:ext cx="634200" cy="2922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p22"/>
          <p:cNvCxnSpPr>
            <a:stCxn id="291" idx="1"/>
            <a:endCxn id="309" idx="5"/>
          </p:cNvCxnSpPr>
          <p:nvPr/>
        </p:nvCxnSpPr>
        <p:spPr>
          <a:xfrm rot="10800000">
            <a:off x="2987244" y="2704969"/>
            <a:ext cx="405300" cy="12297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22"/>
          <p:cNvCxnSpPr>
            <a:stCxn id="285" idx="4"/>
            <a:endCxn id="291" idx="7"/>
          </p:cNvCxnSpPr>
          <p:nvPr/>
        </p:nvCxnSpPr>
        <p:spPr>
          <a:xfrm flipH="1">
            <a:off x="3681330" y="2294377"/>
            <a:ext cx="468900" cy="16404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22"/>
          <p:cNvCxnSpPr>
            <a:stCxn id="285" idx="2"/>
            <a:endCxn id="309" idx="6"/>
          </p:cNvCxnSpPr>
          <p:nvPr/>
        </p:nvCxnSpPr>
        <p:spPr>
          <a:xfrm flipH="1">
            <a:off x="3047159" y="2053864"/>
            <a:ext cx="898800" cy="4812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22"/>
          <p:cNvCxnSpPr>
            <a:stCxn id="309" idx="0"/>
            <a:endCxn id="282" idx="5"/>
          </p:cNvCxnSpPr>
          <p:nvPr/>
        </p:nvCxnSpPr>
        <p:spPr>
          <a:xfrm rot="10800000">
            <a:off x="2451450" y="1208816"/>
            <a:ext cx="391500" cy="10857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22"/>
          <p:cNvCxnSpPr>
            <a:stCxn id="264" idx="7"/>
            <a:endCxn id="263" idx="2"/>
          </p:cNvCxnSpPr>
          <p:nvPr/>
        </p:nvCxnSpPr>
        <p:spPr>
          <a:xfrm flipH="1" rot="10800000">
            <a:off x="5158372" y="1038695"/>
            <a:ext cx="1520700" cy="8451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22"/>
          <p:cNvCxnSpPr>
            <a:stCxn id="264" idx="6"/>
            <a:endCxn id="262" idx="2"/>
          </p:cNvCxnSpPr>
          <p:nvPr/>
        </p:nvCxnSpPr>
        <p:spPr>
          <a:xfrm>
            <a:off x="5218202" y="2053864"/>
            <a:ext cx="954000" cy="7734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" name="Google Shape;317;p22"/>
          <p:cNvCxnSpPr>
            <a:stCxn id="264" idx="4"/>
            <a:endCxn id="267" idx="1"/>
          </p:cNvCxnSpPr>
          <p:nvPr/>
        </p:nvCxnSpPr>
        <p:spPr>
          <a:xfrm>
            <a:off x="5013931" y="2294377"/>
            <a:ext cx="750900" cy="16404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22"/>
          <p:cNvCxnSpPr>
            <a:stCxn id="267" idx="7"/>
            <a:endCxn id="262" idx="4"/>
          </p:cNvCxnSpPr>
          <p:nvPr/>
        </p:nvCxnSpPr>
        <p:spPr>
          <a:xfrm flipH="1" rot="10800000">
            <a:off x="6053642" y="3067669"/>
            <a:ext cx="322800" cy="8670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Google Shape;319;p22"/>
          <p:cNvCxnSpPr>
            <a:stCxn id="267" idx="6"/>
            <a:endCxn id="266" idx="2"/>
          </p:cNvCxnSpPr>
          <p:nvPr/>
        </p:nvCxnSpPr>
        <p:spPr>
          <a:xfrm>
            <a:off x="6113471" y="4104738"/>
            <a:ext cx="1795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22"/>
          <p:cNvCxnSpPr>
            <a:stCxn id="268" idx="5"/>
            <a:endCxn id="266" idx="1"/>
          </p:cNvCxnSpPr>
          <p:nvPr/>
        </p:nvCxnSpPr>
        <p:spPr>
          <a:xfrm>
            <a:off x="7563841" y="2705098"/>
            <a:ext cx="405300" cy="12297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22"/>
          <p:cNvCxnSpPr>
            <a:stCxn id="268" idx="2"/>
            <a:endCxn id="262" idx="6"/>
          </p:cNvCxnSpPr>
          <p:nvPr/>
        </p:nvCxnSpPr>
        <p:spPr>
          <a:xfrm flipH="1">
            <a:off x="6580928" y="2535030"/>
            <a:ext cx="634200" cy="2922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22"/>
          <p:cNvCxnSpPr>
            <a:stCxn id="263" idx="5"/>
            <a:endCxn id="268" idx="0"/>
          </p:cNvCxnSpPr>
          <p:nvPr/>
        </p:nvCxnSpPr>
        <p:spPr>
          <a:xfrm>
            <a:off x="7027918" y="1208823"/>
            <a:ext cx="391500" cy="10857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22"/>
          <p:cNvCxnSpPr>
            <a:stCxn id="263" idx="6"/>
            <a:endCxn id="265" idx="1"/>
          </p:cNvCxnSpPr>
          <p:nvPr/>
        </p:nvCxnSpPr>
        <p:spPr>
          <a:xfrm>
            <a:off x="7087748" y="1038754"/>
            <a:ext cx="1494600" cy="8451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p22"/>
          <p:cNvCxnSpPr>
            <a:stCxn id="268" idx="6"/>
            <a:endCxn id="265" idx="2"/>
          </p:cNvCxnSpPr>
          <p:nvPr/>
        </p:nvCxnSpPr>
        <p:spPr>
          <a:xfrm flipH="1" rot="10800000">
            <a:off x="7623671" y="2053830"/>
            <a:ext cx="898800" cy="4812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22"/>
          <p:cNvCxnSpPr>
            <a:stCxn id="266" idx="7"/>
            <a:endCxn id="265" idx="4"/>
          </p:cNvCxnSpPr>
          <p:nvPr/>
        </p:nvCxnSpPr>
        <p:spPr>
          <a:xfrm flipH="1" rot="10800000">
            <a:off x="8257877" y="2294269"/>
            <a:ext cx="468900" cy="16404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22"/>
          <p:cNvCxnSpPr>
            <a:stCxn id="263" idx="4"/>
            <a:endCxn id="262" idx="7"/>
          </p:cNvCxnSpPr>
          <p:nvPr/>
        </p:nvCxnSpPr>
        <p:spPr>
          <a:xfrm flipH="1">
            <a:off x="6521077" y="1279267"/>
            <a:ext cx="362400" cy="1377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22"/>
          <p:cNvCxnSpPr>
            <a:stCxn id="287" idx="7"/>
            <a:endCxn id="282" idx="4"/>
          </p:cNvCxnSpPr>
          <p:nvPr/>
        </p:nvCxnSpPr>
        <p:spPr>
          <a:xfrm flipH="1" rot="10800000">
            <a:off x="1944583" y="1279222"/>
            <a:ext cx="362400" cy="1377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8" name="Google Shape;328;p22"/>
          <p:cNvSpPr txBox="1"/>
          <p:nvPr/>
        </p:nvSpPr>
        <p:spPr>
          <a:xfrm>
            <a:off x="728375" y="235325"/>
            <a:ext cx="4689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2"/>
          <p:cNvSpPr txBox="1"/>
          <p:nvPr/>
        </p:nvSpPr>
        <p:spPr>
          <a:xfrm>
            <a:off x="2049116" y="134468"/>
            <a:ext cx="5448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EFEFEF"/>
                </a:solidFill>
              </a:rPr>
              <a:t>G</a:t>
            </a:r>
            <a:r>
              <a:rPr b="1" baseline="-25000" lang="en" sz="2400">
                <a:solidFill>
                  <a:srgbClr val="EFEFEF"/>
                </a:solidFill>
              </a:rPr>
              <a:t>0</a:t>
            </a:r>
            <a:endParaRPr baseline="-25000" sz="2400">
              <a:solidFill>
                <a:srgbClr val="EFEFEF"/>
              </a:solidFill>
            </a:endParaRPr>
          </a:p>
        </p:txBody>
      </p:sp>
      <p:sp>
        <p:nvSpPr>
          <p:cNvPr id="330" name="Google Shape;330;p22"/>
          <p:cNvSpPr txBox="1"/>
          <p:nvPr/>
        </p:nvSpPr>
        <p:spPr>
          <a:xfrm>
            <a:off x="6597891" y="134468"/>
            <a:ext cx="5448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EFEFEF"/>
                </a:solidFill>
              </a:rPr>
              <a:t>G</a:t>
            </a:r>
            <a:r>
              <a:rPr b="1" baseline="-25000" lang="en" sz="2400">
                <a:solidFill>
                  <a:srgbClr val="EFEFEF"/>
                </a:solidFill>
              </a:rPr>
              <a:t>1</a:t>
            </a:r>
            <a:endParaRPr baseline="-25000" sz="2400">
              <a:solidFill>
                <a:srgbClr val="EFEFEF"/>
              </a:solidFill>
            </a:endParaRPr>
          </a:p>
        </p:txBody>
      </p:sp>
      <p:sp>
        <p:nvSpPr>
          <p:cNvPr id="331" name="Google Shape;331;p22"/>
          <p:cNvSpPr txBox="1"/>
          <p:nvPr/>
        </p:nvSpPr>
        <p:spPr>
          <a:xfrm>
            <a:off x="1484750" y="4508100"/>
            <a:ext cx="61389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Assign Each Node to a Digraph with Probability 1/2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23"/>
          <p:cNvGrpSpPr/>
          <p:nvPr/>
        </p:nvGrpSpPr>
        <p:grpSpPr>
          <a:xfrm>
            <a:off x="4529024" y="474922"/>
            <a:ext cx="3319638" cy="2633650"/>
            <a:chOff x="1503800" y="690275"/>
            <a:chExt cx="5256750" cy="3842500"/>
          </a:xfrm>
        </p:grpSpPr>
        <p:grpSp>
          <p:nvGrpSpPr>
            <p:cNvPr id="337" name="Google Shape;337;p23"/>
            <p:cNvGrpSpPr/>
            <p:nvPr/>
          </p:nvGrpSpPr>
          <p:grpSpPr>
            <a:xfrm>
              <a:off x="1503800" y="690275"/>
              <a:ext cx="5256750" cy="3842500"/>
              <a:chOff x="1503800" y="690275"/>
              <a:chExt cx="5256750" cy="3842500"/>
            </a:xfrm>
          </p:grpSpPr>
          <p:grpSp>
            <p:nvGrpSpPr>
              <p:cNvPr id="338" name="Google Shape;338;p23"/>
              <p:cNvGrpSpPr/>
              <p:nvPr/>
            </p:nvGrpSpPr>
            <p:grpSpPr>
              <a:xfrm>
                <a:off x="1503800" y="690275"/>
                <a:ext cx="5256750" cy="3842500"/>
                <a:chOff x="1503800" y="690275"/>
                <a:chExt cx="5256750" cy="3842500"/>
              </a:xfrm>
            </p:grpSpPr>
            <p:grpSp>
              <p:nvGrpSpPr>
                <p:cNvPr id="339" name="Google Shape;339;p23"/>
                <p:cNvGrpSpPr/>
                <p:nvPr/>
              </p:nvGrpSpPr>
              <p:grpSpPr>
                <a:xfrm>
                  <a:off x="1503800" y="690275"/>
                  <a:ext cx="5256750" cy="3842500"/>
                  <a:chOff x="1503800" y="690275"/>
                  <a:chExt cx="5256750" cy="3842500"/>
                </a:xfrm>
              </p:grpSpPr>
              <p:sp>
                <p:nvSpPr>
                  <p:cNvPr id="340" name="Google Shape;340;p23"/>
                  <p:cNvSpPr/>
                  <p:nvPr/>
                </p:nvSpPr>
                <p:spPr>
                  <a:xfrm>
                    <a:off x="3241888" y="2627700"/>
                    <a:ext cx="521100" cy="5211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F</a:t>
                    </a:r>
                    <a:endParaRPr/>
                  </a:p>
                </p:txBody>
              </p:sp>
              <p:sp>
                <p:nvSpPr>
                  <p:cNvPr id="341" name="Google Shape;341;p23"/>
                  <p:cNvSpPr/>
                  <p:nvPr/>
                </p:nvSpPr>
                <p:spPr>
                  <a:xfrm>
                    <a:off x="3888425" y="690275"/>
                    <a:ext cx="521100" cy="5211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B</a:t>
                    </a:r>
                    <a:endParaRPr/>
                  </a:p>
                </p:txBody>
              </p:sp>
              <p:sp>
                <p:nvSpPr>
                  <p:cNvPr id="342" name="Google Shape;342;p23"/>
                  <p:cNvSpPr/>
                  <p:nvPr/>
                </p:nvSpPr>
                <p:spPr>
                  <a:xfrm>
                    <a:off x="1503800" y="1789950"/>
                    <a:ext cx="521100" cy="521100"/>
                  </a:xfrm>
                  <a:prstGeom prst="ellipse">
                    <a:avLst/>
                  </a:prstGeom>
                  <a:solidFill>
                    <a:srgbClr val="4A86E8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A</a:t>
                    </a:r>
                    <a:endParaRPr/>
                  </a:p>
                </p:txBody>
              </p:sp>
              <p:sp>
                <p:nvSpPr>
                  <p:cNvPr id="343" name="Google Shape;343;p23"/>
                  <p:cNvSpPr/>
                  <p:nvPr/>
                </p:nvSpPr>
                <p:spPr>
                  <a:xfrm>
                    <a:off x="6239450" y="1789950"/>
                    <a:ext cx="521100" cy="5211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G</a:t>
                    </a:r>
                    <a:endParaRPr/>
                  </a:p>
                </p:txBody>
              </p:sp>
              <p:sp>
                <p:nvSpPr>
                  <p:cNvPr id="344" name="Google Shape;344;p23"/>
                  <p:cNvSpPr/>
                  <p:nvPr/>
                </p:nvSpPr>
                <p:spPr>
                  <a:xfrm>
                    <a:off x="5457250" y="4011675"/>
                    <a:ext cx="521100" cy="521100"/>
                  </a:xfrm>
                  <a:prstGeom prst="ellipse">
                    <a:avLst/>
                  </a:prstGeom>
                  <a:solidFill>
                    <a:srgbClr val="4A86E8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E</a:t>
                    </a:r>
                    <a:endParaRPr/>
                  </a:p>
                </p:txBody>
              </p:sp>
              <p:sp>
                <p:nvSpPr>
                  <p:cNvPr id="345" name="Google Shape;345;p23"/>
                  <p:cNvSpPr/>
                  <p:nvPr/>
                </p:nvSpPr>
                <p:spPr>
                  <a:xfrm>
                    <a:off x="2645725" y="4011675"/>
                    <a:ext cx="521100" cy="5211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D</a:t>
                    </a:r>
                    <a:endParaRPr/>
                  </a:p>
                </p:txBody>
              </p:sp>
              <p:sp>
                <p:nvSpPr>
                  <p:cNvPr id="346" name="Google Shape;346;p23"/>
                  <p:cNvSpPr/>
                  <p:nvPr/>
                </p:nvSpPr>
                <p:spPr>
                  <a:xfrm>
                    <a:off x="4572000" y="2311200"/>
                    <a:ext cx="521100" cy="521100"/>
                  </a:xfrm>
                  <a:prstGeom prst="ellipse">
                    <a:avLst/>
                  </a:prstGeom>
                  <a:solidFill>
                    <a:srgbClr val="4A86E8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C</a:t>
                    </a:r>
                    <a:endParaRPr/>
                  </a:p>
                </p:txBody>
              </p:sp>
            </p:grpSp>
            <p:sp>
              <p:nvSpPr>
                <p:cNvPr id="347" name="Google Shape;347;p23"/>
                <p:cNvSpPr txBox="1"/>
                <p:nvPr/>
              </p:nvSpPr>
              <p:spPr>
                <a:xfrm>
                  <a:off x="2173950" y="3048000"/>
                  <a:ext cx="694800" cy="54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5</a:t>
                  </a:r>
                  <a:endParaRPr>
                    <a:solidFill>
                      <a:srgbClr val="EFEFEF"/>
                    </a:solidFill>
                  </a:endParaRPr>
                </a:p>
                <a:p>
                  <a:pPr indent="0" lvl="0" marL="0" rtl="0" algn="ctr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160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2"/>
                    </a:solidFill>
                  </a:endParaRPr>
                </a:p>
              </p:txBody>
            </p:sp>
            <p:sp>
              <p:nvSpPr>
                <p:cNvPr id="348" name="Google Shape;348;p23"/>
                <p:cNvSpPr txBox="1"/>
                <p:nvPr/>
              </p:nvSpPr>
              <p:spPr>
                <a:xfrm>
                  <a:off x="5239875" y="939924"/>
                  <a:ext cx="694800" cy="54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60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3</a:t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349" name="Google Shape;349;p23"/>
                <p:cNvSpPr txBox="1"/>
                <p:nvPr/>
              </p:nvSpPr>
              <p:spPr>
                <a:xfrm>
                  <a:off x="4013950" y="3745874"/>
                  <a:ext cx="694800" cy="54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60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4</a:t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350" name="Google Shape;350;p23"/>
                <p:cNvSpPr txBox="1"/>
                <p:nvPr/>
              </p:nvSpPr>
              <p:spPr>
                <a:xfrm>
                  <a:off x="2463075" y="2082050"/>
                  <a:ext cx="694800" cy="54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60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5</a:t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351" name="Google Shape;351;p23"/>
                <p:cNvSpPr txBox="1"/>
                <p:nvPr/>
              </p:nvSpPr>
              <p:spPr>
                <a:xfrm>
                  <a:off x="3942725" y="2114673"/>
                  <a:ext cx="597900" cy="521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60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9</a:t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352" name="Google Shape;352;p23"/>
                <p:cNvSpPr txBox="1"/>
                <p:nvPr/>
              </p:nvSpPr>
              <p:spPr>
                <a:xfrm>
                  <a:off x="5076275" y="2980750"/>
                  <a:ext cx="694800" cy="54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60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2</a:t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353" name="Google Shape;353;p23"/>
                <p:cNvSpPr txBox="1"/>
                <p:nvPr/>
              </p:nvSpPr>
              <p:spPr>
                <a:xfrm>
                  <a:off x="2516850" y="939924"/>
                  <a:ext cx="694800" cy="54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60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2</a:t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354" name="Google Shape;354;p23"/>
                <p:cNvSpPr txBox="1"/>
                <p:nvPr/>
              </p:nvSpPr>
              <p:spPr>
                <a:xfrm>
                  <a:off x="5248850" y="1831924"/>
                  <a:ext cx="694800" cy="54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7</a:t>
                  </a:r>
                  <a:endParaRPr>
                    <a:solidFill>
                      <a:srgbClr val="EFEFEF"/>
                    </a:solidFill>
                  </a:endParaRPr>
                </a:p>
                <a:p>
                  <a:pPr indent="0" lvl="0" marL="0" rtl="0" algn="ctr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160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2"/>
                    </a:solidFill>
                  </a:endParaRPr>
                </a:p>
              </p:txBody>
            </p:sp>
            <p:sp>
              <p:nvSpPr>
                <p:cNvPr id="355" name="Google Shape;355;p23"/>
                <p:cNvSpPr txBox="1"/>
                <p:nvPr/>
              </p:nvSpPr>
              <p:spPr>
                <a:xfrm>
                  <a:off x="5989550" y="2980750"/>
                  <a:ext cx="694800" cy="54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1</a:t>
                  </a:r>
                  <a:endParaRPr>
                    <a:solidFill>
                      <a:srgbClr val="EFEFEF"/>
                    </a:solidFill>
                  </a:endParaRPr>
                </a:p>
                <a:p>
                  <a:pPr indent="0" lvl="0" marL="0" rtl="0" algn="ctr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160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2"/>
                    </a:solidFill>
                  </a:endParaRPr>
                </a:p>
              </p:txBody>
            </p:sp>
          </p:grpSp>
          <p:sp>
            <p:nvSpPr>
              <p:cNvPr id="356" name="Google Shape;356;p23"/>
              <p:cNvSpPr txBox="1"/>
              <p:nvPr/>
            </p:nvSpPr>
            <p:spPr>
              <a:xfrm>
                <a:off x="3359860" y="1626575"/>
                <a:ext cx="694800" cy="54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800">
                    <a:solidFill>
                      <a:srgbClr val="EFEFEF"/>
                    </a:solidFill>
                  </a:rPr>
                  <a:t>1</a:t>
                </a:r>
                <a:endParaRPr>
                  <a:solidFill>
                    <a:srgbClr val="EFEFEF"/>
                  </a:solidFill>
                </a:endParaRPr>
              </a:p>
            </p:txBody>
          </p:sp>
          <p:sp>
            <p:nvSpPr>
              <p:cNvPr id="357" name="Google Shape;357;p23"/>
              <p:cNvSpPr txBox="1"/>
              <p:nvPr/>
            </p:nvSpPr>
            <p:spPr>
              <a:xfrm>
                <a:off x="4486440" y="1487625"/>
                <a:ext cx="694800" cy="54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800">
                    <a:solidFill>
                      <a:srgbClr val="EFEFEF"/>
                    </a:solidFill>
                  </a:rPr>
                  <a:t>4</a:t>
                </a:r>
                <a:endParaRPr>
                  <a:solidFill>
                    <a:srgbClr val="EFEFEF"/>
                  </a:solidFill>
                </a:endParaRPr>
              </a:p>
            </p:txBody>
          </p:sp>
        </p:grpSp>
        <p:sp>
          <p:nvSpPr>
            <p:cNvPr id="358" name="Google Shape;358;p23"/>
            <p:cNvSpPr txBox="1"/>
            <p:nvPr/>
          </p:nvSpPr>
          <p:spPr>
            <a:xfrm>
              <a:off x="3099550" y="3424525"/>
              <a:ext cx="694800" cy="54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EFEFEF"/>
                  </a:solidFill>
                </a:rPr>
                <a:t>3</a:t>
              </a:r>
              <a:endParaRPr>
                <a:solidFill>
                  <a:srgbClr val="EFEFEF"/>
                </a:solidFill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1800">
                <a:solidFill>
                  <a:schemeClr val="lt2"/>
                </a:solidFill>
              </a:endParaRPr>
            </a:p>
          </p:txBody>
        </p:sp>
      </p:grpSp>
      <p:cxnSp>
        <p:nvCxnSpPr>
          <p:cNvPr id="359" name="Google Shape;359;p23"/>
          <p:cNvCxnSpPr>
            <a:stCxn id="360" idx="2"/>
            <a:endCxn id="361" idx="7"/>
          </p:cNvCxnSpPr>
          <p:nvPr/>
        </p:nvCxnSpPr>
        <p:spPr>
          <a:xfrm flipH="1">
            <a:off x="1123806" y="653503"/>
            <a:ext cx="1224900" cy="627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2" name="Google Shape;362;p23"/>
          <p:cNvCxnSpPr>
            <a:stCxn id="363" idx="1"/>
            <a:endCxn id="360" idx="6"/>
          </p:cNvCxnSpPr>
          <p:nvPr/>
        </p:nvCxnSpPr>
        <p:spPr>
          <a:xfrm rot="10800000">
            <a:off x="2677670" y="653645"/>
            <a:ext cx="1203900" cy="627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" name="Google Shape;364;p23"/>
          <p:cNvCxnSpPr>
            <a:stCxn id="365" idx="2"/>
            <a:endCxn id="361" idx="6"/>
          </p:cNvCxnSpPr>
          <p:nvPr/>
        </p:nvCxnSpPr>
        <p:spPr>
          <a:xfrm rot="10800000">
            <a:off x="1171817" y="1407214"/>
            <a:ext cx="768600" cy="5742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" name="Google Shape;366;p23"/>
          <p:cNvCxnSpPr>
            <a:stCxn id="367" idx="1"/>
            <a:endCxn id="361" idx="4"/>
          </p:cNvCxnSpPr>
          <p:nvPr/>
        </p:nvCxnSpPr>
        <p:spPr>
          <a:xfrm rot="10800000">
            <a:off x="1007333" y="1585715"/>
            <a:ext cx="604800" cy="12180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8" name="Google Shape;368;p23"/>
          <p:cNvCxnSpPr>
            <a:stCxn id="369" idx="2"/>
            <a:endCxn id="367" idx="6"/>
          </p:cNvCxnSpPr>
          <p:nvPr/>
        </p:nvCxnSpPr>
        <p:spPr>
          <a:xfrm rot="10800000">
            <a:off x="1893119" y="2929991"/>
            <a:ext cx="14463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23"/>
          <p:cNvCxnSpPr>
            <a:stCxn id="365" idx="4"/>
            <a:endCxn id="367" idx="7"/>
          </p:cNvCxnSpPr>
          <p:nvPr/>
        </p:nvCxnSpPr>
        <p:spPr>
          <a:xfrm flipH="1">
            <a:off x="1844855" y="2159995"/>
            <a:ext cx="260100" cy="643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71" name="Google Shape;371;p23"/>
          <p:cNvGrpSpPr/>
          <p:nvPr/>
        </p:nvGrpSpPr>
        <p:grpSpPr>
          <a:xfrm>
            <a:off x="842815" y="474922"/>
            <a:ext cx="3319638" cy="2633650"/>
            <a:chOff x="1503800" y="690275"/>
            <a:chExt cx="5256750" cy="3842500"/>
          </a:xfrm>
        </p:grpSpPr>
        <p:sp>
          <p:nvSpPr>
            <p:cNvPr id="372" name="Google Shape;372;p23"/>
            <p:cNvSpPr txBox="1"/>
            <p:nvPr/>
          </p:nvSpPr>
          <p:spPr>
            <a:xfrm>
              <a:off x="3220215" y="3313349"/>
              <a:ext cx="694800" cy="54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EFEFEF"/>
                  </a:solidFill>
                </a:rPr>
                <a:t>3</a:t>
              </a:r>
              <a:endParaRPr>
                <a:solidFill>
                  <a:srgbClr val="EFEFEF"/>
                </a:solidFill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1800">
                <a:solidFill>
                  <a:schemeClr val="lt2"/>
                </a:solidFill>
              </a:endParaRPr>
            </a:p>
          </p:txBody>
        </p:sp>
        <p:grpSp>
          <p:nvGrpSpPr>
            <p:cNvPr id="373" name="Google Shape;373;p23"/>
            <p:cNvGrpSpPr/>
            <p:nvPr/>
          </p:nvGrpSpPr>
          <p:grpSpPr>
            <a:xfrm>
              <a:off x="1503800" y="690275"/>
              <a:ext cx="5256750" cy="3842500"/>
              <a:chOff x="1503800" y="690275"/>
              <a:chExt cx="5256750" cy="3842500"/>
            </a:xfrm>
          </p:grpSpPr>
          <p:sp>
            <p:nvSpPr>
              <p:cNvPr id="374" name="Google Shape;374;p23"/>
              <p:cNvSpPr txBox="1"/>
              <p:nvPr/>
            </p:nvSpPr>
            <p:spPr>
              <a:xfrm>
                <a:off x="3359860" y="1626575"/>
                <a:ext cx="694800" cy="54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800">
                    <a:solidFill>
                      <a:srgbClr val="EFEFEF"/>
                    </a:solidFill>
                  </a:rPr>
                  <a:t>1</a:t>
                </a:r>
                <a:endParaRPr>
                  <a:solidFill>
                    <a:srgbClr val="EFEFEF"/>
                  </a:solidFill>
                </a:endParaRPr>
              </a:p>
            </p:txBody>
          </p:sp>
          <p:sp>
            <p:nvSpPr>
              <p:cNvPr id="375" name="Google Shape;375;p23"/>
              <p:cNvSpPr txBox="1"/>
              <p:nvPr/>
            </p:nvSpPr>
            <p:spPr>
              <a:xfrm>
                <a:off x="4486440" y="1487625"/>
                <a:ext cx="694800" cy="54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800">
                    <a:solidFill>
                      <a:srgbClr val="EFEFEF"/>
                    </a:solidFill>
                  </a:rPr>
                  <a:t>4</a:t>
                </a:r>
                <a:endParaRPr>
                  <a:solidFill>
                    <a:srgbClr val="EFEFEF"/>
                  </a:solidFill>
                </a:endParaRPr>
              </a:p>
            </p:txBody>
          </p:sp>
          <p:grpSp>
            <p:nvGrpSpPr>
              <p:cNvPr id="376" name="Google Shape;376;p23"/>
              <p:cNvGrpSpPr/>
              <p:nvPr/>
            </p:nvGrpSpPr>
            <p:grpSpPr>
              <a:xfrm>
                <a:off x="1503800" y="690275"/>
                <a:ext cx="5256750" cy="3842500"/>
                <a:chOff x="1503800" y="690275"/>
                <a:chExt cx="5256750" cy="3842500"/>
              </a:xfrm>
            </p:grpSpPr>
            <p:sp>
              <p:nvSpPr>
                <p:cNvPr id="377" name="Google Shape;377;p23"/>
                <p:cNvSpPr txBox="1"/>
                <p:nvPr/>
              </p:nvSpPr>
              <p:spPr>
                <a:xfrm>
                  <a:off x="2173950" y="3048000"/>
                  <a:ext cx="694800" cy="54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5</a:t>
                  </a:r>
                  <a:endParaRPr>
                    <a:solidFill>
                      <a:srgbClr val="EFEFEF"/>
                    </a:solidFill>
                  </a:endParaRPr>
                </a:p>
                <a:p>
                  <a:pPr indent="0" lvl="0" marL="0" rtl="0" algn="ctr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160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2"/>
                    </a:solidFill>
                  </a:endParaRPr>
                </a:p>
              </p:txBody>
            </p:sp>
            <p:sp>
              <p:nvSpPr>
                <p:cNvPr id="378" name="Google Shape;378;p23"/>
                <p:cNvSpPr txBox="1"/>
                <p:nvPr/>
              </p:nvSpPr>
              <p:spPr>
                <a:xfrm>
                  <a:off x="5239875" y="939924"/>
                  <a:ext cx="694800" cy="54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60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3</a:t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379" name="Google Shape;379;p23"/>
                <p:cNvSpPr txBox="1"/>
                <p:nvPr/>
              </p:nvSpPr>
              <p:spPr>
                <a:xfrm>
                  <a:off x="4013950" y="3745874"/>
                  <a:ext cx="694800" cy="54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60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4</a:t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380" name="Google Shape;380;p23"/>
                <p:cNvSpPr txBox="1"/>
                <p:nvPr/>
              </p:nvSpPr>
              <p:spPr>
                <a:xfrm>
                  <a:off x="2463075" y="2082050"/>
                  <a:ext cx="694800" cy="54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60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5</a:t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381" name="Google Shape;381;p23"/>
                <p:cNvSpPr txBox="1"/>
                <p:nvPr/>
              </p:nvSpPr>
              <p:spPr>
                <a:xfrm>
                  <a:off x="3845531" y="2114673"/>
                  <a:ext cx="597900" cy="521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60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9</a:t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382" name="Google Shape;382;p23"/>
                <p:cNvSpPr txBox="1"/>
                <p:nvPr/>
              </p:nvSpPr>
              <p:spPr>
                <a:xfrm>
                  <a:off x="5076275" y="2980750"/>
                  <a:ext cx="694800" cy="54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60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2</a:t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383" name="Google Shape;383;p23"/>
                <p:cNvSpPr txBox="1"/>
                <p:nvPr/>
              </p:nvSpPr>
              <p:spPr>
                <a:xfrm>
                  <a:off x="2516850" y="939924"/>
                  <a:ext cx="694800" cy="54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60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2</a:t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384" name="Google Shape;384;p23"/>
                <p:cNvSpPr txBox="1"/>
                <p:nvPr/>
              </p:nvSpPr>
              <p:spPr>
                <a:xfrm>
                  <a:off x="5248850" y="1831924"/>
                  <a:ext cx="694800" cy="54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7</a:t>
                  </a:r>
                  <a:endParaRPr>
                    <a:solidFill>
                      <a:srgbClr val="EFEFEF"/>
                    </a:solidFill>
                  </a:endParaRPr>
                </a:p>
                <a:p>
                  <a:pPr indent="0" lvl="0" marL="0" rtl="0" algn="ctr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160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2"/>
                    </a:solidFill>
                  </a:endParaRPr>
                </a:p>
              </p:txBody>
            </p:sp>
            <p:sp>
              <p:nvSpPr>
                <p:cNvPr id="385" name="Google Shape;385;p23"/>
                <p:cNvSpPr txBox="1"/>
                <p:nvPr/>
              </p:nvSpPr>
              <p:spPr>
                <a:xfrm>
                  <a:off x="5989550" y="2980750"/>
                  <a:ext cx="694800" cy="54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1</a:t>
                  </a:r>
                  <a:endParaRPr>
                    <a:solidFill>
                      <a:srgbClr val="EFEFEF"/>
                    </a:solidFill>
                  </a:endParaRPr>
                </a:p>
                <a:p>
                  <a:pPr indent="0" lvl="0" marL="0" rtl="0" algn="ctr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160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2"/>
                    </a:solidFill>
                  </a:endParaRPr>
                </a:p>
              </p:txBody>
            </p:sp>
            <p:grpSp>
              <p:nvGrpSpPr>
                <p:cNvPr id="386" name="Google Shape;386;p23"/>
                <p:cNvGrpSpPr/>
                <p:nvPr/>
              </p:nvGrpSpPr>
              <p:grpSpPr>
                <a:xfrm>
                  <a:off x="1503800" y="690275"/>
                  <a:ext cx="5256750" cy="3842500"/>
                  <a:chOff x="1503800" y="690275"/>
                  <a:chExt cx="5256750" cy="3842500"/>
                </a:xfrm>
              </p:grpSpPr>
              <p:sp>
                <p:nvSpPr>
                  <p:cNvPr id="365" name="Google Shape;365;p23"/>
                  <p:cNvSpPr/>
                  <p:nvPr/>
                </p:nvSpPr>
                <p:spPr>
                  <a:xfrm>
                    <a:off x="3241888" y="2627700"/>
                    <a:ext cx="521100" cy="521100"/>
                  </a:xfrm>
                  <a:prstGeom prst="ellipse">
                    <a:avLst/>
                  </a:prstGeom>
                  <a:solidFill>
                    <a:srgbClr val="CC4125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F</a:t>
                    </a:r>
                    <a:endParaRPr/>
                  </a:p>
                </p:txBody>
              </p:sp>
              <p:sp>
                <p:nvSpPr>
                  <p:cNvPr id="360" name="Google Shape;360;p23"/>
                  <p:cNvSpPr/>
                  <p:nvPr/>
                </p:nvSpPr>
                <p:spPr>
                  <a:xfrm>
                    <a:off x="3888425" y="690275"/>
                    <a:ext cx="521100" cy="521100"/>
                  </a:xfrm>
                  <a:prstGeom prst="ellipse">
                    <a:avLst/>
                  </a:prstGeom>
                  <a:solidFill>
                    <a:srgbClr val="CC4125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B</a:t>
                    </a:r>
                    <a:endParaRPr/>
                  </a:p>
                </p:txBody>
              </p:sp>
              <p:sp>
                <p:nvSpPr>
                  <p:cNvPr id="361" name="Google Shape;361;p23"/>
                  <p:cNvSpPr/>
                  <p:nvPr/>
                </p:nvSpPr>
                <p:spPr>
                  <a:xfrm>
                    <a:off x="1503800" y="1789950"/>
                    <a:ext cx="521100" cy="5211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A</a:t>
                    </a:r>
                    <a:endParaRPr/>
                  </a:p>
                </p:txBody>
              </p:sp>
              <p:sp>
                <p:nvSpPr>
                  <p:cNvPr id="363" name="Google Shape;363;p23"/>
                  <p:cNvSpPr/>
                  <p:nvPr/>
                </p:nvSpPr>
                <p:spPr>
                  <a:xfrm>
                    <a:off x="6239450" y="1789950"/>
                    <a:ext cx="521100" cy="521100"/>
                  </a:xfrm>
                  <a:prstGeom prst="ellipse">
                    <a:avLst/>
                  </a:prstGeom>
                  <a:solidFill>
                    <a:srgbClr val="CC4125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G</a:t>
                    </a:r>
                    <a:endParaRPr/>
                  </a:p>
                </p:txBody>
              </p:sp>
              <p:sp>
                <p:nvSpPr>
                  <p:cNvPr id="369" name="Google Shape;369;p23"/>
                  <p:cNvSpPr/>
                  <p:nvPr/>
                </p:nvSpPr>
                <p:spPr>
                  <a:xfrm>
                    <a:off x="5457250" y="4011675"/>
                    <a:ext cx="521100" cy="5211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E</a:t>
                    </a:r>
                    <a:endParaRPr/>
                  </a:p>
                </p:txBody>
              </p:sp>
              <p:sp>
                <p:nvSpPr>
                  <p:cNvPr id="367" name="Google Shape;367;p23"/>
                  <p:cNvSpPr/>
                  <p:nvPr/>
                </p:nvSpPr>
                <p:spPr>
                  <a:xfrm>
                    <a:off x="2645725" y="4011675"/>
                    <a:ext cx="521100" cy="521100"/>
                  </a:xfrm>
                  <a:prstGeom prst="ellipse">
                    <a:avLst/>
                  </a:prstGeom>
                  <a:solidFill>
                    <a:srgbClr val="CC4125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D</a:t>
                    </a:r>
                    <a:endParaRPr/>
                  </a:p>
                </p:txBody>
              </p:sp>
              <p:sp>
                <p:nvSpPr>
                  <p:cNvPr id="387" name="Google Shape;387;p23"/>
                  <p:cNvSpPr/>
                  <p:nvPr/>
                </p:nvSpPr>
                <p:spPr>
                  <a:xfrm>
                    <a:off x="4572000" y="2311200"/>
                    <a:ext cx="521100" cy="5211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C</a:t>
                    </a:r>
                    <a:endParaRPr/>
                  </a:p>
                </p:txBody>
              </p:sp>
            </p:grpSp>
          </p:grpSp>
        </p:grpSp>
      </p:grpSp>
      <p:cxnSp>
        <p:nvCxnSpPr>
          <p:cNvPr id="388" name="Google Shape;388;p23"/>
          <p:cNvCxnSpPr>
            <a:stCxn id="365" idx="6"/>
            <a:endCxn id="387" idx="2"/>
          </p:cNvCxnSpPr>
          <p:nvPr/>
        </p:nvCxnSpPr>
        <p:spPr>
          <a:xfrm flipH="1" rot="10800000">
            <a:off x="2269492" y="1764514"/>
            <a:ext cx="510900" cy="216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9" name="Google Shape;389;p23"/>
          <p:cNvCxnSpPr>
            <a:stCxn id="369" idx="1"/>
            <a:endCxn id="387" idx="5"/>
          </p:cNvCxnSpPr>
          <p:nvPr/>
        </p:nvCxnSpPr>
        <p:spPr>
          <a:xfrm rot="10800000">
            <a:off x="3061211" y="1890815"/>
            <a:ext cx="326400" cy="912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0" name="Google Shape;390;p23"/>
          <p:cNvCxnSpPr>
            <a:stCxn id="363" idx="4"/>
            <a:endCxn id="369" idx="7"/>
          </p:cNvCxnSpPr>
          <p:nvPr/>
        </p:nvCxnSpPr>
        <p:spPr>
          <a:xfrm flipH="1">
            <a:off x="3620215" y="1585802"/>
            <a:ext cx="377700" cy="12180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1" name="Google Shape;391;p23"/>
          <p:cNvCxnSpPr>
            <a:stCxn id="363" idx="2"/>
            <a:endCxn id="387" idx="6"/>
          </p:cNvCxnSpPr>
          <p:nvPr/>
        </p:nvCxnSpPr>
        <p:spPr>
          <a:xfrm flipH="1">
            <a:off x="3109478" y="1407221"/>
            <a:ext cx="723900" cy="357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2" name="Google Shape;392;p23"/>
          <p:cNvCxnSpPr>
            <a:stCxn id="387" idx="0"/>
            <a:endCxn id="360" idx="5"/>
          </p:cNvCxnSpPr>
          <p:nvPr/>
        </p:nvCxnSpPr>
        <p:spPr>
          <a:xfrm rot="10800000">
            <a:off x="2629621" y="779804"/>
            <a:ext cx="315300" cy="8061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3" name="Google Shape;393;p23"/>
          <p:cNvCxnSpPr>
            <a:stCxn id="342" idx="7"/>
            <a:endCxn id="341" idx="2"/>
          </p:cNvCxnSpPr>
          <p:nvPr/>
        </p:nvCxnSpPr>
        <p:spPr>
          <a:xfrm flipH="1" rot="10800000">
            <a:off x="4809907" y="653645"/>
            <a:ext cx="1224900" cy="627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4" name="Google Shape;394;p23"/>
          <p:cNvCxnSpPr>
            <a:stCxn id="342" idx="6"/>
            <a:endCxn id="340" idx="2"/>
          </p:cNvCxnSpPr>
          <p:nvPr/>
        </p:nvCxnSpPr>
        <p:spPr>
          <a:xfrm>
            <a:off x="4858099" y="1407221"/>
            <a:ext cx="768600" cy="5742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5" name="Google Shape;395;p23"/>
          <p:cNvCxnSpPr>
            <a:stCxn id="342" idx="4"/>
            <a:endCxn id="345" idx="1"/>
          </p:cNvCxnSpPr>
          <p:nvPr/>
        </p:nvCxnSpPr>
        <p:spPr>
          <a:xfrm>
            <a:off x="4693561" y="1585802"/>
            <a:ext cx="604800" cy="12180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6" name="Google Shape;396;p23"/>
          <p:cNvCxnSpPr>
            <a:stCxn id="345" idx="7"/>
            <a:endCxn id="340" idx="4"/>
          </p:cNvCxnSpPr>
          <p:nvPr/>
        </p:nvCxnSpPr>
        <p:spPr>
          <a:xfrm flipH="1" rot="10800000">
            <a:off x="5531032" y="2159915"/>
            <a:ext cx="260100" cy="643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7" name="Google Shape;397;p23"/>
          <p:cNvCxnSpPr>
            <a:stCxn id="345" idx="6"/>
            <a:endCxn id="344" idx="2"/>
          </p:cNvCxnSpPr>
          <p:nvPr/>
        </p:nvCxnSpPr>
        <p:spPr>
          <a:xfrm>
            <a:off x="5579224" y="2929991"/>
            <a:ext cx="14463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8" name="Google Shape;398;p23"/>
          <p:cNvCxnSpPr>
            <a:stCxn id="346" idx="5"/>
            <a:endCxn id="344" idx="1"/>
          </p:cNvCxnSpPr>
          <p:nvPr/>
        </p:nvCxnSpPr>
        <p:spPr>
          <a:xfrm>
            <a:off x="6747475" y="1890761"/>
            <a:ext cx="326400" cy="912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9" name="Google Shape;399;p23"/>
          <p:cNvCxnSpPr>
            <a:stCxn id="346" idx="2"/>
            <a:endCxn id="340" idx="6"/>
          </p:cNvCxnSpPr>
          <p:nvPr/>
        </p:nvCxnSpPr>
        <p:spPr>
          <a:xfrm flipH="1">
            <a:off x="5955692" y="1764485"/>
            <a:ext cx="510900" cy="216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0" name="Google Shape;400;p23"/>
          <p:cNvCxnSpPr>
            <a:stCxn id="341" idx="5"/>
            <a:endCxn id="346" idx="0"/>
          </p:cNvCxnSpPr>
          <p:nvPr/>
        </p:nvCxnSpPr>
        <p:spPr>
          <a:xfrm>
            <a:off x="6315797" y="779779"/>
            <a:ext cx="315300" cy="8061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1" name="Google Shape;401;p23"/>
          <p:cNvCxnSpPr>
            <a:stCxn id="341" idx="6"/>
            <a:endCxn id="343" idx="1"/>
          </p:cNvCxnSpPr>
          <p:nvPr/>
        </p:nvCxnSpPr>
        <p:spPr>
          <a:xfrm>
            <a:off x="6363989" y="653503"/>
            <a:ext cx="1203900" cy="627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2" name="Google Shape;402;p23"/>
          <p:cNvCxnSpPr>
            <a:stCxn id="346" idx="6"/>
            <a:endCxn id="343" idx="2"/>
          </p:cNvCxnSpPr>
          <p:nvPr/>
        </p:nvCxnSpPr>
        <p:spPr>
          <a:xfrm flipH="1" rot="10800000">
            <a:off x="6795667" y="1407185"/>
            <a:ext cx="723900" cy="357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3" name="Google Shape;403;p23"/>
          <p:cNvCxnSpPr>
            <a:stCxn id="344" idx="7"/>
            <a:endCxn id="343" idx="4"/>
          </p:cNvCxnSpPr>
          <p:nvPr/>
        </p:nvCxnSpPr>
        <p:spPr>
          <a:xfrm flipH="1" rot="10800000">
            <a:off x="7306510" y="1585715"/>
            <a:ext cx="377700" cy="12180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Google Shape;404;p23"/>
          <p:cNvCxnSpPr>
            <a:stCxn id="341" idx="4"/>
            <a:endCxn id="340" idx="7"/>
          </p:cNvCxnSpPr>
          <p:nvPr/>
        </p:nvCxnSpPr>
        <p:spPr>
          <a:xfrm flipH="1">
            <a:off x="5907552" y="832084"/>
            <a:ext cx="291900" cy="10230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5" name="Google Shape;405;p23"/>
          <p:cNvCxnSpPr>
            <a:stCxn id="365" idx="7"/>
            <a:endCxn id="360" idx="4"/>
          </p:cNvCxnSpPr>
          <p:nvPr/>
        </p:nvCxnSpPr>
        <p:spPr>
          <a:xfrm flipH="1" rot="10800000">
            <a:off x="2221300" y="832139"/>
            <a:ext cx="291900" cy="10230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6" name="Google Shape;406;p23"/>
          <p:cNvSpPr txBox="1"/>
          <p:nvPr/>
        </p:nvSpPr>
        <p:spPr>
          <a:xfrm>
            <a:off x="1241644" y="56958"/>
            <a:ext cx="3777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3"/>
          <p:cNvSpPr txBox="1"/>
          <p:nvPr/>
        </p:nvSpPr>
        <p:spPr>
          <a:xfrm>
            <a:off x="2140681" y="-76200"/>
            <a:ext cx="7239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EFEFEF"/>
                </a:solidFill>
              </a:rPr>
              <a:t>G</a:t>
            </a:r>
            <a:r>
              <a:rPr b="1" baseline="-25000" lang="en" sz="2400">
                <a:solidFill>
                  <a:srgbClr val="EFEFEF"/>
                </a:solidFill>
              </a:rPr>
              <a:t>0</a:t>
            </a:r>
            <a:endParaRPr baseline="-25000" sz="2400">
              <a:solidFill>
                <a:srgbClr val="EFEFEF"/>
              </a:solidFill>
            </a:endParaRPr>
          </a:p>
        </p:txBody>
      </p:sp>
      <p:sp>
        <p:nvSpPr>
          <p:cNvPr id="408" name="Google Shape;408;p23"/>
          <p:cNvSpPr txBox="1"/>
          <p:nvPr/>
        </p:nvSpPr>
        <p:spPr>
          <a:xfrm>
            <a:off x="5886435" y="-54000"/>
            <a:ext cx="6048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EFEFEF"/>
                </a:solidFill>
              </a:rPr>
              <a:t>G</a:t>
            </a:r>
            <a:r>
              <a:rPr b="1" baseline="-25000" lang="en" sz="2400">
                <a:solidFill>
                  <a:srgbClr val="EFEFEF"/>
                </a:solidFill>
              </a:rPr>
              <a:t>1</a:t>
            </a:r>
            <a:endParaRPr baseline="-25000" sz="2400">
              <a:solidFill>
                <a:srgbClr val="EFEFEF"/>
              </a:solidFill>
            </a:endParaRPr>
          </a:p>
        </p:txBody>
      </p:sp>
      <p:sp>
        <p:nvSpPr>
          <p:cNvPr id="409" name="Google Shape;409;p23"/>
          <p:cNvSpPr txBox="1"/>
          <p:nvPr/>
        </p:nvSpPr>
        <p:spPr>
          <a:xfrm>
            <a:off x="809375" y="3178000"/>
            <a:ext cx="79338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 BC &lt;- AB &lt;- BG &lt;- CG &lt;- DE &lt;- EG &lt;- DF &lt;- CF &lt;- AD &lt;- AF &lt;- BF &lt;- CE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10" name="Google Shape;4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00" y="2717700"/>
            <a:ext cx="510900" cy="85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23"/>
          <p:cNvSpPr txBox="1"/>
          <p:nvPr/>
        </p:nvSpPr>
        <p:spPr>
          <a:xfrm>
            <a:off x="4272650" y="3682575"/>
            <a:ext cx="24747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EFEFEF"/>
                </a:solidFill>
              </a:rPr>
              <a:t>A</a:t>
            </a:r>
            <a:r>
              <a:rPr lang="en" sz="1800">
                <a:solidFill>
                  <a:srgbClr val="EFEFEF"/>
                </a:solidFill>
              </a:rPr>
              <a:t> :</a:t>
            </a:r>
            <a:r>
              <a:rPr lang="en" sz="1800">
                <a:solidFill>
                  <a:schemeClr val="lt2"/>
                </a:solidFill>
              </a:rPr>
              <a:t> </a:t>
            </a:r>
            <a:r>
              <a:rPr lang="en" sz="1800">
                <a:solidFill>
                  <a:srgbClr val="FFFF00"/>
                </a:solidFill>
              </a:rPr>
              <a:t>2</a:t>
            </a:r>
            <a:r>
              <a:rPr lang="en" sz="1800">
                <a:solidFill>
                  <a:schemeClr val="lt2"/>
                </a:solidFill>
              </a:rPr>
              <a:t> </a:t>
            </a:r>
            <a:r>
              <a:rPr lang="en" sz="1800">
                <a:solidFill>
                  <a:srgbClr val="EFEFEF"/>
                </a:solidFill>
              </a:rPr>
              <a:t>--</a:t>
            </a:r>
            <a:r>
              <a:rPr lang="en" sz="1800">
                <a:solidFill>
                  <a:schemeClr val="lt2"/>
                </a:solidFill>
              </a:rPr>
              <a:t> </a:t>
            </a:r>
            <a:r>
              <a:rPr lang="en" sz="1800">
                <a:solidFill>
                  <a:srgbClr val="00FF00"/>
                </a:solidFill>
              </a:rPr>
              <a:t>5</a:t>
            </a:r>
            <a:r>
              <a:rPr lang="en" sz="1800">
                <a:solidFill>
                  <a:schemeClr val="lt2"/>
                </a:solidFill>
              </a:rPr>
              <a:t> </a:t>
            </a:r>
            <a:r>
              <a:rPr lang="en" sz="1800">
                <a:solidFill>
                  <a:srgbClr val="EFEFEF"/>
                </a:solidFill>
              </a:rPr>
              <a:t>-- 5 ---&gt; </a:t>
            </a:r>
            <a:r>
              <a:rPr lang="en" sz="1800">
                <a:solidFill>
                  <a:srgbClr val="00FF00"/>
                </a:solidFill>
              </a:rPr>
              <a:t>AD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412" name="Google Shape;412;p23"/>
          <p:cNvSpPr txBox="1"/>
          <p:nvPr/>
        </p:nvSpPr>
        <p:spPr>
          <a:xfrm>
            <a:off x="248550" y="3579150"/>
            <a:ext cx="16920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B</a:t>
            </a:r>
            <a:r>
              <a:rPr lang="en" sz="1800">
                <a:solidFill>
                  <a:srgbClr val="EFEFEF"/>
                </a:solidFill>
              </a:rPr>
              <a:t> :</a:t>
            </a:r>
            <a:r>
              <a:rPr lang="en" sz="1800">
                <a:solidFill>
                  <a:schemeClr val="lt2"/>
                </a:solidFill>
              </a:rPr>
              <a:t> </a:t>
            </a:r>
            <a:r>
              <a:rPr lang="en" sz="1800">
                <a:solidFill>
                  <a:srgbClr val="00FF00"/>
                </a:solidFill>
              </a:rPr>
              <a:t>2</a:t>
            </a:r>
            <a:r>
              <a:rPr lang="en" sz="1800">
                <a:solidFill>
                  <a:schemeClr val="lt2"/>
                </a:solidFill>
              </a:rPr>
              <a:t> </a:t>
            </a:r>
            <a:r>
              <a:rPr lang="en" sz="1800">
                <a:solidFill>
                  <a:srgbClr val="EFEFEF"/>
                </a:solidFill>
              </a:rPr>
              <a:t>---&gt; </a:t>
            </a:r>
            <a:r>
              <a:rPr lang="en" sz="1800">
                <a:solidFill>
                  <a:srgbClr val="00FF00"/>
                </a:solidFill>
              </a:rPr>
              <a:t>AB</a:t>
            </a:r>
            <a:r>
              <a:rPr lang="en" sz="1800">
                <a:solidFill>
                  <a:schemeClr val="lt2"/>
                </a:solidFill>
              </a:rPr>
              <a:t>  </a:t>
            </a:r>
            <a:endParaRPr/>
          </a:p>
        </p:txBody>
      </p:sp>
      <p:sp>
        <p:nvSpPr>
          <p:cNvPr id="413" name="Google Shape;413;p23"/>
          <p:cNvSpPr txBox="1"/>
          <p:nvPr/>
        </p:nvSpPr>
        <p:spPr>
          <a:xfrm>
            <a:off x="248550" y="3955350"/>
            <a:ext cx="17622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D</a:t>
            </a:r>
            <a:r>
              <a:rPr lang="en" sz="1800">
                <a:solidFill>
                  <a:srgbClr val="EFEFEF"/>
                </a:solidFill>
              </a:rPr>
              <a:t> :</a:t>
            </a:r>
            <a:r>
              <a:rPr lang="en" sz="1800">
                <a:solidFill>
                  <a:schemeClr val="lt2"/>
                </a:solidFill>
              </a:rPr>
              <a:t> </a:t>
            </a:r>
            <a:r>
              <a:rPr lang="en" sz="1800">
                <a:solidFill>
                  <a:srgbClr val="00FF00"/>
                </a:solidFill>
              </a:rPr>
              <a:t>5</a:t>
            </a:r>
            <a:r>
              <a:rPr lang="en" sz="1800">
                <a:solidFill>
                  <a:schemeClr val="lt2"/>
                </a:solidFill>
              </a:rPr>
              <a:t> </a:t>
            </a:r>
            <a:r>
              <a:rPr lang="en" sz="1800">
                <a:solidFill>
                  <a:srgbClr val="EFEFEF"/>
                </a:solidFill>
              </a:rPr>
              <a:t>---&gt;</a:t>
            </a:r>
            <a:r>
              <a:rPr lang="en" sz="1800">
                <a:solidFill>
                  <a:schemeClr val="lt2"/>
                </a:solidFill>
              </a:rPr>
              <a:t> </a:t>
            </a:r>
            <a:r>
              <a:rPr lang="en" sz="1800">
                <a:solidFill>
                  <a:srgbClr val="00FF00"/>
                </a:solidFill>
              </a:rPr>
              <a:t>AD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414" name="Google Shape;414;p23"/>
          <p:cNvSpPr txBox="1"/>
          <p:nvPr/>
        </p:nvSpPr>
        <p:spPr>
          <a:xfrm>
            <a:off x="248550" y="4717700"/>
            <a:ext cx="26964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G</a:t>
            </a:r>
            <a:r>
              <a:rPr lang="en" sz="1800">
                <a:solidFill>
                  <a:srgbClr val="EFEFEF"/>
                </a:solidFill>
              </a:rPr>
              <a:t> :</a:t>
            </a:r>
            <a:r>
              <a:rPr lang="en" sz="1800">
                <a:solidFill>
                  <a:schemeClr val="lt2"/>
                </a:solidFill>
              </a:rPr>
              <a:t> </a:t>
            </a:r>
            <a:r>
              <a:rPr lang="en" sz="1800">
                <a:solidFill>
                  <a:srgbClr val="FFFF00"/>
                </a:solidFill>
              </a:rPr>
              <a:t>3</a:t>
            </a:r>
            <a:r>
              <a:rPr lang="en" sz="1800">
                <a:solidFill>
                  <a:schemeClr val="lt2"/>
                </a:solidFill>
              </a:rPr>
              <a:t> </a:t>
            </a:r>
            <a:r>
              <a:rPr lang="en" sz="1800">
                <a:solidFill>
                  <a:srgbClr val="EFEFEF"/>
                </a:solidFill>
              </a:rPr>
              <a:t>--</a:t>
            </a:r>
            <a:r>
              <a:rPr lang="en" sz="1800">
                <a:solidFill>
                  <a:schemeClr val="lt2"/>
                </a:solidFill>
              </a:rPr>
              <a:t> </a:t>
            </a:r>
            <a:r>
              <a:rPr lang="en" sz="1800">
                <a:solidFill>
                  <a:srgbClr val="00FF00"/>
                </a:solidFill>
              </a:rPr>
              <a:t>7</a:t>
            </a:r>
            <a:r>
              <a:rPr lang="en" sz="1800">
                <a:solidFill>
                  <a:schemeClr val="lt2"/>
                </a:solidFill>
              </a:rPr>
              <a:t> </a:t>
            </a:r>
            <a:r>
              <a:rPr lang="en" sz="1800">
                <a:solidFill>
                  <a:srgbClr val="EFEFEF"/>
                </a:solidFill>
              </a:rPr>
              <a:t>-- 1 ---&gt;</a:t>
            </a:r>
            <a:r>
              <a:rPr lang="en" sz="1800">
                <a:solidFill>
                  <a:schemeClr val="lt2"/>
                </a:solidFill>
              </a:rPr>
              <a:t> </a:t>
            </a:r>
            <a:r>
              <a:rPr lang="en" sz="1800">
                <a:solidFill>
                  <a:srgbClr val="00FF00"/>
                </a:solidFill>
              </a:rPr>
              <a:t>CG</a:t>
            </a:r>
            <a:r>
              <a:rPr lang="en" sz="1800">
                <a:solidFill>
                  <a:schemeClr val="lt2"/>
                </a:solidFill>
              </a:rPr>
              <a:t>   </a:t>
            </a:r>
            <a:endParaRPr/>
          </a:p>
        </p:txBody>
      </p:sp>
      <p:sp>
        <p:nvSpPr>
          <p:cNvPr id="415" name="Google Shape;415;p23"/>
          <p:cNvSpPr txBox="1"/>
          <p:nvPr/>
        </p:nvSpPr>
        <p:spPr>
          <a:xfrm>
            <a:off x="248550" y="4334125"/>
            <a:ext cx="30012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F </a:t>
            </a:r>
            <a:r>
              <a:rPr lang="en" sz="1800">
                <a:solidFill>
                  <a:srgbClr val="EFEFEF"/>
                </a:solidFill>
              </a:rPr>
              <a:t>:</a:t>
            </a:r>
            <a:r>
              <a:rPr lang="en" sz="1800">
                <a:solidFill>
                  <a:schemeClr val="lt2"/>
                </a:solidFill>
              </a:rPr>
              <a:t> </a:t>
            </a:r>
            <a:r>
              <a:rPr lang="en" sz="1800">
                <a:solidFill>
                  <a:srgbClr val="FFFF00"/>
                </a:solidFill>
              </a:rPr>
              <a:t>3</a:t>
            </a:r>
            <a:r>
              <a:rPr lang="en" sz="1800">
                <a:solidFill>
                  <a:schemeClr val="lt2"/>
                </a:solidFill>
              </a:rPr>
              <a:t> </a:t>
            </a:r>
            <a:r>
              <a:rPr lang="en" sz="1800">
                <a:solidFill>
                  <a:srgbClr val="EFEFEF"/>
                </a:solidFill>
              </a:rPr>
              <a:t>--</a:t>
            </a:r>
            <a:r>
              <a:rPr lang="en" sz="1800">
                <a:solidFill>
                  <a:schemeClr val="lt2"/>
                </a:solidFill>
              </a:rPr>
              <a:t> </a:t>
            </a:r>
            <a:r>
              <a:rPr lang="en" sz="1800">
                <a:solidFill>
                  <a:srgbClr val="00FF00"/>
                </a:solidFill>
              </a:rPr>
              <a:t>9</a:t>
            </a:r>
            <a:r>
              <a:rPr lang="en" sz="1800">
                <a:solidFill>
                  <a:schemeClr val="lt2"/>
                </a:solidFill>
              </a:rPr>
              <a:t> </a:t>
            </a:r>
            <a:r>
              <a:rPr lang="en" sz="1800">
                <a:solidFill>
                  <a:srgbClr val="EFEFEF"/>
                </a:solidFill>
              </a:rPr>
              <a:t>-- 5 -- 1 ---&gt;</a:t>
            </a:r>
            <a:r>
              <a:rPr lang="en" sz="1800">
                <a:solidFill>
                  <a:schemeClr val="lt2"/>
                </a:solidFill>
              </a:rPr>
              <a:t> </a:t>
            </a:r>
            <a:r>
              <a:rPr lang="en" sz="1800">
                <a:solidFill>
                  <a:srgbClr val="00FF00"/>
                </a:solidFill>
              </a:rPr>
              <a:t>CF</a:t>
            </a:r>
            <a:r>
              <a:rPr lang="en" sz="1800">
                <a:solidFill>
                  <a:schemeClr val="lt2"/>
                </a:solidFill>
              </a:rPr>
              <a:t>  </a:t>
            </a:r>
            <a:endParaRPr/>
          </a:p>
        </p:txBody>
      </p:sp>
      <p:sp>
        <p:nvSpPr>
          <p:cNvPr id="416" name="Google Shape;416;p23"/>
          <p:cNvSpPr txBox="1"/>
          <p:nvPr/>
        </p:nvSpPr>
        <p:spPr>
          <a:xfrm>
            <a:off x="4272650" y="4112575"/>
            <a:ext cx="24747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C</a:t>
            </a:r>
            <a:r>
              <a:rPr lang="en" sz="1800">
                <a:solidFill>
                  <a:srgbClr val="EFEFEF"/>
                </a:solidFill>
              </a:rPr>
              <a:t> :</a:t>
            </a:r>
            <a:r>
              <a:rPr lang="en" sz="1800">
                <a:solidFill>
                  <a:schemeClr val="lt2"/>
                </a:solidFill>
              </a:rPr>
              <a:t> </a:t>
            </a:r>
            <a:r>
              <a:rPr lang="en" sz="1800">
                <a:solidFill>
                  <a:srgbClr val="FFFF00"/>
                </a:solidFill>
              </a:rPr>
              <a:t>7</a:t>
            </a:r>
            <a:r>
              <a:rPr lang="en" sz="1800">
                <a:solidFill>
                  <a:schemeClr val="lt2"/>
                </a:solidFill>
              </a:rPr>
              <a:t> </a:t>
            </a:r>
            <a:r>
              <a:rPr lang="en" sz="1800">
                <a:solidFill>
                  <a:srgbClr val="EFEFEF"/>
                </a:solidFill>
              </a:rPr>
              <a:t>--</a:t>
            </a:r>
            <a:r>
              <a:rPr lang="en" sz="1800">
                <a:solidFill>
                  <a:schemeClr val="lt2"/>
                </a:solidFill>
              </a:rPr>
              <a:t> </a:t>
            </a:r>
            <a:r>
              <a:rPr lang="en" sz="1800">
                <a:solidFill>
                  <a:srgbClr val="00FF00"/>
                </a:solidFill>
              </a:rPr>
              <a:t>9</a:t>
            </a:r>
            <a:r>
              <a:rPr lang="en" sz="1800">
                <a:solidFill>
                  <a:schemeClr val="lt2"/>
                </a:solidFill>
              </a:rPr>
              <a:t> </a:t>
            </a:r>
            <a:r>
              <a:rPr lang="en" sz="1800">
                <a:solidFill>
                  <a:srgbClr val="EFEFEF"/>
                </a:solidFill>
              </a:rPr>
              <a:t> -- 2 ---&gt;</a:t>
            </a:r>
            <a:r>
              <a:rPr lang="en" sz="1800">
                <a:solidFill>
                  <a:schemeClr val="lt2"/>
                </a:solidFill>
              </a:rPr>
              <a:t> </a:t>
            </a:r>
            <a:r>
              <a:rPr lang="en" sz="1800">
                <a:solidFill>
                  <a:srgbClr val="00FF00"/>
                </a:solidFill>
              </a:rPr>
              <a:t>CF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417" name="Google Shape;417;p23"/>
          <p:cNvSpPr txBox="1"/>
          <p:nvPr/>
        </p:nvSpPr>
        <p:spPr>
          <a:xfrm>
            <a:off x="4272650" y="4564975"/>
            <a:ext cx="19914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E :</a:t>
            </a:r>
            <a:r>
              <a:rPr lang="en" sz="1800">
                <a:solidFill>
                  <a:schemeClr val="lt2"/>
                </a:solidFill>
              </a:rPr>
              <a:t> </a:t>
            </a:r>
            <a:r>
              <a:rPr lang="en" sz="1800">
                <a:solidFill>
                  <a:srgbClr val="00FF00"/>
                </a:solidFill>
              </a:rPr>
              <a:t>1</a:t>
            </a:r>
            <a:r>
              <a:rPr lang="en" sz="1800">
                <a:solidFill>
                  <a:schemeClr val="lt2"/>
                </a:solidFill>
              </a:rPr>
              <a:t> </a:t>
            </a:r>
            <a:r>
              <a:rPr lang="en" sz="1800">
                <a:solidFill>
                  <a:srgbClr val="EFEFEF"/>
                </a:solidFill>
              </a:rPr>
              <a:t>---&gt;</a:t>
            </a:r>
            <a:r>
              <a:rPr lang="en" sz="1800">
                <a:solidFill>
                  <a:schemeClr val="lt2"/>
                </a:solidFill>
              </a:rPr>
              <a:t> </a:t>
            </a:r>
            <a:r>
              <a:rPr lang="en" sz="1800">
                <a:solidFill>
                  <a:srgbClr val="00FF00"/>
                </a:solidFill>
              </a:rPr>
              <a:t>EG</a:t>
            </a:r>
            <a:r>
              <a:rPr lang="en" sz="1800">
                <a:solidFill>
                  <a:schemeClr val="lt2"/>
                </a:solidFill>
              </a:rPr>
              <a:t> </a:t>
            </a:r>
            <a:endParaRPr/>
          </a:p>
        </p:txBody>
      </p:sp>
      <p:cxnSp>
        <p:nvCxnSpPr>
          <p:cNvPr id="418" name="Google Shape;418;p23"/>
          <p:cNvCxnSpPr/>
          <p:nvPr/>
        </p:nvCxnSpPr>
        <p:spPr>
          <a:xfrm>
            <a:off x="-168100" y="3630700"/>
            <a:ext cx="9558600" cy="0"/>
          </a:xfrm>
          <a:prstGeom prst="straightConnector1">
            <a:avLst/>
          </a:prstGeom>
          <a:noFill/>
          <a:ln cap="flat" cmpd="sng" w="38100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9" name="Google Shape;419;p23"/>
          <p:cNvSpPr txBox="1"/>
          <p:nvPr/>
        </p:nvSpPr>
        <p:spPr>
          <a:xfrm>
            <a:off x="6757150" y="3843625"/>
            <a:ext cx="17706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3"/>
          <p:cNvSpPr txBox="1"/>
          <p:nvPr/>
        </p:nvSpPr>
        <p:spPr>
          <a:xfrm>
            <a:off x="7170250" y="3843625"/>
            <a:ext cx="13575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</a:rPr>
              <a:t>Sampled</a:t>
            </a:r>
            <a:endParaRPr sz="18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FF00"/>
                </a:solidFill>
              </a:rPr>
              <a:t>Selected</a:t>
            </a:r>
            <a:endParaRPr sz="1800">
              <a:solidFill>
                <a:srgbClr val="00FF00"/>
              </a:solidFill>
            </a:endParaRPr>
          </a:p>
        </p:txBody>
      </p:sp>
      <p:sp>
        <p:nvSpPr>
          <p:cNvPr id="421" name="Google Shape;421;p23"/>
          <p:cNvSpPr/>
          <p:nvPr/>
        </p:nvSpPr>
        <p:spPr>
          <a:xfrm>
            <a:off x="692025" y="3289050"/>
            <a:ext cx="315300" cy="189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24"/>
          <p:cNvGrpSpPr/>
          <p:nvPr/>
        </p:nvGrpSpPr>
        <p:grpSpPr>
          <a:xfrm>
            <a:off x="1503800" y="690275"/>
            <a:ext cx="5256750" cy="3842500"/>
            <a:chOff x="1503800" y="690275"/>
            <a:chExt cx="5256750" cy="3842500"/>
          </a:xfrm>
        </p:grpSpPr>
        <p:grpSp>
          <p:nvGrpSpPr>
            <p:cNvPr id="427" name="Google Shape;427;p24"/>
            <p:cNvGrpSpPr/>
            <p:nvPr/>
          </p:nvGrpSpPr>
          <p:grpSpPr>
            <a:xfrm>
              <a:off x="1503800" y="690275"/>
              <a:ext cx="5256750" cy="3842500"/>
              <a:chOff x="1503800" y="690275"/>
              <a:chExt cx="5256750" cy="3842500"/>
            </a:xfrm>
          </p:grpSpPr>
          <p:grpSp>
            <p:nvGrpSpPr>
              <p:cNvPr id="428" name="Google Shape;428;p24"/>
              <p:cNvGrpSpPr/>
              <p:nvPr/>
            </p:nvGrpSpPr>
            <p:grpSpPr>
              <a:xfrm>
                <a:off x="1503800" y="690275"/>
                <a:ext cx="5256750" cy="3842500"/>
                <a:chOff x="1503800" y="690275"/>
                <a:chExt cx="5256750" cy="3842500"/>
              </a:xfrm>
            </p:grpSpPr>
            <p:grpSp>
              <p:nvGrpSpPr>
                <p:cNvPr id="429" name="Google Shape;429;p24"/>
                <p:cNvGrpSpPr/>
                <p:nvPr/>
              </p:nvGrpSpPr>
              <p:grpSpPr>
                <a:xfrm>
                  <a:off x="1503800" y="690275"/>
                  <a:ext cx="5256750" cy="3842500"/>
                  <a:chOff x="1503800" y="690275"/>
                  <a:chExt cx="5256750" cy="3842500"/>
                </a:xfrm>
              </p:grpSpPr>
              <p:sp>
                <p:nvSpPr>
                  <p:cNvPr id="430" name="Google Shape;430;p24"/>
                  <p:cNvSpPr/>
                  <p:nvPr/>
                </p:nvSpPr>
                <p:spPr>
                  <a:xfrm>
                    <a:off x="3241888" y="2627700"/>
                    <a:ext cx="521100" cy="5211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F</a:t>
                    </a:r>
                    <a:endParaRPr/>
                  </a:p>
                </p:txBody>
              </p:sp>
              <p:sp>
                <p:nvSpPr>
                  <p:cNvPr id="431" name="Google Shape;431;p24"/>
                  <p:cNvSpPr/>
                  <p:nvPr/>
                </p:nvSpPr>
                <p:spPr>
                  <a:xfrm>
                    <a:off x="3888425" y="690275"/>
                    <a:ext cx="521100" cy="5211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B</a:t>
                    </a:r>
                    <a:endParaRPr/>
                  </a:p>
                </p:txBody>
              </p:sp>
              <p:sp>
                <p:nvSpPr>
                  <p:cNvPr id="432" name="Google Shape;432;p24"/>
                  <p:cNvSpPr/>
                  <p:nvPr/>
                </p:nvSpPr>
                <p:spPr>
                  <a:xfrm>
                    <a:off x="1503800" y="1789950"/>
                    <a:ext cx="521100" cy="5211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A</a:t>
                    </a:r>
                    <a:endParaRPr/>
                  </a:p>
                </p:txBody>
              </p:sp>
              <p:sp>
                <p:nvSpPr>
                  <p:cNvPr id="433" name="Google Shape;433;p24"/>
                  <p:cNvSpPr/>
                  <p:nvPr/>
                </p:nvSpPr>
                <p:spPr>
                  <a:xfrm>
                    <a:off x="6239450" y="1789950"/>
                    <a:ext cx="521100" cy="5211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G</a:t>
                    </a:r>
                    <a:endParaRPr/>
                  </a:p>
                </p:txBody>
              </p:sp>
              <p:sp>
                <p:nvSpPr>
                  <p:cNvPr id="434" name="Google Shape;434;p24"/>
                  <p:cNvSpPr/>
                  <p:nvPr/>
                </p:nvSpPr>
                <p:spPr>
                  <a:xfrm>
                    <a:off x="5457250" y="4011675"/>
                    <a:ext cx="521100" cy="5211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E</a:t>
                    </a:r>
                    <a:endParaRPr/>
                  </a:p>
                </p:txBody>
              </p:sp>
              <p:sp>
                <p:nvSpPr>
                  <p:cNvPr id="435" name="Google Shape;435;p24"/>
                  <p:cNvSpPr/>
                  <p:nvPr/>
                </p:nvSpPr>
                <p:spPr>
                  <a:xfrm>
                    <a:off x="2645725" y="4011675"/>
                    <a:ext cx="521100" cy="5211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D</a:t>
                    </a:r>
                    <a:endParaRPr/>
                  </a:p>
                </p:txBody>
              </p:sp>
              <p:sp>
                <p:nvSpPr>
                  <p:cNvPr id="436" name="Google Shape;436;p24"/>
                  <p:cNvSpPr/>
                  <p:nvPr/>
                </p:nvSpPr>
                <p:spPr>
                  <a:xfrm>
                    <a:off x="4572000" y="2311200"/>
                    <a:ext cx="521100" cy="5211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C</a:t>
                    </a:r>
                    <a:endParaRPr/>
                  </a:p>
                </p:txBody>
              </p:sp>
              <p:cxnSp>
                <p:nvCxnSpPr>
                  <p:cNvPr id="437" name="Google Shape;437;p24"/>
                  <p:cNvCxnSpPr>
                    <a:stCxn id="432" idx="4"/>
                    <a:endCxn id="435" idx="1"/>
                  </p:cNvCxnSpPr>
                  <p:nvPr/>
                </p:nvCxnSpPr>
                <p:spPr>
                  <a:xfrm>
                    <a:off x="1764350" y="2311050"/>
                    <a:ext cx="957600" cy="177690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rgbClr val="00FF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38" name="Google Shape;438;p24"/>
                  <p:cNvCxnSpPr>
                    <a:stCxn id="435" idx="6"/>
                    <a:endCxn id="434" idx="2"/>
                  </p:cNvCxnSpPr>
                  <p:nvPr/>
                </p:nvCxnSpPr>
                <p:spPr>
                  <a:xfrm>
                    <a:off x="3166825" y="4272225"/>
                    <a:ext cx="2290500" cy="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rgbClr val="FFFFFF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39" name="Google Shape;439;p24"/>
                  <p:cNvCxnSpPr>
                    <a:stCxn id="432" idx="6"/>
                    <a:endCxn id="430" idx="2"/>
                  </p:cNvCxnSpPr>
                  <p:nvPr/>
                </p:nvCxnSpPr>
                <p:spPr>
                  <a:xfrm>
                    <a:off x="2024900" y="2050500"/>
                    <a:ext cx="1217100" cy="83790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rgbClr val="FFFFFF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40" name="Google Shape;440;p24"/>
                  <p:cNvCxnSpPr>
                    <a:stCxn id="430" idx="6"/>
                    <a:endCxn id="436" idx="2"/>
                  </p:cNvCxnSpPr>
                  <p:nvPr/>
                </p:nvCxnSpPr>
                <p:spPr>
                  <a:xfrm flipH="1" rot="10800000">
                    <a:off x="3762988" y="2571750"/>
                    <a:ext cx="809100" cy="31650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rgbClr val="00FF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41" name="Google Shape;441;p24"/>
                  <p:cNvCxnSpPr>
                    <a:stCxn id="430" idx="4"/>
                    <a:endCxn id="435" idx="7"/>
                  </p:cNvCxnSpPr>
                  <p:nvPr/>
                </p:nvCxnSpPr>
                <p:spPr>
                  <a:xfrm flipH="1">
                    <a:off x="3090538" y="3148800"/>
                    <a:ext cx="411900" cy="93930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rgbClr val="EFEFEF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42" name="Google Shape;442;p24"/>
                  <p:cNvCxnSpPr>
                    <a:stCxn id="436" idx="5"/>
                    <a:endCxn id="434" idx="1"/>
                  </p:cNvCxnSpPr>
                  <p:nvPr/>
                </p:nvCxnSpPr>
                <p:spPr>
                  <a:xfrm>
                    <a:off x="5016787" y="2755987"/>
                    <a:ext cx="516900" cy="133200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rgbClr val="EFEFEF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43" name="Google Shape;443;p24"/>
                  <p:cNvCxnSpPr>
                    <a:stCxn id="433" idx="4"/>
                    <a:endCxn id="434" idx="7"/>
                  </p:cNvCxnSpPr>
                  <p:nvPr/>
                </p:nvCxnSpPr>
                <p:spPr>
                  <a:xfrm flipH="1">
                    <a:off x="5902100" y="2311050"/>
                    <a:ext cx="597900" cy="177690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rgbClr val="00FF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44" name="Google Shape;444;p24"/>
                  <p:cNvCxnSpPr>
                    <a:stCxn id="431" idx="2"/>
                    <a:endCxn id="432" idx="7"/>
                  </p:cNvCxnSpPr>
                  <p:nvPr/>
                </p:nvCxnSpPr>
                <p:spPr>
                  <a:xfrm flipH="1">
                    <a:off x="1948625" y="950825"/>
                    <a:ext cx="1939800" cy="91530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rgbClr val="00FF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45" name="Google Shape;445;p24"/>
                  <p:cNvCxnSpPr>
                    <a:stCxn id="431" idx="6"/>
                    <a:endCxn id="433" idx="1"/>
                  </p:cNvCxnSpPr>
                  <p:nvPr/>
                </p:nvCxnSpPr>
                <p:spPr>
                  <a:xfrm>
                    <a:off x="4409525" y="950825"/>
                    <a:ext cx="1906200" cy="91530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rgbClr val="EFEFEF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46" name="Google Shape;446;p24"/>
                  <p:cNvCxnSpPr>
                    <a:stCxn id="436" idx="6"/>
                    <a:endCxn id="433" idx="2"/>
                  </p:cNvCxnSpPr>
                  <p:nvPr/>
                </p:nvCxnSpPr>
                <p:spPr>
                  <a:xfrm flipH="1" rot="10800000">
                    <a:off x="5093100" y="2050350"/>
                    <a:ext cx="1146300" cy="52140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rgbClr val="00FF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47" name="Google Shape;447;p24"/>
                  <p:cNvCxnSpPr>
                    <a:stCxn id="431" idx="4"/>
                    <a:endCxn id="430" idx="7"/>
                  </p:cNvCxnSpPr>
                  <p:nvPr/>
                </p:nvCxnSpPr>
                <p:spPr>
                  <a:xfrm flipH="1">
                    <a:off x="3686675" y="1211375"/>
                    <a:ext cx="462300" cy="149250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rgbClr val="EFEFEF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48" name="Google Shape;448;p24"/>
                  <p:cNvCxnSpPr>
                    <a:stCxn id="431" idx="5"/>
                    <a:endCxn id="436" idx="0"/>
                  </p:cNvCxnSpPr>
                  <p:nvPr/>
                </p:nvCxnSpPr>
                <p:spPr>
                  <a:xfrm>
                    <a:off x="4333212" y="1135062"/>
                    <a:ext cx="499200" cy="117600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rgbClr val="FFFFFF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sp>
              <p:nvSpPr>
                <p:cNvPr id="449" name="Google Shape;449;p24"/>
                <p:cNvSpPr txBox="1"/>
                <p:nvPr/>
              </p:nvSpPr>
              <p:spPr>
                <a:xfrm>
                  <a:off x="2173950" y="3048000"/>
                  <a:ext cx="694800" cy="54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5</a:t>
                  </a:r>
                  <a:endParaRPr>
                    <a:solidFill>
                      <a:srgbClr val="EFEFEF"/>
                    </a:solidFill>
                  </a:endParaRPr>
                </a:p>
                <a:p>
                  <a:pPr indent="0" lvl="0" marL="0" rtl="0" algn="ctr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160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2"/>
                    </a:solidFill>
                  </a:endParaRPr>
                </a:p>
              </p:txBody>
            </p:sp>
            <p:sp>
              <p:nvSpPr>
                <p:cNvPr id="450" name="Google Shape;450;p24"/>
                <p:cNvSpPr txBox="1"/>
                <p:nvPr/>
              </p:nvSpPr>
              <p:spPr>
                <a:xfrm>
                  <a:off x="5239875" y="1051100"/>
                  <a:ext cx="694800" cy="54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60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3</a:t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451" name="Google Shape;451;p24"/>
                <p:cNvSpPr txBox="1"/>
                <p:nvPr/>
              </p:nvSpPr>
              <p:spPr>
                <a:xfrm>
                  <a:off x="4013950" y="3857050"/>
                  <a:ext cx="694800" cy="54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60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4</a:t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452" name="Google Shape;452;p24"/>
                <p:cNvSpPr txBox="1"/>
                <p:nvPr/>
              </p:nvSpPr>
              <p:spPr>
                <a:xfrm>
                  <a:off x="2463075" y="2082050"/>
                  <a:ext cx="694800" cy="54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60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5</a:t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453" name="Google Shape;453;p24"/>
                <p:cNvSpPr txBox="1"/>
                <p:nvPr/>
              </p:nvSpPr>
              <p:spPr>
                <a:xfrm>
                  <a:off x="3942725" y="2337025"/>
                  <a:ext cx="597900" cy="521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60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9</a:t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454" name="Google Shape;454;p24"/>
                <p:cNvSpPr txBox="1"/>
                <p:nvPr/>
              </p:nvSpPr>
              <p:spPr>
                <a:xfrm>
                  <a:off x="5076275" y="2980750"/>
                  <a:ext cx="694800" cy="54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60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2</a:t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455" name="Google Shape;455;p24"/>
                <p:cNvSpPr txBox="1"/>
                <p:nvPr/>
              </p:nvSpPr>
              <p:spPr>
                <a:xfrm>
                  <a:off x="2516850" y="1051100"/>
                  <a:ext cx="694800" cy="54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60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2</a:t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456" name="Google Shape;456;p24"/>
                <p:cNvSpPr txBox="1"/>
                <p:nvPr/>
              </p:nvSpPr>
              <p:spPr>
                <a:xfrm>
                  <a:off x="5248850" y="1943100"/>
                  <a:ext cx="694800" cy="54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7</a:t>
                  </a:r>
                  <a:endParaRPr>
                    <a:solidFill>
                      <a:srgbClr val="EFEFEF"/>
                    </a:solidFill>
                  </a:endParaRPr>
                </a:p>
                <a:p>
                  <a:pPr indent="0" lvl="0" marL="0" rtl="0" algn="ctr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160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2"/>
                    </a:solidFill>
                  </a:endParaRPr>
                </a:p>
              </p:txBody>
            </p:sp>
            <p:sp>
              <p:nvSpPr>
                <p:cNvPr id="457" name="Google Shape;457;p24"/>
                <p:cNvSpPr txBox="1"/>
                <p:nvPr/>
              </p:nvSpPr>
              <p:spPr>
                <a:xfrm>
                  <a:off x="5989550" y="2980750"/>
                  <a:ext cx="694800" cy="54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1</a:t>
                  </a:r>
                  <a:endParaRPr>
                    <a:solidFill>
                      <a:srgbClr val="EFEFEF"/>
                    </a:solidFill>
                  </a:endParaRPr>
                </a:p>
                <a:p>
                  <a:pPr indent="0" lvl="0" marL="0" rtl="0" algn="ctr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160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2"/>
                    </a:solidFill>
                  </a:endParaRPr>
                </a:p>
              </p:txBody>
            </p:sp>
          </p:grpSp>
          <p:sp>
            <p:nvSpPr>
              <p:cNvPr id="458" name="Google Shape;458;p24"/>
              <p:cNvSpPr txBox="1"/>
              <p:nvPr/>
            </p:nvSpPr>
            <p:spPr>
              <a:xfrm>
                <a:off x="3480525" y="1626575"/>
                <a:ext cx="694800" cy="54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800">
                    <a:solidFill>
                      <a:srgbClr val="EFEFEF"/>
                    </a:solidFill>
                  </a:rPr>
                  <a:t>1</a:t>
                </a:r>
                <a:endParaRPr>
                  <a:solidFill>
                    <a:srgbClr val="EFEFEF"/>
                  </a:solidFill>
                </a:endParaRPr>
              </a:p>
            </p:txBody>
          </p:sp>
          <p:sp>
            <p:nvSpPr>
              <p:cNvPr id="459" name="Google Shape;459;p24"/>
              <p:cNvSpPr txBox="1"/>
              <p:nvPr/>
            </p:nvSpPr>
            <p:spPr>
              <a:xfrm>
                <a:off x="4365775" y="1487625"/>
                <a:ext cx="694800" cy="54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800">
                    <a:solidFill>
                      <a:srgbClr val="EFEFEF"/>
                    </a:solidFill>
                  </a:rPr>
                  <a:t>4</a:t>
                </a:r>
                <a:endParaRPr>
                  <a:solidFill>
                    <a:srgbClr val="EFEFEF"/>
                  </a:solidFill>
                </a:endParaRPr>
              </a:p>
            </p:txBody>
          </p:sp>
        </p:grpSp>
        <p:sp>
          <p:nvSpPr>
            <p:cNvPr id="460" name="Google Shape;460;p24"/>
            <p:cNvSpPr txBox="1"/>
            <p:nvPr/>
          </p:nvSpPr>
          <p:spPr>
            <a:xfrm>
              <a:off x="3099550" y="3424525"/>
              <a:ext cx="694800" cy="54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EFEFEF"/>
                  </a:solidFill>
                </a:rPr>
                <a:t>3</a:t>
              </a:r>
              <a:endParaRPr>
                <a:solidFill>
                  <a:srgbClr val="EFEFEF"/>
                </a:solidFill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1800">
                <a:solidFill>
                  <a:schemeClr val="lt2"/>
                </a:solidFill>
              </a:endParaRPr>
            </a:p>
          </p:txBody>
        </p:sp>
      </p:grpSp>
      <p:sp>
        <p:nvSpPr>
          <p:cNvPr id="461" name="Google Shape;461;p24"/>
          <p:cNvSpPr txBox="1"/>
          <p:nvPr/>
        </p:nvSpPr>
        <p:spPr>
          <a:xfrm>
            <a:off x="0" y="0"/>
            <a:ext cx="2711700" cy="6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EFEFEF"/>
                </a:solidFill>
              </a:rPr>
              <a:t>Selected</a:t>
            </a:r>
            <a:r>
              <a:rPr lang="en" sz="1800">
                <a:solidFill>
                  <a:srgbClr val="EFEFEF"/>
                </a:solidFill>
              </a:rPr>
              <a:t>-Spanning Forest Weight: 24</a:t>
            </a:r>
            <a:endParaRPr>
              <a:solidFill>
                <a:srgbClr val="EFEFE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4"/>
          <p:cNvSpPr txBox="1"/>
          <p:nvPr/>
        </p:nvSpPr>
        <p:spPr>
          <a:xfrm>
            <a:off x="247600" y="889950"/>
            <a:ext cx="19161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EFEFEF"/>
                </a:solidFill>
              </a:rPr>
              <a:t>32 / (2e) ≈ 5.8</a:t>
            </a:r>
            <a:endParaRPr>
              <a:solidFill>
                <a:srgbClr val="EFEFE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4"/>
          <p:cNvSpPr txBox="1"/>
          <p:nvPr/>
        </p:nvSpPr>
        <p:spPr>
          <a:xfrm>
            <a:off x="53950" y="4471200"/>
            <a:ext cx="8947200" cy="6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EFEFEF"/>
                </a:solidFill>
              </a:rPr>
              <a:t>Selected Edges Are Union of Edges Selected by Running Secretary Algorithm On Digraph Vertices</a:t>
            </a:r>
            <a:endParaRPr>
              <a:solidFill>
                <a:srgbClr val="EFEFE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25"/>
          <p:cNvGrpSpPr/>
          <p:nvPr/>
        </p:nvGrpSpPr>
        <p:grpSpPr>
          <a:xfrm>
            <a:off x="1503800" y="690275"/>
            <a:ext cx="5256750" cy="3842500"/>
            <a:chOff x="1503800" y="690275"/>
            <a:chExt cx="5256750" cy="3842500"/>
          </a:xfrm>
        </p:grpSpPr>
        <p:grpSp>
          <p:nvGrpSpPr>
            <p:cNvPr id="469" name="Google Shape;469;p25"/>
            <p:cNvGrpSpPr/>
            <p:nvPr/>
          </p:nvGrpSpPr>
          <p:grpSpPr>
            <a:xfrm>
              <a:off x="1503800" y="690275"/>
              <a:ext cx="5256750" cy="3842500"/>
              <a:chOff x="1503800" y="690275"/>
              <a:chExt cx="5256750" cy="3842500"/>
            </a:xfrm>
          </p:grpSpPr>
          <p:grpSp>
            <p:nvGrpSpPr>
              <p:cNvPr id="470" name="Google Shape;470;p25"/>
              <p:cNvGrpSpPr/>
              <p:nvPr/>
            </p:nvGrpSpPr>
            <p:grpSpPr>
              <a:xfrm>
                <a:off x="1503800" y="690275"/>
                <a:ext cx="5256750" cy="3842500"/>
                <a:chOff x="1503800" y="690275"/>
                <a:chExt cx="5256750" cy="3842500"/>
              </a:xfrm>
            </p:grpSpPr>
            <p:grpSp>
              <p:nvGrpSpPr>
                <p:cNvPr id="471" name="Google Shape;471;p25"/>
                <p:cNvGrpSpPr/>
                <p:nvPr/>
              </p:nvGrpSpPr>
              <p:grpSpPr>
                <a:xfrm>
                  <a:off x="1503800" y="690275"/>
                  <a:ext cx="5256750" cy="3842500"/>
                  <a:chOff x="1503800" y="690275"/>
                  <a:chExt cx="5256750" cy="3842500"/>
                </a:xfrm>
              </p:grpSpPr>
              <p:sp>
                <p:nvSpPr>
                  <p:cNvPr id="472" name="Google Shape;472;p25"/>
                  <p:cNvSpPr/>
                  <p:nvPr/>
                </p:nvSpPr>
                <p:spPr>
                  <a:xfrm>
                    <a:off x="3241888" y="2627700"/>
                    <a:ext cx="521100" cy="5211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F</a:t>
                    </a:r>
                    <a:endParaRPr/>
                  </a:p>
                </p:txBody>
              </p:sp>
              <p:sp>
                <p:nvSpPr>
                  <p:cNvPr id="473" name="Google Shape;473;p25"/>
                  <p:cNvSpPr/>
                  <p:nvPr/>
                </p:nvSpPr>
                <p:spPr>
                  <a:xfrm>
                    <a:off x="3888425" y="690275"/>
                    <a:ext cx="521100" cy="5211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B</a:t>
                    </a:r>
                    <a:endParaRPr/>
                  </a:p>
                </p:txBody>
              </p:sp>
              <p:sp>
                <p:nvSpPr>
                  <p:cNvPr id="474" name="Google Shape;474;p25"/>
                  <p:cNvSpPr/>
                  <p:nvPr/>
                </p:nvSpPr>
                <p:spPr>
                  <a:xfrm>
                    <a:off x="1503800" y="1789950"/>
                    <a:ext cx="521100" cy="5211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A</a:t>
                    </a:r>
                    <a:endParaRPr/>
                  </a:p>
                </p:txBody>
              </p:sp>
              <p:sp>
                <p:nvSpPr>
                  <p:cNvPr id="475" name="Google Shape;475;p25"/>
                  <p:cNvSpPr/>
                  <p:nvPr/>
                </p:nvSpPr>
                <p:spPr>
                  <a:xfrm>
                    <a:off x="6239450" y="1789950"/>
                    <a:ext cx="521100" cy="5211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G</a:t>
                    </a:r>
                    <a:endParaRPr/>
                  </a:p>
                </p:txBody>
              </p:sp>
              <p:sp>
                <p:nvSpPr>
                  <p:cNvPr id="476" name="Google Shape;476;p25"/>
                  <p:cNvSpPr/>
                  <p:nvPr/>
                </p:nvSpPr>
                <p:spPr>
                  <a:xfrm>
                    <a:off x="5457250" y="4011675"/>
                    <a:ext cx="521100" cy="5211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E</a:t>
                    </a:r>
                    <a:endParaRPr/>
                  </a:p>
                </p:txBody>
              </p:sp>
              <p:sp>
                <p:nvSpPr>
                  <p:cNvPr id="477" name="Google Shape;477;p25"/>
                  <p:cNvSpPr/>
                  <p:nvPr/>
                </p:nvSpPr>
                <p:spPr>
                  <a:xfrm>
                    <a:off x="2645725" y="4011675"/>
                    <a:ext cx="521100" cy="5211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D</a:t>
                    </a:r>
                    <a:endParaRPr/>
                  </a:p>
                </p:txBody>
              </p:sp>
              <p:sp>
                <p:nvSpPr>
                  <p:cNvPr id="478" name="Google Shape;478;p25"/>
                  <p:cNvSpPr/>
                  <p:nvPr/>
                </p:nvSpPr>
                <p:spPr>
                  <a:xfrm>
                    <a:off x="4572000" y="2311200"/>
                    <a:ext cx="521100" cy="5211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C</a:t>
                    </a:r>
                    <a:endParaRPr/>
                  </a:p>
                </p:txBody>
              </p:sp>
              <p:cxnSp>
                <p:nvCxnSpPr>
                  <p:cNvPr id="479" name="Google Shape;479;p25"/>
                  <p:cNvCxnSpPr>
                    <a:stCxn id="474" idx="4"/>
                    <a:endCxn id="477" idx="1"/>
                  </p:cNvCxnSpPr>
                  <p:nvPr/>
                </p:nvCxnSpPr>
                <p:spPr>
                  <a:xfrm>
                    <a:off x="1764350" y="2311050"/>
                    <a:ext cx="957600" cy="177690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rgbClr val="FF99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80" name="Google Shape;480;p25"/>
                  <p:cNvCxnSpPr>
                    <a:stCxn id="477" idx="6"/>
                    <a:endCxn id="476" idx="2"/>
                  </p:cNvCxnSpPr>
                  <p:nvPr/>
                </p:nvCxnSpPr>
                <p:spPr>
                  <a:xfrm>
                    <a:off x="3166825" y="4272225"/>
                    <a:ext cx="2290500" cy="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rgbClr val="FF99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81" name="Google Shape;481;p25"/>
                  <p:cNvCxnSpPr>
                    <a:stCxn id="474" idx="6"/>
                    <a:endCxn id="472" idx="2"/>
                  </p:cNvCxnSpPr>
                  <p:nvPr/>
                </p:nvCxnSpPr>
                <p:spPr>
                  <a:xfrm>
                    <a:off x="2024900" y="2050500"/>
                    <a:ext cx="1217100" cy="83790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rgbClr val="FF99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82" name="Google Shape;482;p25"/>
                  <p:cNvCxnSpPr>
                    <a:stCxn id="472" idx="6"/>
                    <a:endCxn id="478" idx="2"/>
                  </p:cNvCxnSpPr>
                  <p:nvPr/>
                </p:nvCxnSpPr>
                <p:spPr>
                  <a:xfrm flipH="1" rot="10800000">
                    <a:off x="3762988" y="2571750"/>
                    <a:ext cx="809100" cy="31650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rgbClr val="FF99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83" name="Google Shape;483;p25"/>
                  <p:cNvCxnSpPr>
                    <a:stCxn id="472" idx="4"/>
                    <a:endCxn id="477" idx="7"/>
                  </p:cNvCxnSpPr>
                  <p:nvPr/>
                </p:nvCxnSpPr>
                <p:spPr>
                  <a:xfrm flipH="1">
                    <a:off x="3090538" y="3148800"/>
                    <a:ext cx="411900" cy="93930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rgbClr val="EFEFEF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84" name="Google Shape;484;p25"/>
                  <p:cNvCxnSpPr>
                    <a:stCxn id="478" idx="5"/>
                    <a:endCxn id="476" idx="1"/>
                  </p:cNvCxnSpPr>
                  <p:nvPr/>
                </p:nvCxnSpPr>
                <p:spPr>
                  <a:xfrm>
                    <a:off x="5016787" y="2755987"/>
                    <a:ext cx="516900" cy="133200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rgbClr val="EFEFEF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85" name="Google Shape;485;p25"/>
                  <p:cNvCxnSpPr>
                    <a:stCxn id="475" idx="4"/>
                    <a:endCxn id="476" idx="7"/>
                  </p:cNvCxnSpPr>
                  <p:nvPr/>
                </p:nvCxnSpPr>
                <p:spPr>
                  <a:xfrm flipH="1">
                    <a:off x="5902100" y="2311050"/>
                    <a:ext cx="597900" cy="177690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rgbClr val="EFEFEF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86" name="Google Shape;486;p25"/>
                  <p:cNvCxnSpPr>
                    <a:stCxn id="473" idx="2"/>
                    <a:endCxn id="474" idx="7"/>
                  </p:cNvCxnSpPr>
                  <p:nvPr/>
                </p:nvCxnSpPr>
                <p:spPr>
                  <a:xfrm flipH="1">
                    <a:off x="1948625" y="950825"/>
                    <a:ext cx="1939800" cy="91530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rgbClr val="EFEFEF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87" name="Google Shape;487;p25"/>
                  <p:cNvCxnSpPr>
                    <a:stCxn id="473" idx="6"/>
                    <a:endCxn id="475" idx="1"/>
                  </p:cNvCxnSpPr>
                  <p:nvPr/>
                </p:nvCxnSpPr>
                <p:spPr>
                  <a:xfrm>
                    <a:off x="4409525" y="950825"/>
                    <a:ext cx="1906200" cy="91530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rgbClr val="EFEFEF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88" name="Google Shape;488;p25"/>
                  <p:cNvCxnSpPr>
                    <a:stCxn id="478" idx="6"/>
                    <a:endCxn id="475" idx="2"/>
                  </p:cNvCxnSpPr>
                  <p:nvPr/>
                </p:nvCxnSpPr>
                <p:spPr>
                  <a:xfrm flipH="1" rot="10800000">
                    <a:off x="5093100" y="2050350"/>
                    <a:ext cx="1146300" cy="52140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rgbClr val="FF99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89" name="Google Shape;489;p25"/>
                  <p:cNvCxnSpPr>
                    <a:stCxn id="473" idx="4"/>
                    <a:endCxn id="472" idx="7"/>
                  </p:cNvCxnSpPr>
                  <p:nvPr/>
                </p:nvCxnSpPr>
                <p:spPr>
                  <a:xfrm flipH="1">
                    <a:off x="3686675" y="1211375"/>
                    <a:ext cx="462300" cy="149250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rgbClr val="EFEFEF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90" name="Google Shape;490;p25"/>
                  <p:cNvCxnSpPr>
                    <a:stCxn id="473" idx="5"/>
                    <a:endCxn id="478" idx="0"/>
                  </p:cNvCxnSpPr>
                  <p:nvPr/>
                </p:nvCxnSpPr>
                <p:spPr>
                  <a:xfrm>
                    <a:off x="4333212" y="1135062"/>
                    <a:ext cx="499200" cy="117600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rgbClr val="FF99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sp>
              <p:nvSpPr>
                <p:cNvPr id="491" name="Google Shape;491;p25"/>
                <p:cNvSpPr txBox="1"/>
                <p:nvPr/>
              </p:nvSpPr>
              <p:spPr>
                <a:xfrm>
                  <a:off x="2173950" y="3048000"/>
                  <a:ext cx="694800" cy="54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5</a:t>
                  </a:r>
                  <a:endParaRPr>
                    <a:solidFill>
                      <a:srgbClr val="EFEFEF"/>
                    </a:solidFill>
                  </a:endParaRPr>
                </a:p>
                <a:p>
                  <a:pPr indent="0" lvl="0" marL="0" rtl="0" algn="ctr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160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2"/>
                    </a:solidFill>
                  </a:endParaRPr>
                </a:p>
              </p:txBody>
            </p:sp>
            <p:sp>
              <p:nvSpPr>
                <p:cNvPr id="492" name="Google Shape;492;p25"/>
                <p:cNvSpPr txBox="1"/>
                <p:nvPr/>
              </p:nvSpPr>
              <p:spPr>
                <a:xfrm>
                  <a:off x="5239875" y="1051100"/>
                  <a:ext cx="694800" cy="54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60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3</a:t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493" name="Google Shape;493;p25"/>
                <p:cNvSpPr txBox="1"/>
                <p:nvPr/>
              </p:nvSpPr>
              <p:spPr>
                <a:xfrm>
                  <a:off x="4013950" y="3857050"/>
                  <a:ext cx="694800" cy="54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60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4</a:t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494" name="Google Shape;494;p25"/>
                <p:cNvSpPr txBox="1"/>
                <p:nvPr/>
              </p:nvSpPr>
              <p:spPr>
                <a:xfrm>
                  <a:off x="2463075" y="2082050"/>
                  <a:ext cx="694800" cy="54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60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5</a:t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495" name="Google Shape;495;p25"/>
                <p:cNvSpPr txBox="1"/>
                <p:nvPr/>
              </p:nvSpPr>
              <p:spPr>
                <a:xfrm>
                  <a:off x="3942725" y="2337025"/>
                  <a:ext cx="597900" cy="521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60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9</a:t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496" name="Google Shape;496;p25"/>
                <p:cNvSpPr txBox="1"/>
                <p:nvPr/>
              </p:nvSpPr>
              <p:spPr>
                <a:xfrm>
                  <a:off x="5076275" y="2980750"/>
                  <a:ext cx="694800" cy="54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60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2</a:t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497" name="Google Shape;497;p25"/>
                <p:cNvSpPr txBox="1"/>
                <p:nvPr/>
              </p:nvSpPr>
              <p:spPr>
                <a:xfrm>
                  <a:off x="2516850" y="1051100"/>
                  <a:ext cx="694800" cy="54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60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2</a:t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498" name="Google Shape;498;p25"/>
                <p:cNvSpPr txBox="1"/>
                <p:nvPr/>
              </p:nvSpPr>
              <p:spPr>
                <a:xfrm>
                  <a:off x="5248850" y="1943100"/>
                  <a:ext cx="694800" cy="54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7</a:t>
                  </a:r>
                  <a:endParaRPr>
                    <a:solidFill>
                      <a:srgbClr val="EFEFEF"/>
                    </a:solidFill>
                  </a:endParaRPr>
                </a:p>
                <a:p>
                  <a:pPr indent="0" lvl="0" marL="0" rtl="0" algn="ctr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160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2"/>
                    </a:solidFill>
                  </a:endParaRPr>
                </a:p>
              </p:txBody>
            </p:sp>
            <p:sp>
              <p:nvSpPr>
                <p:cNvPr id="499" name="Google Shape;499;p25"/>
                <p:cNvSpPr txBox="1"/>
                <p:nvPr/>
              </p:nvSpPr>
              <p:spPr>
                <a:xfrm>
                  <a:off x="5989550" y="2980750"/>
                  <a:ext cx="694800" cy="54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1</a:t>
                  </a:r>
                  <a:endParaRPr>
                    <a:solidFill>
                      <a:srgbClr val="EFEFEF"/>
                    </a:solidFill>
                  </a:endParaRPr>
                </a:p>
                <a:p>
                  <a:pPr indent="0" lvl="0" marL="0" rtl="0" algn="ctr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160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2"/>
                    </a:solidFill>
                  </a:endParaRPr>
                </a:p>
              </p:txBody>
            </p:sp>
          </p:grpSp>
          <p:sp>
            <p:nvSpPr>
              <p:cNvPr id="500" name="Google Shape;500;p25"/>
              <p:cNvSpPr txBox="1"/>
              <p:nvPr/>
            </p:nvSpPr>
            <p:spPr>
              <a:xfrm>
                <a:off x="3480525" y="1626575"/>
                <a:ext cx="694800" cy="54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800">
                    <a:solidFill>
                      <a:srgbClr val="EFEFEF"/>
                    </a:solidFill>
                  </a:rPr>
                  <a:t>1</a:t>
                </a:r>
                <a:endParaRPr>
                  <a:solidFill>
                    <a:srgbClr val="EFEFEF"/>
                  </a:solidFill>
                </a:endParaRPr>
              </a:p>
            </p:txBody>
          </p:sp>
          <p:sp>
            <p:nvSpPr>
              <p:cNvPr id="501" name="Google Shape;501;p25"/>
              <p:cNvSpPr txBox="1"/>
              <p:nvPr/>
            </p:nvSpPr>
            <p:spPr>
              <a:xfrm>
                <a:off x="4365775" y="1487625"/>
                <a:ext cx="694800" cy="54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800">
                    <a:solidFill>
                      <a:srgbClr val="EFEFEF"/>
                    </a:solidFill>
                  </a:rPr>
                  <a:t>4</a:t>
                </a:r>
                <a:endParaRPr>
                  <a:solidFill>
                    <a:srgbClr val="EFEFEF"/>
                  </a:solidFill>
                </a:endParaRPr>
              </a:p>
            </p:txBody>
          </p:sp>
        </p:grpSp>
        <p:sp>
          <p:nvSpPr>
            <p:cNvPr id="502" name="Google Shape;502;p25"/>
            <p:cNvSpPr txBox="1"/>
            <p:nvPr/>
          </p:nvSpPr>
          <p:spPr>
            <a:xfrm>
              <a:off x="3099550" y="3424525"/>
              <a:ext cx="694800" cy="54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EFEFEF"/>
                  </a:solidFill>
                </a:rPr>
                <a:t>3</a:t>
              </a:r>
              <a:endParaRPr>
                <a:solidFill>
                  <a:srgbClr val="EFEFEF"/>
                </a:solidFill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1800">
                <a:solidFill>
                  <a:schemeClr val="lt2"/>
                </a:solidFill>
              </a:endParaRPr>
            </a:p>
          </p:txBody>
        </p:sp>
      </p:grpSp>
      <p:sp>
        <p:nvSpPr>
          <p:cNvPr id="503" name="Google Shape;503;p25"/>
          <p:cNvSpPr txBox="1"/>
          <p:nvPr/>
        </p:nvSpPr>
        <p:spPr>
          <a:xfrm>
            <a:off x="0" y="0"/>
            <a:ext cx="2499000" cy="6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EFEFEF"/>
                </a:solidFill>
              </a:rPr>
              <a:t>Max-Spanning Forest Weight: 34</a:t>
            </a:r>
            <a:endParaRPr>
              <a:solidFill>
                <a:srgbClr val="EFEFE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6"/>
          <p:cNvSpPr txBox="1"/>
          <p:nvPr>
            <p:ph type="title"/>
          </p:nvPr>
        </p:nvSpPr>
        <p:spPr>
          <a:xfrm>
            <a:off x="-239100" y="2004750"/>
            <a:ext cx="96222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General Matroid Secretary Algorithms</a:t>
            </a:r>
            <a:endParaRPr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 and Threshold Method [Babaioff 07]</a:t>
            </a:r>
            <a:endParaRPr/>
          </a:p>
        </p:txBody>
      </p:sp>
      <p:sp>
        <p:nvSpPr>
          <p:cNvPr id="514" name="Google Shape;51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❏"/>
            </a:pPr>
            <a:r>
              <a:rPr lang="en">
                <a:solidFill>
                  <a:srgbClr val="EFEFEF"/>
                </a:solidFill>
              </a:rPr>
              <a:t>Achieves a O(log r) approximation where r is the rank of the matroid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❏"/>
            </a:pPr>
            <a:r>
              <a:rPr lang="en">
                <a:solidFill>
                  <a:srgbClr val="EFEFEF"/>
                </a:solidFill>
              </a:rPr>
              <a:t>Utilizes sampling</a:t>
            </a:r>
            <a:endParaRPr>
              <a:solidFill>
                <a:srgbClr val="EFEFE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❏"/>
            </a:pPr>
            <a:r>
              <a:rPr lang="en">
                <a:solidFill>
                  <a:srgbClr val="EFEFEF"/>
                </a:solidFill>
              </a:rPr>
              <a:t>Very similar to regular secretary problem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❏"/>
            </a:pPr>
            <a:r>
              <a:rPr lang="en">
                <a:solidFill>
                  <a:srgbClr val="EFEFEF"/>
                </a:solidFill>
              </a:rPr>
              <a:t>Procedure:</a:t>
            </a:r>
            <a:endParaRPr>
              <a:solidFill>
                <a:srgbClr val="EFEFE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❏"/>
            </a:pPr>
            <a:r>
              <a:rPr lang="en">
                <a:solidFill>
                  <a:srgbClr val="EFEFEF"/>
                </a:solidFill>
              </a:rPr>
              <a:t>Sample first n/2 elements, w* is heaviest sampled weight</a:t>
            </a:r>
            <a:endParaRPr>
              <a:solidFill>
                <a:srgbClr val="EFEFE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❏"/>
            </a:pPr>
            <a:r>
              <a:rPr lang="en">
                <a:solidFill>
                  <a:srgbClr val="EFEFEF"/>
                </a:solidFill>
              </a:rPr>
              <a:t>Select random j between 0 and log r</a:t>
            </a:r>
            <a:endParaRPr>
              <a:solidFill>
                <a:srgbClr val="EFEFE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❏"/>
            </a:pPr>
            <a:r>
              <a:rPr lang="en">
                <a:solidFill>
                  <a:srgbClr val="EFEFEF"/>
                </a:solidFill>
              </a:rPr>
              <a:t>For each element e with weight w</a:t>
            </a:r>
            <a:r>
              <a:rPr baseline="-25000" lang="en">
                <a:solidFill>
                  <a:srgbClr val="EFEFEF"/>
                </a:solidFill>
              </a:rPr>
              <a:t>i</a:t>
            </a:r>
            <a:r>
              <a:rPr lang="en">
                <a:solidFill>
                  <a:srgbClr val="EFEFEF"/>
                </a:solidFill>
              </a:rPr>
              <a:t> , if w</a:t>
            </a:r>
            <a:r>
              <a:rPr baseline="-25000" lang="en">
                <a:solidFill>
                  <a:srgbClr val="EFEFEF"/>
                </a:solidFill>
              </a:rPr>
              <a:t>i</a:t>
            </a:r>
            <a:r>
              <a:rPr lang="en">
                <a:solidFill>
                  <a:srgbClr val="EFEFEF"/>
                </a:solidFill>
              </a:rPr>
              <a:t>(2</a:t>
            </a:r>
            <a:r>
              <a:rPr baseline="30000" lang="en">
                <a:solidFill>
                  <a:srgbClr val="EFEFEF"/>
                </a:solidFill>
              </a:rPr>
              <a:t>j </a:t>
            </a:r>
            <a:r>
              <a:rPr lang="en">
                <a:solidFill>
                  <a:srgbClr val="EFEFEF"/>
                </a:solidFill>
              </a:rPr>
              <a:t>) ≥ w</a:t>
            </a:r>
            <a:r>
              <a:rPr baseline="30000" lang="en">
                <a:solidFill>
                  <a:srgbClr val="EFEFEF"/>
                </a:solidFill>
              </a:rPr>
              <a:t>*</a:t>
            </a:r>
            <a:r>
              <a:rPr lang="en">
                <a:solidFill>
                  <a:srgbClr val="EFEFEF"/>
                </a:solidFill>
              </a:rPr>
              <a:t> and adding e maintains independence then select e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8"/>
          <p:cNvSpPr txBox="1"/>
          <p:nvPr>
            <p:ph type="title"/>
          </p:nvPr>
        </p:nvSpPr>
        <p:spPr>
          <a:xfrm>
            <a:off x="311700" y="303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Bucketing Algorithm [Feldman and Zenklusen 15]</a:t>
            </a:r>
            <a:endParaRPr/>
          </a:p>
        </p:txBody>
      </p:sp>
      <p:sp>
        <p:nvSpPr>
          <p:cNvPr id="520" name="Google Shape;52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❏"/>
            </a:pPr>
            <a:r>
              <a:rPr lang="en">
                <a:solidFill>
                  <a:srgbClr val="EFEFEF"/>
                </a:solidFill>
              </a:rPr>
              <a:t>Current best approximation is O(log log r)</a:t>
            </a:r>
            <a:endParaRPr>
              <a:solidFill>
                <a:srgbClr val="EFEFE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❏"/>
            </a:pPr>
            <a:r>
              <a:rPr lang="en">
                <a:solidFill>
                  <a:srgbClr val="EFEFEF"/>
                </a:solidFill>
              </a:rPr>
              <a:t>First achieved by Lachich in 2014</a:t>
            </a:r>
            <a:endParaRPr>
              <a:solidFill>
                <a:srgbClr val="EFEFE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❏"/>
            </a:pPr>
            <a:r>
              <a:rPr lang="en">
                <a:solidFill>
                  <a:srgbClr val="EFEFEF"/>
                </a:solidFill>
              </a:rPr>
              <a:t>Improved upon months later by Feldman and Zenklusen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❏"/>
            </a:pPr>
            <a:r>
              <a:rPr lang="en">
                <a:solidFill>
                  <a:srgbClr val="EFEFEF"/>
                </a:solidFill>
              </a:rPr>
              <a:t>Procedure:</a:t>
            </a:r>
            <a:endParaRPr>
              <a:solidFill>
                <a:srgbClr val="EFEFE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❏"/>
            </a:pPr>
            <a:r>
              <a:rPr lang="en">
                <a:solidFill>
                  <a:srgbClr val="EFEFEF"/>
                </a:solidFill>
              </a:rPr>
              <a:t>Construct log r weight classes, h</a:t>
            </a:r>
            <a:r>
              <a:rPr baseline="-25000" lang="en">
                <a:solidFill>
                  <a:srgbClr val="EFEFEF"/>
                </a:solidFill>
              </a:rPr>
              <a:t>i</a:t>
            </a:r>
            <a:r>
              <a:rPr lang="en">
                <a:solidFill>
                  <a:srgbClr val="EFEFEF"/>
                </a:solidFill>
              </a:rPr>
              <a:t> | i ∈ {1, 2, … , log r}</a:t>
            </a:r>
            <a:endParaRPr>
              <a:solidFill>
                <a:srgbClr val="EFEFE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❏"/>
            </a:pPr>
            <a:r>
              <a:rPr lang="en">
                <a:solidFill>
                  <a:srgbClr val="EFEFEF"/>
                </a:solidFill>
              </a:rPr>
              <a:t>Sample first n/2 elements, S</a:t>
            </a:r>
            <a:endParaRPr>
              <a:solidFill>
                <a:srgbClr val="EFEFE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❏"/>
            </a:pPr>
            <a:r>
              <a:rPr lang="en">
                <a:solidFill>
                  <a:srgbClr val="EFEFEF"/>
                </a:solidFill>
              </a:rPr>
              <a:t>Add e ∈ E to selected subset if (Let e belong to weight class h</a:t>
            </a:r>
            <a:r>
              <a:rPr baseline="-25000" lang="en">
                <a:solidFill>
                  <a:srgbClr val="EFEFEF"/>
                </a:solidFill>
              </a:rPr>
              <a:t>i</a:t>
            </a:r>
            <a:r>
              <a:rPr lang="en">
                <a:solidFill>
                  <a:srgbClr val="EFEFEF"/>
                </a:solidFill>
              </a:rPr>
              <a:t>):</a:t>
            </a:r>
            <a:endParaRPr>
              <a:solidFill>
                <a:srgbClr val="EFEFEF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❏"/>
            </a:pPr>
            <a:r>
              <a:rPr lang="en">
                <a:solidFill>
                  <a:srgbClr val="EFEFEF"/>
                </a:solidFill>
              </a:rPr>
              <a:t> 1) ∄ an independent subset made up entirely of elements in S which are in weight class h</a:t>
            </a:r>
            <a:r>
              <a:rPr baseline="-25000" lang="en">
                <a:solidFill>
                  <a:srgbClr val="EFEFEF"/>
                </a:solidFill>
              </a:rPr>
              <a:t>≥i+1</a:t>
            </a:r>
            <a:r>
              <a:rPr lang="en">
                <a:solidFill>
                  <a:srgbClr val="EFEFEF"/>
                </a:solidFill>
              </a:rPr>
              <a:t>, or elements that have already been chosen to be in the subset s.t. adding e to the subset makes it not independent</a:t>
            </a:r>
            <a:endParaRPr>
              <a:solidFill>
                <a:srgbClr val="EFEFEF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❏"/>
            </a:pPr>
            <a:r>
              <a:rPr lang="en">
                <a:solidFill>
                  <a:srgbClr val="EFEFEF"/>
                </a:solidFill>
              </a:rPr>
              <a:t>2) ∃ an independent set made up entirely of elements in S which are in weight classes h</a:t>
            </a:r>
            <a:r>
              <a:rPr baseline="-25000" lang="en">
                <a:solidFill>
                  <a:srgbClr val="EFEFEF"/>
                </a:solidFill>
              </a:rPr>
              <a:t>≥i-1 </a:t>
            </a:r>
            <a:r>
              <a:rPr lang="en">
                <a:solidFill>
                  <a:srgbClr val="EFEFEF"/>
                </a:solidFill>
              </a:rPr>
              <a:t>s.t. adding e to the subset makes it not independent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9"/>
          <p:cNvSpPr txBox="1"/>
          <p:nvPr>
            <p:ph type="title"/>
          </p:nvPr>
        </p:nvSpPr>
        <p:spPr>
          <a:xfrm>
            <a:off x="311700" y="141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“The Hat”</a:t>
            </a: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2244863" y="4503195"/>
            <a:ext cx="374400" cy="38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6524730" y="4503195"/>
            <a:ext cx="374400" cy="38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4384796" y="3899899"/>
            <a:ext cx="374400" cy="38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4384796" y="3296604"/>
            <a:ext cx="374400" cy="38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4384796" y="2693308"/>
            <a:ext cx="374400" cy="38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4384796" y="979527"/>
            <a:ext cx="374400" cy="38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9"/>
          <p:cNvSpPr/>
          <p:nvPr/>
        </p:nvSpPr>
        <p:spPr>
          <a:xfrm rot="5400000">
            <a:off x="4127547" y="1931756"/>
            <a:ext cx="889031" cy="19118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. . .</a:t>
            </a:r>
          </a:p>
        </p:txBody>
      </p:sp>
      <p:cxnSp>
        <p:nvCxnSpPr>
          <p:cNvPr id="533" name="Google Shape;533;p29"/>
          <p:cNvCxnSpPr>
            <a:stCxn id="526" idx="7"/>
            <a:endCxn id="528" idx="2"/>
          </p:cNvCxnSpPr>
          <p:nvPr/>
        </p:nvCxnSpPr>
        <p:spPr>
          <a:xfrm flipH="1" rot="10800000">
            <a:off x="2564433" y="4090823"/>
            <a:ext cx="1820400" cy="468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" name="Google Shape;534;p29"/>
          <p:cNvCxnSpPr>
            <a:stCxn id="528" idx="6"/>
            <a:endCxn id="527" idx="1"/>
          </p:cNvCxnSpPr>
          <p:nvPr/>
        </p:nvCxnSpPr>
        <p:spPr>
          <a:xfrm>
            <a:off x="4759196" y="4090849"/>
            <a:ext cx="1820400" cy="468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29"/>
          <p:cNvCxnSpPr>
            <a:stCxn id="526" idx="6"/>
            <a:endCxn id="527" idx="2"/>
          </p:cNvCxnSpPr>
          <p:nvPr/>
        </p:nvCxnSpPr>
        <p:spPr>
          <a:xfrm>
            <a:off x="2619263" y="4694145"/>
            <a:ext cx="39054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Google Shape;536;p29"/>
          <p:cNvCxnSpPr>
            <a:stCxn id="529" idx="6"/>
            <a:endCxn id="527" idx="0"/>
          </p:cNvCxnSpPr>
          <p:nvPr/>
        </p:nvCxnSpPr>
        <p:spPr>
          <a:xfrm>
            <a:off x="4759196" y="3487554"/>
            <a:ext cx="1952700" cy="10155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" name="Google Shape;537;p29"/>
          <p:cNvCxnSpPr>
            <a:stCxn id="526" idx="0"/>
            <a:endCxn id="529" idx="2"/>
          </p:cNvCxnSpPr>
          <p:nvPr/>
        </p:nvCxnSpPr>
        <p:spPr>
          <a:xfrm flipH="1" rot="10800000">
            <a:off x="2432063" y="3487695"/>
            <a:ext cx="1952700" cy="10155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" name="Google Shape;538;p29"/>
          <p:cNvCxnSpPr>
            <a:stCxn id="526" idx="0"/>
            <a:endCxn id="530" idx="2"/>
          </p:cNvCxnSpPr>
          <p:nvPr/>
        </p:nvCxnSpPr>
        <p:spPr>
          <a:xfrm flipH="1" rot="10800000">
            <a:off x="2432063" y="2884395"/>
            <a:ext cx="1952700" cy="1618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" name="Google Shape;539;p29"/>
          <p:cNvCxnSpPr>
            <a:stCxn id="530" idx="6"/>
            <a:endCxn id="527" idx="0"/>
          </p:cNvCxnSpPr>
          <p:nvPr/>
        </p:nvCxnSpPr>
        <p:spPr>
          <a:xfrm>
            <a:off x="4759196" y="2884258"/>
            <a:ext cx="1952700" cy="1618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" name="Google Shape;540;p29"/>
          <p:cNvCxnSpPr>
            <a:stCxn id="526" idx="0"/>
            <a:endCxn id="531" idx="3"/>
          </p:cNvCxnSpPr>
          <p:nvPr/>
        </p:nvCxnSpPr>
        <p:spPr>
          <a:xfrm flipH="1" rot="10800000">
            <a:off x="2432063" y="1305495"/>
            <a:ext cx="2007600" cy="31977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" name="Google Shape;541;p29"/>
          <p:cNvCxnSpPr>
            <a:stCxn id="527" idx="0"/>
            <a:endCxn id="531" idx="5"/>
          </p:cNvCxnSpPr>
          <p:nvPr/>
        </p:nvCxnSpPr>
        <p:spPr>
          <a:xfrm rot="10800000">
            <a:off x="4704330" y="1305495"/>
            <a:ext cx="2007600" cy="31977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2" name="Google Shape;542;p29"/>
          <p:cNvSpPr txBox="1"/>
          <p:nvPr/>
        </p:nvSpPr>
        <p:spPr>
          <a:xfrm>
            <a:off x="3685500" y="3780350"/>
            <a:ext cx="4251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1</a:t>
            </a:r>
            <a:endParaRPr baseline="-25000" sz="1800">
              <a:solidFill>
                <a:srgbClr val="EFEFEF"/>
              </a:solidFill>
            </a:endParaRPr>
          </a:p>
        </p:txBody>
      </p:sp>
      <p:sp>
        <p:nvSpPr>
          <p:cNvPr id="543" name="Google Shape;543;p29"/>
          <p:cNvSpPr txBox="1"/>
          <p:nvPr/>
        </p:nvSpPr>
        <p:spPr>
          <a:xfrm>
            <a:off x="5033400" y="3780350"/>
            <a:ext cx="4251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1</a:t>
            </a:r>
            <a:endParaRPr baseline="-25000" sz="1800">
              <a:solidFill>
                <a:srgbClr val="EFEFEF"/>
              </a:solidFill>
            </a:endParaRPr>
          </a:p>
        </p:txBody>
      </p:sp>
      <p:sp>
        <p:nvSpPr>
          <p:cNvPr id="544" name="Google Shape;544;p29"/>
          <p:cNvSpPr txBox="1"/>
          <p:nvPr/>
        </p:nvSpPr>
        <p:spPr>
          <a:xfrm>
            <a:off x="3777675" y="3253250"/>
            <a:ext cx="4251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2</a:t>
            </a:r>
            <a:endParaRPr baseline="-25000" sz="1800">
              <a:solidFill>
                <a:srgbClr val="EFEFEF"/>
              </a:solidFill>
            </a:endParaRPr>
          </a:p>
        </p:txBody>
      </p:sp>
      <p:sp>
        <p:nvSpPr>
          <p:cNvPr id="545" name="Google Shape;545;p29"/>
          <p:cNvSpPr txBox="1"/>
          <p:nvPr/>
        </p:nvSpPr>
        <p:spPr>
          <a:xfrm>
            <a:off x="5033400" y="1686050"/>
            <a:ext cx="4251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n</a:t>
            </a:r>
            <a:endParaRPr baseline="-25000" sz="1800">
              <a:solidFill>
                <a:srgbClr val="EFEFEF"/>
              </a:solidFill>
            </a:endParaRPr>
          </a:p>
        </p:txBody>
      </p:sp>
      <p:sp>
        <p:nvSpPr>
          <p:cNvPr id="546" name="Google Shape;546;p29"/>
          <p:cNvSpPr txBox="1"/>
          <p:nvPr/>
        </p:nvSpPr>
        <p:spPr>
          <a:xfrm>
            <a:off x="4258950" y="4631450"/>
            <a:ext cx="6261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10</a:t>
            </a:r>
            <a:r>
              <a:rPr baseline="30000" lang="en" sz="1800">
                <a:solidFill>
                  <a:srgbClr val="EFEFEF"/>
                </a:solidFill>
              </a:rPr>
              <a:t>78</a:t>
            </a:r>
            <a:endParaRPr baseline="30000" sz="18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0"/>
          <p:cNvSpPr txBox="1"/>
          <p:nvPr>
            <p:ph type="title"/>
          </p:nvPr>
        </p:nvSpPr>
        <p:spPr>
          <a:xfrm>
            <a:off x="311700" y="141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“The Hat”</a:t>
            </a:r>
            <a:endParaRPr/>
          </a:p>
        </p:txBody>
      </p:sp>
      <p:sp>
        <p:nvSpPr>
          <p:cNvPr id="552" name="Google Shape;552;p30"/>
          <p:cNvSpPr/>
          <p:nvPr/>
        </p:nvSpPr>
        <p:spPr>
          <a:xfrm>
            <a:off x="2244863" y="4503195"/>
            <a:ext cx="374400" cy="38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0"/>
          <p:cNvSpPr/>
          <p:nvPr/>
        </p:nvSpPr>
        <p:spPr>
          <a:xfrm>
            <a:off x="6524730" y="4503195"/>
            <a:ext cx="374400" cy="38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0"/>
          <p:cNvSpPr/>
          <p:nvPr/>
        </p:nvSpPr>
        <p:spPr>
          <a:xfrm>
            <a:off x="4384796" y="3899899"/>
            <a:ext cx="374400" cy="38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0"/>
          <p:cNvSpPr/>
          <p:nvPr/>
        </p:nvSpPr>
        <p:spPr>
          <a:xfrm>
            <a:off x="4384796" y="3296604"/>
            <a:ext cx="374400" cy="38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0"/>
          <p:cNvSpPr/>
          <p:nvPr/>
        </p:nvSpPr>
        <p:spPr>
          <a:xfrm>
            <a:off x="4384796" y="2693308"/>
            <a:ext cx="374400" cy="38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0"/>
          <p:cNvSpPr/>
          <p:nvPr/>
        </p:nvSpPr>
        <p:spPr>
          <a:xfrm>
            <a:off x="4384796" y="979527"/>
            <a:ext cx="374400" cy="38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0"/>
          <p:cNvSpPr/>
          <p:nvPr/>
        </p:nvSpPr>
        <p:spPr>
          <a:xfrm rot="5400000">
            <a:off x="4127547" y="1931756"/>
            <a:ext cx="889031" cy="19118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. . .</a:t>
            </a:r>
          </a:p>
        </p:txBody>
      </p:sp>
      <p:cxnSp>
        <p:nvCxnSpPr>
          <p:cNvPr id="559" name="Google Shape;559;p30"/>
          <p:cNvCxnSpPr>
            <a:stCxn id="552" idx="7"/>
            <a:endCxn id="554" idx="2"/>
          </p:cNvCxnSpPr>
          <p:nvPr/>
        </p:nvCxnSpPr>
        <p:spPr>
          <a:xfrm flipH="1" rot="10800000">
            <a:off x="2564433" y="4090823"/>
            <a:ext cx="1820400" cy="468300"/>
          </a:xfrm>
          <a:prstGeom prst="straightConnector1">
            <a:avLst/>
          </a:prstGeom>
          <a:noFill/>
          <a:ln cap="flat" cmpd="sng" w="3810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0" name="Google Shape;560;p30"/>
          <p:cNvCxnSpPr>
            <a:stCxn id="554" idx="6"/>
            <a:endCxn id="553" idx="1"/>
          </p:cNvCxnSpPr>
          <p:nvPr/>
        </p:nvCxnSpPr>
        <p:spPr>
          <a:xfrm>
            <a:off x="4759196" y="4090849"/>
            <a:ext cx="1820400" cy="468300"/>
          </a:xfrm>
          <a:prstGeom prst="straightConnector1">
            <a:avLst/>
          </a:prstGeom>
          <a:noFill/>
          <a:ln cap="flat" cmpd="sng" w="3810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1" name="Google Shape;561;p30"/>
          <p:cNvCxnSpPr>
            <a:stCxn id="552" idx="0"/>
            <a:endCxn id="555" idx="2"/>
          </p:cNvCxnSpPr>
          <p:nvPr/>
        </p:nvCxnSpPr>
        <p:spPr>
          <a:xfrm flipH="1" rot="10800000">
            <a:off x="2432063" y="3487695"/>
            <a:ext cx="1952700" cy="1015500"/>
          </a:xfrm>
          <a:prstGeom prst="straightConnector1">
            <a:avLst/>
          </a:prstGeom>
          <a:noFill/>
          <a:ln cap="flat" cmpd="sng" w="3810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2" name="Google Shape;562;p30"/>
          <p:cNvCxnSpPr>
            <a:stCxn id="553" idx="0"/>
            <a:endCxn id="557" idx="5"/>
          </p:cNvCxnSpPr>
          <p:nvPr/>
        </p:nvCxnSpPr>
        <p:spPr>
          <a:xfrm rot="10800000">
            <a:off x="4704330" y="1305495"/>
            <a:ext cx="2007600" cy="3197700"/>
          </a:xfrm>
          <a:prstGeom prst="straightConnector1">
            <a:avLst/>
          </a:prstGeom>
          <a:noFill/>
          <a:ln cap="flat" cmpd="sng" w="3810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3" name="Google Shape;563;p30"/>
          <p:cNvSpPr txBox="1"/>
          <p:nvPr/>
        </p:nvSpPr>
        <p:spPr>
          <a:xfrm>
            <a:off x="3685500" y="3780350"/>
            <a:ext cx="4251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1</a:t>
            </a:r>
            <a:endParaRPr baseline="-25000" sz="1800">
              <a:solidFill>
                <a:srgbClr val="EFEFEF"/>
              </a:solidFill>
            </a:endParaRPr>
          </a:p>
        </p:txBody>
      </p:sp>
      <p:sp>
        <p:nvSpPr>
          <p:cNvPr id="564" name="Google Shape;564;p30"/>
          <p:cNvSpPr txBox="1"/>
          <p:nvPr/>
        </p:nvSpPr>
        <p:spPr>
          <a:xfrm>
            <a:off x="5033400" y="3780350"/>
            <a:ext cx="4251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1</a:t>
            </a:r>
            <a:endParaRPr baseline="-25000" sz="1800">
              <a:solidFill>
                <a:srgbClr val="EFEFEF"/>
              </a:solidFill>
            </a:endParaRPr>
          </a:p>
        </p:txBody>
      </p:sp>
      <p:sp>
        <p:nvSpPr>
          <p:cNvPr id="565" name="Google Shape;565;p30"/>
          <p:cNvSpPr txBox="1"/>
          <p:nvPr/>
        </p:nvSpPr>
        <p:spPr>
          <a:xfrm>
            <a:off x="3777675" y="3253250"/>
            <a:ext cx="4251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2</a:t>
            </a:r>
            <a:endParaRPr baseline="-25000" sz="1800">
              <a:solidFill>
                <a:srgbClr val="EFEFEF"/>
              </a:solidFill>
            </a:endParaRPr>
          </a:p>
        </p:txBody>
      </p:sp>
      <p:sp>
        <p:nvSpPr>
          <p:cNvPr id="566" name="Google Shape;566;p30"/>
          <p:cNvSpPr txBox="1"/>
          <p:nvPr/>
        </p:nvSpPr>
        <p:spPr>
          <a:xfrm>
            <a:off x="5033400" y="1686050"/>
            <a:ext cx="4251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n</a:t>
            </a:r>
            <a:endParaRPr baseline="-25000" sz="18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1"/>
          <p:cNvSpPr txBox="1"/>
          <p:nvPr>
            <p:ph type="title"/>
          </p:nvPr>
        </p:nvSpPr>
        <p:spPr>
          <a:xfrm>
            <a:off x="311700" y="141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“The Hat”</a:t>
            </a:r>
            <a:endParaRPr/>
          </a:p>
        </p:txBody>
      </p:sp>
      <p:sp>
        <p:nvSpPr>
          <p:cNvPr id="572" name="Google Shape;572;p31"/>
          <p:cNvSpPr/>
          <p:nvPr/>
        </p:nvSpPr>
        <p:spPr>
          <a:xfrm>
            <a:off x="2244863" y="4503195"/>
            <a:ext cx="374400" cy="38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31"/>
          <p:cNvSpPr/>
          <p:nvPr/>
        </p:nvSpPr>
        <p:spPr>
          <a:xfrm>
            <a:off x="6524730" y="4503195"/>
            <a:ext cx="374400" cy="38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31"/>
          <p:cNvSpPr/>
          <p:nvPr/>
        </p:nvSpPr>
        <p:spPr>
          <a:xfrm>
            <a:off x="4384796" y="3899899"/>
            <a:ext cx="374400" cy="38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31"/>
          <p:cNvSpPr/>
          <p:nvPr/>
        </p:nvSpPr>
        <p:spPr>
          <a:xfrm>
            <a:off x="4384796" y="3296604"/>
            <a:ext cx="374400" cy="38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1"/>
          <p:cNvSpPr/>
          <p:nvPr/>
        </p:nvSpPr>
        <p:spPr>
          <a:xfrm>
            <a:off x="4384796" y="2693308"/>
            <a:ext cx="374400" cy="38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1"/>
          <p:cNvSpPr/>
          <p:nvPr/>
        </p:nvSpPr>
        <p:spPr>
          <a:xfrm>
            <a:off x="4384796" y="979527"/>
            <a:ext cx="374400" cy="38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31"/>
          <p:cNvSpPr/>
          <p:nvPr/>
        </p:nvSpPr>
        <p:spPr>
          <a:xfrm rot="5400000">
            <a:off x="4127547" y="1931756"/>
            <a:ext cx="889031" cy="19118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. . .</a:t>
            </a:r>
          </a:p>
        </p:txBody>
      </p:sp>
      <p:cxnSp>
        <p:nvCxnSpPr>
          <p:cNvPr id="579" name="Google Shape;579;p31"/>
          <p:cNvCxnSpPr>
            <a:stCxn id="572" idx="7"/>
            <a:endCxn id="574" idx="2"/>
          </p:cNvCxnSpPr>
          <p:nvPr/>
        </p:nvCxnSpPr>
        <p:spPr>
          <a:xfrm flipH="1" rot="10800000">
            <a:off x="2564433" y="4090823"/>
            <a:ext cx="1820400" cy="468300"/>
          </a:xfrm>
          <a:prstGeom prst="straightConnector1">
            <a:avLst/>
          </a:prstGeom>
          <a:noFill/>
          <a:ln cap="flat" cmpd="sng" w="3810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0" name="Google Shape;580;p31"/>
          <p:cNvCxnSpPr>
            <a:stCxn id="574" idx="6"/>
            <a:endCxn id="573" idx="1"/>
          </p:cNvCxnSpPr>
          <p:nvPr/>
        </p:nvCxnSpPr>
        <p:spPr>
          <a:xfrm>
            <a:off x="4759196" y="4090849"/>
            <a:ext cx="1820400" cy="468300"/>
          </a:xfrm>
          <a:prstGeom prst="straightConnector1">
            <a:avLst/>
          </a:prstGeom>
          <a:noFill/>
          <a:ln cap="flat" cmpd="sng" w="3810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1" name="Google Shape;581;p31"/>
          <p:cNvCxnSpPr>
            <a:stCxn id="572" idx="0"/>
            <a:endCxn id="575" idx="2"/>
          </p:cNvCxnSpPr>
          <p:nvPr/>
        </p:nvCxnSpPr>
        <p:spPr>
          <a:xfrm flipH="1" rot="10800000">
            <a:off x="2432063" y="3487695"/>
            <a:ext cx="1952700" cy="1015500"/>
          </a:xfrm>
          <a:prstGeom prst="straightConnector1">
            <a:avLst/>
          </a:prstGeom>
          <a:noFill/>
          <a:ln cap="flat" cmpd="sng" w="3810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2" name="Google Shape;582;p31"/>
          <p:cNvCxnSpPr>
            <a:stCxn id="573" idx="0"/>
            <a:endCxn id="577" idx="5"/>
          </p:cNvCxnSpPr>
          <p:nvPr/>
        </p:nvCxnSpPr>
        <p:spPr>
          <a:xfrm rot="10800000">
            <a:off x="4704330" y="1305495"/>
            <a:ext cx="2007600" cy="3197700"/>
          </a:xfrm>
          <a:prstGeom prst="straightConnector1">
            <a:avLst/>
          </a:prstGeom>
          <a:noFill/>
          <a:ln cap="flat" cmpd="sng" w="3810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3" name="Google Shape;583;p31"/>
          <p:cNvSpPr txBox="1"/>
          <p:nvPr/>
        </p:nvSpPr>
        <p:spPr>
          <a:xfrm>
            <a:off x="3685500" y="3780350"/>
            <a:ext cx="4251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1</a:t>
            </a:r>
            <a:endParaRPr baseline="-25000" sz="1800">
              <a:solidFill>
                <a:srgbClr val="EFEFEF"/>
              </a:solidFill>
            </a:endParaRPr>
          </a:p>
        </p:txBody>
      </p:sp>
      <p:sp>
        <p:nvSpPr>
          <p:cNvPr id="584" name="Google Shape;584;p31"/>
          <p:cNvSpPr txBox="1"/>
          <p:nvPr/>
        </p:nvSpPr>
        <p:spPr>
          <a:xfrm>
            <a:off x="5033400" y="3780350"/>
            <a:ext cx="4251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1</a:t>
            </a:r>
            <a:endParaRPr baseline="-25000" sz="1800">
              <a:solidFill>
                <a:srgbClr val="EFEFEF"/>
              </a:solidFill>
            </a:endParaRPr>
          </a:p>
        </p:txBody>
      </p:sp>
      <p:sp>
        <p:nvSpPr>
          <p:cNvPr id="585" name="Google Shape;585;p31"/>
          <p:cNvSpPr txBox="1"/>
          <p:nvPr/>
        </p:nvSpPr>
        <p:spPr>
          <a:xfrm>
            <a:off x="3777675" y="3253250"/>
            <a:ext cx="4251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2</a:t>
            </a:r>
            <a:endParaRPr baseline="-25000" sz="1800">
              <a:solidFill>
                <a:srgbClr val="EFEFEF"/>
              </a:solidFill>
            </a:endParaRPr>
          </a:p>
        </p:txBody>
      </p:sp>
      <p:sp>
        <p:nvSpPr>
          <p:cNvPr id="586" name="Google Shape;586;p31"/>
          <p:cNvSpPr txBox="1"/>
          <p:nvPr/>
        </p:nvSpPr>
        <p:spPr>
          <a:xfrm>
            <a:off x="5033400" y="1686050"/>
            <a:ext cx="4251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n</a:t>
            </a:r>
            <a:endParaRPr baseline="-25000" sz="1800">
              <a:solidFill>
                <a:srgbClr val="EFEFEF"/>
              </a:solidFill>
            </a:endParaRPr>
          </a:p>
        </p:txBody>
      </p:sp>
      <p:cxnSp>
        <p:nvCxnSpPr>
          <p:cNvPr id="587" name="Google Shape;587;p31"/>
          <p:cNvCxnSpPr/>
          <p:nvPr/>
        </p:nvCxnSpPr>
        <p:spPr>
          <a:xfrm>
            <a:off x="4759229" y="3487558"/>
            <a:ext cx="1952700" cy="1015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Secretary Problem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57200" y="1152475"/>
            <a:ext cx="8475000" cy="19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❏"/>
            </a:pPr>
            <a:r>
              <a:rPr lang="en">
                <a:solidFill>
                  <a:srgbClr val="EFEFEF"/>
                </a:solidFill>
              </a:rPr>
              <a:t>n</a:t>
            </a:r>
            <a:r>
              <a:rPr lang="en">
                <a:solidFill>
                  <a:srgbClr val="EFEFEF"/>
                </a:solidFill>
              </a:rPr>
              <a:t> candidates are interviewed in succession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❏"/>
            </a:pPr>
            <a:r>
              <a:rPr lang="en">
                <a:solidFill>
                  <a:srgbClr val="EFEFEF"/>
                </a:solidFill>
              </a:rPr>
              <a:t>How do you hire the best candidate?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❏"/>
            </a:pPr>
            <a:r>
              <a:rPr lang="en">
                <a:solidFill>
                  <a:srgbClr val="EFEFEF"/>
                </a:solidFill>
              </a:rPr>
              <a:t>Interview the first n/e candidates then hire the next employee better</a:t>
            </a:r>
            <a:endParaRPr>
              <a:solidFill>
                <a:srgbClr val="EFEFE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❏"/>
            </a:pPr>
            <a:r>
              <a:rPr lang="en">
                <a:solidFill>
                  <a:srgbClr val="EFEFEF"/>
                </a:solidFill>
              </a:rPr>
              <a:t>1/e chance of choosing best employee [Dynkin 69]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62" name="Google Shape;62;p14"/>
          <p:cNvGrpSpPr/>
          <p:nvPr/>
        </p:nvGrpSpPr>
        <p:grpSpPr>
          <a:xfrm>
            <a:off x="357201" y="3501289"/>
            <a:ext cx="7908824" cy="1526075"/>
            <a:chOff x="357201" y="2841589"/>
            <a:chExt cx="7908824" cy="1526075"/>
          </a:xfrm>
        </p:grpSpPr>
        <p:sp>
          <p:nvSpPr>
            <p:cNvPr id="63" name="Google Shape;63;p14"/>
            <p:cNvSpPr/>
            <p:nvPr/>
          </p:nvSpPr>
          <p:spPr>
            <a:xfrm>
              <a:off x="2430100" y="2841600"/>
              <a:ext cx="151600" cy="27457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1</a:t>
              </a: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3488199" y="2841600"/>
              <a:ext cx="151599" cy="27457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2</a:t>
              </a: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4598533" y="2841606"/>
              <a:ext cx="151600" cy="27457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3</a:t>
              </a: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7934300" y="2841600"/>
              <a:ext cx="151600" cy="274574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n</a:t>
              </a:r>
            </a:p>
          </p:txBody>
        </p:sp>
        <p:grpSp>
          <p:nvGrpSpPr>
            <p:cNvPr id="67" name="Google Shape;67;p14"/>
            <p:cNvGrpSpPr/>
            <p:nvPr/>
          </p:nvGrpSpPr>
          <p:grpSpPr>
            <a:xfrm>
              <a:off x="357201" y="2841589"/>
              <a:ext cx="7908824" cy="1526075"/>
              <a:chOff x="357201" y="2841589"/>
              <a:chExt cx="7908824" cy="1526075"/>
            </a:xfrm>
          </p:grpSpPr>
          <p:pic>
            <p:nvPicPr>
              <p:cNvPr id="68" name="Google Shape;68;p1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flipH="1">
                <a:off x="2249975" y="3179510"/>
                <a:ext cx="511850" cy="8502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9" name="Google Shape;69;p1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57201" y="2841589"/>
                <a:ext cx="915650" cy="1526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" name="Google Shape;70;p1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flipH="1">
                <a:off x="3308075" y="3179510"/>
                <a:ext cx="511850" cy="8502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1" name="Google Shape;71;p1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flipH="1">
                <a:off x="7754175" y="3179498"/>
                <a:ext cx="511850" cy="8502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2" name="Google Shape;72;p1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flipH="1">
                <a:off x="4418400" y="3179510"/>
                <a:ext cx="511850" cy="8502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3" name="Google Shape;73;p14"/>
              <p:cNvSpPr/>
              <p:nvPr/>
            </p:nvSpPr>
            <p:spPr>
              <a:xfrm>
                <a:off x="5528725" y="3490162"/>
                <a:ext cx="1753649" cy="228975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solidFill>
                      <a:schemeClr val="lt2"/>
                    </a:solidFill>
                    <a:latin typeface="Arial"/>
                  </a:rPr>
                  <a:t>. . .</a:t>
                </a:r>
              </a:p>
            </p:txBody>
          </p:sp>
          <p:sp>
            <p:nvSpPr>
              <p:cNvPr id="74" name="Google Shape;74;p14"/>
              <p:cNvSpPr/>
              <p:nvPr/>
            </p:nvSpPr>
            <p:spPr>
              <a:xfrm>
                <a:off x="1505513" y="3411138"/>
                <a:ext cx="511800" cy="387000"/>
              </a:xfrm>
              <a:prstGeom prst="leftArrow">
                <a:avLst>
                  <a:gd fmla="val 50000" name="adj1"/>
                  <a:gd fmla="val 50000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2"/>
          <p:cNvSpPr txBox="1"/>
          <p:nvPr>
            <p:ph type="title"/>
          </p:nvPr>
        </p:nvSpPr>
        <p:spPr>
          <a:xfrm>
            <a:off x="311700" y="141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“The Hat”</a:t>
            </a:r>
            <a:endParaRPr/>
          </a:p>
        </p:txBody>
      </p:sp>
      <p:sp>
        <p:nvSpPr>
          <p:cNvPr id="593" name="Google Shape;593;p32"/>
          <p:cNvSpPr/>
          <p:nvPr/>
        </p:nvSpPr>
        <p:spPr>
          <a:xfrm>
            <a:off x="2244863" y="4503195"/>
            <a:ext cx="374400" cy="38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2"/>
          <p:cNvSpPr/>
          <p:nvPr/>
        </p:nvSpPr>
        <p:spPr>
          <a:xfrm>
            <a:off x="6524730" y="4503195"/>
            <a:ext cx="374400" cy="38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2"/>
          <p:cNvSpPr/>
          <p:nvPr/>
        </p:nvSpPr>
        <p:spPr>
          <a:xfrm>
            <a:off x="4384796" y="3899899"/>
            <a:ext cx="374400" cy="38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32"/>
          <p:cNvSpPr/>
          <p:nvPr/>
        </p:nvSpPr>
        <p:spPr>
          <a:xfrm>
            <a:off x="4384796" y="3296604"/>
            <a:ext cx="374400" cy="38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32"/>
          <p:cNvSpPr/>
          <p:nvPr/>
        </p:nvSpPr>
        <p:spPr>
          <a:xfrm>
            <a:off x="4384796" y="2693308"/>
            <a:ext cx="374400" cy="38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32"/>
          <p:cNvSpPr/>
          <p:nvPr/>
        </p:nvSpPr>
        <p:spPr>
          <a:xfrm>
            <a:off x="4384796" y="979527"/>
            <a:ext cx="374400" cy="38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32"/>
          <p:cNvSpPr/>
          <p:nvPr/>
        </p:nvSpPr>
        <p:spPr>
          <a:xfrm rot="5400000">
            <a:off x="4127547" y="1931756"/>
            <a:ext cx="889031" cy="19118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. . .</a:t>
            </a:r>
          </a:p>
        </p:txBody>
      </p:sp>
      <p:cxnSp>
        <p:nvCxnSpPr>
          <p:cNvPr id="600" name="Google Shape;600;p32"/>
          <p:cNvCxnSpPr>
            <a:stCxn id="593" idx="7"/>
            <a:endCxn id="595" idx="2"/>
          </p:cNvCxnSpPr>
          <p:nvPr/>
        </p:nvCxnSpPr>
        <p:spPr>
          <a:xfrm flipH="1" rot="10800000">
            <a:off x="2564433" y="4090823"/>
            <a:ext cx="1820400" cy="468300"/>
          </a:xfrm>
          <a:prstGeom prst="straightConnector1">
            <a:avLst/>
          </a:prstGeom>
          <a:noFill/>
          <a:ln cap="flat" cmpd="sng" w="3810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1" name="Google Shape;601;p32"/>
          <p:cNvCxnSpPr>
            <a:stCxn id="595" idx="6"/>
            <a:endCxn id="594" idx="1"/>
          </p:cNvCxnSpPr>
          <p:nvPr/>
        </p:nvCxnSpPr>
        <p:spPr>
          <a:xfrm>
            <a:off x="4759196" y="4090849"/>
            <a:ext cx="1820400" cy="468300"/>
          </a:xfrm>
          <a:prstGeom prst="straightConnector1">
            <a:avLst/>
          </a:prstGeom>
          <a:noFill/>
          <a:ln cap="flat" cmpd="sng" w="3810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2" name="Google Shape;602;p32"/>
          <p:cNvCxnSpPr>
            <a:stCxn id="593" idx="0"/>
            <a:endCxn id="596" idx="2"/>
          </p:cNvCxnSpPr>
          <p:nvPr/>
        </p:nvCxnSpPr>
        <p:spPr>
          <a:xfrm flipH="1" rot="10800000">
            <a:off x="2432063" y="3487695"/>
            <a:ext cx="1952700" cy="1015500"/>
          </a:xfrm>
          <a:prstGeom prst="straightConnector1">
            <a:avLst/>
          </a:prstGeom>
          <a:noFill/>
          <a:ln cap="flat" cmpd="sng" w="3810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3" name="Google Shape;603;p32"/>
          <p:cNvCxnSpPr>
            <a:stCxn id="594" idx="0"/>
            <a:endCxn id="598" idx="5"/>
          </p:cNvCxnSpPr>
          <p:nvPr/>
        </p:nvCxnSpPr>
        <p:spPr>
          <a:xfrm rot="10800000">
            <a:off x="4704330" y="1305495"/>
            <a:ext cx="2007600" cy="3197700"/>
          </a:xfrm>
          <a:prstGeom prst="straightConnector1">
            <a:avLst/>
          </a:prstGeom>
          <a:noFill/>
          <a:ln cap="flat" cmpd="sng" w="3810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4" name="Google Shape;604;p32"/>
          <p:cNvSpPr txBox="1"/>
          <p:nvPr/>
        </p:nvSpPr>
        <p:spPr>
          <a:xfrm>
            <a:off x="3685500" y="3780350"/>
            <a:ext cx="4251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1</a:t>
            </a:r>
            <a:endParaRPr baseline="-25000" sz="1800">
              <a:solidFill>
                <a:srgbClr val="EFEFEF"/>
              </a:solidFill>
            </a:endParaRPr>
          </a:p>
        </p:txBody>
      </p:sp>
      <p:sp>
        <p:nvSpPr>
          <p:cNvPr id="605" name="Google Shape;605;p32"/>
          <p:cNvSpPr txBox="1"/>
          <p:nvPr/>
        </p:nvSpPr>
        <p:spPr>
          <a:xfrm>
            <a:off x="5033400" y="3780350"/>
            <a:ext cx="4251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1</a:t>
            </a:r>
            <a:endParaRPr baseline="-25000" sz="1800">
              <a:solidFill>
                <a:srgbClr val="EFEFEF"/>
              </a:solidFill>
            </a:endParaRPr>
          </a:p>
        </p:txBody>
      </p:sp>
      <p:sp>
        <p:nvSpPr>
          <p:cNvPr id="606" name="Google Shape;606;p32"/>
          <p:cNvSpPr txBox="1"/>
          <p:nvPr/>
        </p:nvSpPr>
        <p:spPr>
          <a:xfrm>
            <a:off x="3777675" y="3253250"/>
            <a:ext cx="4251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2</a:t>
            </a:r>
            <a:endParaRPr baseline="-25000" sz="1800">
              <a:solidFill>
                <a:srgbClr val="EFEFEF"/>
              </a:solidFill>
            </a:endParaRPr>
          </a:p>
        </p:txBody>
      </p:sp>
      <p:sp>
        <p:nvSpPr>
          <p:cNvPr id="607" name="Google Shape;607;p32"/>
          <p:cNvSpPr txBox="1"/>
          <p:nvPr/>
        </p:nvSpPr>
        <p:spPr>
          <a:xfrm>
            <a:off x="5033400" y="1686050"/>
            <a:ext cx="4251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n</a:t>
            </a:r>
            <a:endParaRPr baseline="-25000" sz="1800">
              <a:solidFill>
                <a:srgbClr val="EFEFEF"/>
              </a:solidFill>
            </a:endParaRPr>
          </a:p>
        </p:txBody>
      </p:sp>
      <p:cxnSp>
        <p:nvCxnSpPr>
          <p:cNvPr id="608" name="Google Shape;608;p32"/>
          <p:cNvCxnSpPr/>
          <p:nvPr/>
        </p:nvCxnSpPr>
        <p:spPr>
          <a:xfrm>
            <a:off x="4759229" y="3487558"/>
            <a:ext cx="1952700" cy="10158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9" name="Google Shape;609;p32"/>
          <p:cNvSpPr txBox="1"/>
          <p:nvPr/>
        </p:nvSpPr>
        <p:spPr>
          <a:xfrm>
            <a:off x="5089125" y="3387950"/>
            <a:ext cx="4251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2</a:t>
            </a:r>
            <a:endParaRPr baseline="-25000" sz="1800">
              <a:solidFill>
                <a:srgbClr val="EFEFEF"/>
              </a:solidFill>
            </a:endParaRPr>
          </a:p>
        </p:txBody>
      </p:sp>
      <p:pic>
        <p:nvPicPr>
          <p:cNvPr id="610" name="Google Shape;61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8625" y="2471879"/>
            <a:ext cx="1213251" cy="93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3"/>
          <p:cNvSpPr txBox="1"/>
          <p:nvPr>
            <p:ph type="title"/>
          </p:nvPr>
        </p:nvSpPr>
        <p:spPr>
          <a:xfrm>
            <a:off x="311700" y="141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“The Hat”</a:t>
            </a:r>
            <a:endParaRPr/>
          </a:p>
        </p:txBody>
      </p:sp>
      <p:sp>
        <p:nvSpPr>
          <p:cNvPr id="616" name="Google Shape;616;p33"/>
          <p:cNvSpPr/>
          <p:nvPr/>
        </p:nvSpPr>
        <p:spPr>
          <a:xfrm>
            <a:off x="2244863" y="4503195"/>
            <a:ext cx="374400" cy="38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33"/>
          <p:cNvSpPr/>
          <p:nvPr/>
        </p:nvSpPr>
        <p:spPr>
          <a:xfrm>
            <a:off x="6524730" y="4503195"/>
            <a:ext cx="374400" cy="38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33"/>
          <p:cNvSpPr/>
          <p:nvPr/>
        </p:nvSpPr>
        <p:spPr>
          <a:xfrm>
            <a:off x="4384796" y="3899899"/>
            <a:ext cx="374400" cy="38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3"/>
          <p:cNvSpPr/>
          <p:nvPr/>
        </p:nvSpPr>
        <p:spPr>
          <a:xfrm>
            <a:off x="4384796" y="3296604"/>
            <a:ext cx="374400" cy="38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33"/>
          <p:cNvSpPr/>
          <p:nvPr/>
        </p:nvSpPr>
        <p:spPr>
          <a:xfrm>
            <a:off x="4384796" y="2693308"/>
            <a:ext cx="374400" cy="38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33"/>
          <p:cNvSpPr/>
          <p:nvPr/>
        </p:nvSpPr>
        <p:spPr>
          <a:xfrm>
            <a:off x="4384796" y="979527"/>
            <a:ext cx="374400" cy="38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33"/>
          <p:cNvSpPr/>
          <p:nvPr/>
        </p:nvSpPr>
        <p:spPr>
          <a:xfrm rot="5400000">
            <a:off x="4127547" y="1931756"/>
            <a:ext cx="889031" cy="19118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. . .</a:t>
            </a:r>
          </a:p>
        </p:txBody>
      </p:sp>
      <p:cxnSp>
        <p:nvCxnSpPr>
          <p:cNvPr id="623" name="Google Shape;623;p33"/>
          <p:cNvCxnSpPr>
            <a:stCxn id="616" idx="7"/>
            <a:endCxn id="618" idx="2"/>
          </p:cNvCxnSpPr>
          <p:nvPr/>
        </p:nvCxnSpPr>
        <p:spPr>
          <a:xfrm flipH="1" rot="10800000">
            <a:off x="2564433" y="4090823"/>
            <a:ext cx="1820400" cy="468300"/>
          </a:xfrm>
          <a:prstGeom prst="straightConnector1">
            <a:avLst/>
          </a:prstGeom>
          <a:noFill/>
          <a:ln cap="flat" cmpd="sng" w="3810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4" name="Google Shape;624;p33"/>
          <p:cNvCxnSpPr>
            <a:stCxn id="618" idx="6"/>
            <a:endCxn id="617" idx="1"/>
          </p:cNvCxnSpPr>
          <p:nvPr/>
        </p:nvCxnSpPr>
        <p:spPr>
          <a:xfrm>
            <a:off x="4759196" y="4090849"/>
            <a:ext cx="1820400" cy="468300"/>
          </a:xfrm>
          <a:prstGeom prst="straightConnector1">
            <a:avLst/>
          </a:prstGeom>
          <a:noFill/>
          <a:ln cap="flat" cmpd="sng" w="3810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5" name="Google Shape;625;p33"/>
          <p:cNvCxnSpPr>
            <a:stCxn id="616" idx="0"/>
            <a:endCxn id="619" idx="2"/>
          </p:cNvCxnSpPr>
          <p:nvPr/>
        </p:nvCxnSpPr>
        <p:spPr>
          <a:xfrm flipH="1" rot="10800000">
            <a:off x="2432063" y="3487695"/>
            <a:ext cx="1952700" cy="1015500"/>
          </a:xfrm>
          <a:prstGeom prst="straightConnector1">
            <a:avLst/>
          </a:prstGeom>
          <a:noFill/>
          <a:ln cap="flat" cmpd="sng" w="3810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6" name="Google Shape;626;p33"/>
          <p:cNvCxnSpPr>
            <a:stCxn id="617" idx="0"/>
            <a:endCxn id="621" idx="5"/>
          </p:cNvCxnSpPr>
          <p:nvPr/>
        </p:nvCxnSpPr>
        <p:spPr>
          <a:xfrm rot="10800000">
            <a:off x="4704330" y="1305495"/>
            <a:ext cx="2007600" cy="3197700"/>
          </a:xfrm>
          <a:prstGeom prst="straightConnector1">
            <a:avLst/>
          </a:prstGeom>
          <a:noFill/>
          <a:ln cap="flat" cmpd="sng" w="3810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7" name="Google Shape;627;p33"/>
          <p:cNvSpPr txBox="1"/>
          <p:nvPr/>
        </p:nvSpPr>
        <p:spPr>
          <a:xfrm>
            <a:off x="3685500" y="3780350"/>
            <a:ext cx="4251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1</a:t>
            </a:r>
            <a:endParaRPr baseline="-25000" sz="1800">
              <a:solidFill>
                <a:srgbClr val="EFEFEF"/>
              </a:solidFill>
            </a:endParaRPr>
          </a:p>
        </p:txBody>
      </p:sp>
      <p:sp>
        <p:nvSpPr>
          <p:cNvPr id="628" name="Google Shape;628;p33"/>
          <p:cNvSpPr txBox="1"/>
          <p:nvPr/>
        </p:nvSpPr>
        <p:spPr>
          <a:xfrm>
            <a:off x="5033400" y="3780350"/>
            <a:ext cx="4251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1</a:t>
            </a:r>
            <a:endParaRPr baseline="-25000" sz="1800">
              <a:solidFill>
                <a:srgbClr val="EFEFEF"/>
              </a:solidFill>
            </a:endParaRPr>
          </a:p>
        </p:txBody>
      </p:sp>
      <p:sp>
        <p:nvSpPr>
          <p:cNvPr id="629" name="Google Shape;629;p33"/>
          <p:cNvSpPr txBox="1"/>
          <p:nvPr/>
        </p:nvSpPr>
        <p:spPr>
          <a:xfrm>
            <a:off x="3777675" y="3253250"/>
            <a:ext cx="4251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2</a:t>
            </a:r>
            <a:endParaRPr baseline="-25000" sz="1800">
              <a:solidFill>
                <a:srgbClr val="EFEFEF"/>
              </a:solidFill>
            </a:endParaRPr>
          </a:p>
        </p:txBody>
      </p:sp>
      <p:sp>
        <p:nvSpPr>
          <p:cNvPr id="630" name="Google Shape;630;p33"/>
          <p:cNvSpPr txBox="1"/>
          <p:nvPr/>
        </p:nvSpPr>
        <p:spPr>
          <a:xfrm>
            <a:off x="5033400" y="1686050"/>
            <a:ext cx="4251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n</a:t>
            </a:r>
            <a:endParaRPr baseline="-25000" sz="1800">
              <a:solidFill>
                <a:srgbClr val="EFEFEF"/>
              </a:solidFill>
            </a:endParaRPr>
          </a:p>
        </p:txBody>
      </p:sp>
      <p:cxnSp>
        <p:nvCxnSpPr>
          <p:cNvPr id="631" name="Google Shape;631;p33"/>
          <p:cNvCxnSpPr/>
          <p:nvPr/>
        </p:nvCxnSpPr>
        <p:spPr>
          <a:xfrm>
            <a:off x="4759229" y="3487558"/>
            <a:ext cx="1952700" cy="10158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2" name="Google Shape;632;p33"/>
          <p:cNvSpPr txBox="1"/>
          <p:nvPr/>
        </p:nvSpPr>
        <p:spPr>
          <a:xfrm>
            <a:off x="5089125" y="3387950"/>
            <a:ext cx="4251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2</a:t>
            </a:r>
            <a:endParaRPr baseline="-25000" sz="1800">
              <a:solidFill>
                <a:srgbClr val="EFEFEF"/>
              </a:solidFill>
            </a:endParaRPr>
          </a:p>
        </p:txBody>
      </p:sp>
      <p:cxnSp>
        <p:nvCxnSpPr>
          <p:cNvPr id="633" name="Google Shape;633;p33"/>
          <p:cNvCxnSpPr/>
          <p:nvPr/>
        </p:nvCxnSpPr>
        <p:spPr>
          <a:xfrm flipH="1" rot="10800000">
            <a:off x="2432129" y="2884095"/>
            <a:ext cx="1952700" cy="16191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4" name="Google Shape;634;p33"/>
          <p:cNvSpPr txBox="1"/>
          <p:nvPr/>
        </p:nvSpPr>
        <p:spPr>
          <a:xfrm>
            <a:off x="3697725" y="2784650"/>
            <a:ext cx="4251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3</a:t>
            </a:r>
            <a:endParaRPr baseline="-25000" sz="18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4"/>
          <p:cNvSpPr txBox="1"/>
          <p:nvPr>
            <p:ph type="title"/>
          </p:nvPr>
        </p:nvSpPr>
        <p:spPr>
          <a:xfrm>
            <a:off x="311700" y="141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“The Hat”</a:t>
            </a:r>
            <a:endParaRPr/>
          </a:p>
        </p:txBody>
      </p:sp>
      <p:sp>
        <p:nvSpPr>
          <p:cNvPr id="640" name="Google Shape;640;p34"/>
          <p:cNvSpPr/>
          <p:nvPr/>
        </p:nvSpPr>
        <p:spPr>
          <a:xfrm>
            <a:off x="2244863" y="4503195"/>
            <a:ext cx="374400" cy="38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34"/>
          <p:cNvSpPr/>
          <p:nvPr/>
        </p:nvSpPr>
        <p:spPr>
          <a:xfrm>
            <a:off x="6524730" y="4503195"/>
            <a:ext cx="374400" cy="38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34"/>
          <p:cNvSpPr/>
          <p:nvPr/>
        </p:nvSpPr>
        <p:spPr>
          <a:xfrm>
            <a:off x="4384796" y="3899899"/>
            <a:ext cx="374400" cy="38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34"/>
          <p:cNvSpPr/>
          <p:nvPr/>
        </p:nvSpPr>
        <p:spPr>
          <a:xfrm>
            <a:off x="4384796" y="3296604"/>
            <a:ext cx="374400" cy="38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34"/>
          <p:cNvSpPr/>
          <p:nvPr/>
        </p:nvSpPr>
        <p:spPr>
          <a:xfrm>
            <a:off x="4384796" y="2693308"/>
            <a:ext cx="374400" cy="38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34"/>
          <p:cNvSpPr/>
          <p:nvPr/>
        </p:nvSpPr>
        <p:spPr>
          <a:xfrm>
            <a:off x="4384796" y="979527"/>
            <a:ext cx="374400" cy="38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34"/>
          <p:cNvSpPr/>
          <p:nvPr/>
        </p:nvSpPr>
        <p:spPr>
          <a:xfrm rot="5400000">
            <a:off x="4127547" y="1931756"/>
            <a:ext cx="889031" cy="19118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. . .</a:t>
            </a:r>
          </a:p>
        </p:txBody>
      </p:sp>
      <p:cxnSp>
        <p:nvCxnSpPr>
          <p:cNvPr id="647" name="Google Shape;647;p34"/>
          <p:cNvCxnSpPr>
            <a:stCxn id="640" idx="7"/>
            <a:endCxn id="642" idx="2"/>
          </p:cNvCxnSpPr>
          <p:nvPr/>
        </p:nvCxnSpPr>
        <p:spPr>
          <a:xfrm flipH="1" rot="10800000">
            <a:off x="2564433" y="4090823"/>
            <a:ext cx="1820400" cy="468300"/>
          </a:xfrm>
          <a:prstGeom prst="straightConnector1">
            <a:avLst/>
          </a:prstGeom>
          <a:noFill/>
          <a:ln cap="flat" cmpd="sng" w="3810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8" name="Google Shape;648;p34"/>
          <p:cNvCxnSpPr>
            <a:stCxn id="642" idx="6"/>
            <a:endCxn id="641" idx="1"/>
          </p:cNvCxnSpPr>
          <p:nvPr/>
        </p:nvCxnSpPr>
        <p:spPr>
          <a:xfrm>
            <a:off x="4759196" y="4090849"/>
            <a:ext cx="1820400" cy="468300"/>
          </a:xfrm>
          <a:prstGeom prst="straightConnector1">
            <a:avLst/>
          </a:prstGeom>
          <a:noFill/>
          <a:ln cap="flat" cmpd="sng" w="3810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9" name="Google Shape;649;p34"/>
          <p:cNvCxnSpPr>
            <a:stCxn id="640" idx="0"/>
            <a:endCxn id="643" idx="2"/>
          </p:cNvCxnSpPr>
          <p:nvPr/>
        </p:nvCxnSpPr>
        <p:spPr>
          <a:xfrm flipH="1" rot="10800000">
            <a:off x="2432063" y="3487695"/>
            <a:ext cx="1952700" cy="1015500"/>
          </a:xfrm>
          <a:prstGeom prst="straightConnector1">
            <a:avLst/>
          </a:prstGeom>
          <a:noFill/>
          <a:ln cap="flat" cmpd="sng" w="3810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0" name="Google Shape;650;p34"/>
          <p:cNvCxnSpPr>
            <a:stCxn id="641" idx="0"/>
            <a:endCxn id="645" idx="5"/>
          </p:cNvCxnSpPr>
          <p:nvPr/>
        </p:nvCxnSpPr>
        <p:spPr>
          <a:xfrm rot="10800000">
            <a:off x="4704330" y="1305495"/>
            <a:ext cx="2007600" cy="3197700"/>
          </a:xfrm>
          <a:prstGeom prst="straightConnector1">
            <a:avLst/>
          </a:prstGeom>
          <a:noFill/>
          <a:ln cap="flat" cmpd="sng" w="3810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1" name="Google Shape;651;p34"/>
          <p:cNvSpPr txBox="1"/>
          <p:nvPr/>
        </p:nvSpPr>
        <p:spPr>
          <a:xfrm>
            <a:off x="3685500" y="3780350"/>
            <a:ext cx="4251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1</a:t>
            </a:r>
            <a:endParaRPr baseline="-25000" sz="1800">
              <a:solidFill>
                <a:srgbClr val="EFEFEF"/>
              </a:solidFill>
            </a:endParaRPr>
          </a:p>
        </p:txBody>
      </p:sp>
      <p:sp>
        <p:nvSpPr>
          <p:cNvPr id="652" name="Google Shape;652;p34"/>
          <p:cNvSpPr txBox="1"/>
          <p:nvPr/>
        </p:nvSpPr>
        <p:spPr>
          <a:xfrm>
            <a:off x="5033400" y="3780350"/>
            <a:ext cx="4251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1</a:t>
            </a:r>
            <a:endParaRPr baseline="-25000" sz="1800">
              <a:solidFill>
                <a:srgbClr val="EFEFEF"/>
              </a:solidFill>
            </a:endParaRPr>
          </a:p>
        </p:txBody>
      </p:sp>
      <p:sp>
        <p:nvSpPr>
          <p:cNvPr id="653" name="Google Shape;653;p34"/>
          <p:cNvSpPr txBox="1"/>
          <p:nvPr/>
        </p:nvSpPr>
        <p:spPr>
          <a:xfrm>
            <a:off x="3777675" y="3253250"/>
            <a:ext cx="4251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2</a:t>
            </a:r>
            <a:endParaRPr baseline="-25000" sz="1800">
              <a:solidFill>
                <a:srgbClr val="EFEFEF"/>
              </a:solidFill>
            </a:endParaRPr>
          </a:p>
        </p:txBody>
      </p:sp>
      <p:sp>
        <p:nvSpPr>
          <p:cNvPr id="654" name="Google Shape;654;p34"/>
          <p:cNvSpPr txBox="1"/>
          <p:nvPr/>
        </p:nvSpPr>
        <p:spPr>
          <a:xfrm>
            <a:off x="5033400" y="1686050"/>
            <a:ext cx="4251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n</a:t>
            </a:r>
            <a:endParaRPr baseline="-25000" sz="1800">
              <a:solidFill>
                <a:srgbClr val="EFEFEF"/>
              </a:solidFill>
            </a:endParaRPr>
          </a:p>
        </p:txBody>
      </p:sp>
      <p:cxnSp>
        <p:nvCxnSpPr>
          <p:cNvPr id="655" name="Google Shape;655;p34"/>
          <p:cNvCxnSpPr/>
          <p:nvPr/>
        </p:nvCxnSpPr>
        <p:spPr>
          <a:xfrm>
            <a:off x="4759229" y="3487558"/>
            <a:ext cx="1952700" cy="10158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6" name="Google Shape;656;p34"/>
          <p:cNvSpPr txBox="1"/>
          <p:nvPr/>
        </p:nvSpPr>
        <p:spPr>
          <a:xfrm>
            <a:off x="5089125" y="3387950"/>
            <a:ext cx="4251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2</a:t>
            </a:r>
            <a:endParaRPr baseline="-25000" sz="1800">
              <a:solidFill>
                <a:srgbClr val="EFEFEF"/>
              </a:solidFill>
            </a:endParaRPr>
          </a:p>
        </p:txBody>
      </p:sp>
      <p:cxnSp>
        <p:nvCxnSpPr>
          <p:cNvPr id="657" name="Google Shape;657;p34"/>
          <p:cNvCxnSpPr/>
          <p:nvPr/>
        </p:nvCxnSpPr>
        <p:spPr>
          <a:xfrm flipH="1" rot="10800000">
            <a:off x="2432129" y="2884095"/>
            <a:ext cx="1952700" cy="1619100"/>
          </a:xfrm>
          <a:prstGeom prst="straightConnector1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8" name="Google Shape;658;p34"/>
          <p:cNvSpPr txBox="1"/>
          <p:nvPr/>
        </p:nvSpPr>
        <p:spPr>
          <a:xfrm>
            <a:off x="3697725" y="2784650"/>
            <a:ext cx="4251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3</a:t>
            </a:r>
            <a:endParaRPr baseline="-25000" sz="1800">
              <a:solidFill>
                <a:srgbClr val="EFEFEF"/>
              </a:solidFill>
            </a:endParaRPr>
          </a:p>
        </p:txBody>
      </p:sp>
      <p:pic>
        <p:nvPicPr>
          <p:cNvPr id="659" name="Google Shape;65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6100" y="2363900"/>
            <a:ext cx="932688" cy="932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5"/>
          <p:cNvSpPr txBox="1"/>
          <p:nvPr>
            <p:ph type="title"/>
          </p:nvPr>
        </p:nvSpPr>
        <p:spPr>
          <a:xfrm>
            <a:off x="311700" y="141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“The Hat”</a:t>
            </a:r>
            <a:endParaRPr/>
          </a:p>
        </p:txBody>
      </p:sp>
      <p:sp>
        <p:nvSpPr>
          <p:cNvPr id="665" name="Google Shape;665;p35"/>
          <p:cNvSpPr/>
          <p:nvPr/>
        </p:nvSpPr>
        <p:spPr>
          <a:xfrm>
            <a:off x="2244863" y="4503195"/>
            <a:ext cx="374400" cy="38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35"/>
          <p:cNvSpPr/>
          <p:nvPr/>
        </p:nvSpPr>
        <p:spPr>
          <a:xfrm>
            <a:off x="6524730" y="4503195"/>
            <a:ext cx="374400" cy="38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35"/>
          <p:cNvSpPr/>
          <p:nvPr/>
        </p:nvSpPr>
        <p:spPr>
          <a:xfrm>
            <a:off x="4384796" y="3899899"/>
            <a:ext cx="374400" cy="38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35"/>
          <p:cNvSpPr/>
          <p:nvPr/>
        </p:nvSpPr>
        <p:spPr>
          <a:xfrm>
            <a:off x="4384796" y="3296604"/>
            <a:ext cx="374400" cy="38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35"/>
          <p:cNvSpPr/>
          <p:nvPr/>
        </p:nvSpPr>
        <p:spPr>
          <a:xfrm>
            <a:off x="4384796" y="2693308"/>
            <a:ext cx="374400" cy="38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35"/>
          <p:cNvSpPr/>
          <p:nvPr/>
        </p:nvSpPr>
        <p:spPr>
          <a:xfrm>
            <a:off x="4384796" y="979527"/>
            <a:ext cx="374400" cy="38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35"/>
          <p:cNvSpPr/>
          <p:nvPr/>
        </p:nvSpPr>
        <p:spPr>
          <a:xfrm rot="5400000">
            <a:off x="4127547" y="1931756"/>
            <a:ext cx="889031" cy="19118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. . .</a:t>
            </a:r>
          </a:p>
        </p:txBody>
      </p:sp>
      <p:cxnSp>
        <p:nvCxnSpPr>
          <p:cNvPr id="672" name="Google Shape;672;p35"/>
          <p:cNvCxnSpPr>
            <a:stCxn id="665" idx="7"/>
            <a:endCxn id="667" idx="2"/>
          </p:cNvCxnSpPr>
          <p:nvPr/>
        </p:nvCxnSpPr>
        <p:spPr>
          <a:xfrm flipH="1" rot="10800000">
            <a:off x="2564433" y="4090823"/>
            <a:ext cx="1820400" cy="468300"/>
          </a:xfrm>
          <a:prstGeom prst="straightConnector1">
            <a:avLst/>
          </a:prstGeom>
          <a:noFill/>
          <a:ln cap="flat" cmpd="sng" w="3810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3" name="Google Shape;673;p35"/>
          <p:cNvCxnSpPr>
            <a:stCxn id="667" idx="6"/>
            <a:endCxn id="666" idx="1"/>
          </p:cNvCxnSpPr>
          <p:nvPr/>
        </p:nvCxnSpPr>
        <p:spPr>
          <a:xfrm>
            <a:off x="4759196" y="4090849"/>
            <a:ext cx="1820400" cy="468300"/>
          </a:xfrm>
          <a:prstGeom prst="straightConnector1">
            <a:avLst/>
          </a:prstGeom>
          <a:noFill/>
          <a:ln cap="flat" cmpd="sng" w="3810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4" name="Google Shape;674;p35"/>
          <p:cNvCxnSpPr>
            <a:stCxn id="665" idx="0"/>
            <a:endCxn id="668" idx="2"/>
          </p:cNvCxnSpPr>
          <p:nvPr/>
        </p:nvCxnSpPr>
        <p:spPr>
          <a:xfrm flipH="1" rot="10800000">
            <a:off x="2432063" y="3487695"/>
            <a:ext cx="1952700" cy="1015500"/>
          </a:xfrm>
          <a:prstGeom prst="straightConnector1">
            <a:avLst/>
          </a:prstGeom>
          <a:noFill/>
          <a:ln cap="flat" cmpd="sng" w="3810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5" name="Google Shape;675;p35"/>
          <p:cNvCxnSpPr>
            <a:stCxn id="666" idx="0"/>
            <a:endCxn id="670" idx="5"/>
          </p:cNvCxnSpPr>
          <p:nvPr/>
        </p:nvCxnSpPr>
        <p:spPr>
          <a:xfrm rot="10800000">
            <a:off x="4704330" y="1305495"/>
            <a:ext cx="2007600" cy="3197700"/>
          </a:xfrm>
          <a:prstGeom prst="straightConnector1">
            <a:avLst/>
          </a:prstGeom>
          <a:noFill/>
          <a:ln cap="flat" cmpd="sng" w="3810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6" name="Google Shape;676;p35"/>
          <p:cNvSpPr txBox="1"/>
          <p:nvPr/>
        </p:nvSpPr>
        <p:spPr>
          <a:xfrm>
            <a:off x="3685500" y="3780350"/>
            <a:ext cx="4251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1</a:t>
            </a:r>
            <a:endParaRPr baseline="-25000" sz="1800">
              <a:solidFill>
                <a:srgbClr val="EFEFEF"/>
              </a:solidFill>
            </a:endParaRPr>
          </a:p>
        </p:txBody>
      </p:sp>
      <p:sp>
        <p:nvSpPr>
          <p:cNvPr id="677" name="Google Shape;677;p35"/>
          <p:cNvSpPr txBox="1"/>
          <p:nvPr/>
        </p:nvSpPr>
        <p:spPr>
          <a:xfrm>
            <a:off x="5033400" y="3780350"/>
            <a:ext cx="4251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1</a:t>
            </a:r>
            <a:endParaRPr baseline="-25000" sz="1800">
              <a:solidFill>
                <a:srgbClr val="EFEFEF"/>
              </a:solidFill>
            </a:endParaRPr>
          </a:p>
        </p:txBody>
      </p:sp>
      <p:sp>
        <p:nvSpPr>
          <p:cNvPr id="678" name="Google Shape;678;p35"/>
          <p:cNvSpPr txBox="1"/>
          <p:nvPr/>
        </p:nvSpPr>
        <p:spPr>
          <a:xfrm>
            <a:off x="3777675" y="3253250"/>
            <a:ext cx="4251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2</a:t>
            </a:r>
            <a:endParaRPr baseline="-25000" sz="1800">
              <a:solidFill>
                <a:srgbClr val="EFEFEF"/>
              </a:solidFill>
            </a:endParaRPr>
          </a:p>
        </p:txBody>
      </p:sp>
      <p:sp>
        <p:nvSpPr>
          <p:cNvPr id="679" name="Google Shape;679;p35"/>
          <p:cNvSpPr txBox="1"/>
          <p:nvPr/>
        </p:nvSpPr>
        <p:spPr>
          <a:xfrm>
            <a:off x="5033400" y="1686050"/>
            <a:ext cx="4251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n</a:t>
            </a:r>
            <a:endParaRPr baseline="-25000" sz="1800">
              <a:solidFill>
                <a:srgbClr val="EFEFEF"/>
              </a:solidFill>
            </a:endParaRPr>
          </a:p>
        </p:txBody>
      </p:sp>
      <p:cxnSp>
        <p:nvCxnSpPr>
          <p:cNvPr id="680" name="Google Shape;680;p35"/>
          <p:cNvCxnSpPr/>
          <p:nvPr/>
        </p:nvCxnSpPr>
        <p:spPr>
          <a:xfrm>
            <a:off x="4759229" y="3487558"/>
            <a:ext cx="1952700" cy="10158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1" name="Google Shape;681;p35"/>
          <p:cNvSpPr txBox="1"/>
          <p:nvPr/>
        </p:nvSpPr>
        <p:spPr>
          <a:xfrm>
            <a:off x="5089125" y="3387950"/>
            <a:ext cx="4251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2</a:t>
            </a:r>
            <a:endParaRPr baseline="-25000" sz="1800">
              <a:solidFill>
                <a:srgbClr val="EFEFEF"/>
              </a:solidFill>
            </a:endParaRPr>
          </a:p>
        </p:txBody>
      </p:sp>
      <p:cxnSp>
        <p:nvCxnSpPr>
          <p:cNvPr id="682" name="Google Shape;682;p35"/>
          <p:cNvCxnSpPr/>
          <p:nvPr/>
        </p:nvCxnSpPr>
        <p:spPr>
          <a:xfrm flipH="1" rot="10800000">
            <a:off x="2432129" y="2884095"/>
            <a:ext cx="1952700" cy="1619100"/>
          </a:xfrm>
          <a:prstGeom prst="straightConnector1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3" name="Google Shape;683;p35"/>
          <p:cNvSpPr txBox="1"/>
          <p:nvPr/>
        </p:nvSpPr>
        <p:spPr>
          <a:xfrm>
            <a:off x="3697725" y="2784650"/>
            <a:ext cx="4251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3</a:t>
            </a:r>
            <a:endParaRPr baseline="-25000" sz="1800">
              <a:solidFill>
                <a:srgbClr val="EFEFEF"/>
              </a:solidFill>
            </a:endParaRPr>
          </a:p>
        </p:txBody>
      </p:sp>
      <p:cxnSp>
        <p:nvCxnSpPr>
          <p:cNvPr id="684" name="Google Shape;684;p35"/>
          <p:cNvCxnSpPr>
            <a:stCxn id="665" idx="6"/>
            <a:endCxn id="666" idx="2"/>
          </p:cNvCxnSpPr>
          <p:nvPr/>
        </p:nvCxnSpPr>
        <p:spPr>
          <a:xfrm>
            <a:off x="2619263" y="4694145"/>
            <a:ext cx="39054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5" name="Google Shape;685;p35"/>
          <p:cNvSpPr txBox="1"/>
          <p:nvPr/>
        </p:nvSpPr>
        <p:spPr>
          <a:xfrm>
            <a:off x="4258950" y="4631450"/>
            <a:ext cx="6261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10</a:t>
            </a:r>
            <a:r>
              <a:rPr baseline="30000" lang="en" sz="1800">
                <a:solidFill>
                  <a:srgbClr val="EFEFEF"/>
                </a:solidFill>
              </a:rPr>
              <a:t>78</a:t>
            </a:r>
            <a:endParaRPr baseline="30000" sz="18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36"/>
          <p:cNvSpPr txBox="1"/>
          <p:nvPr>
            <p:ph type="title"/>
          </p:nvPr>
        </p:nvSpPr>
        <p:spPr>
          <a:xfrm>
            <a:off x="311700" y="141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“The Hat”</a:t>
            </a:r>
            <a:endParaRPr/>
          </a:p>
        </p:txBody>
      </p:sp>
      <p:sp>
        <p:nvSpPr>
          <p:cNvPr id="691" name="Google Shape;691;p36"/>
          <p:cNvSpPr/>
          <p:nvPr/>
        </p:nvSpPr>
        <p:spPr>
          <a:xfrm>
            <a:off x="2244863" y="4503195"/>
            <a:ext cx="374400" cy="38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36"/>
          <p:cNvSpPr/>
          <p:nvPr/>
        </p:nvSpPr>
        <p:spPr>
          <a:xfrm>
            <a:off x="6524730" y="4503195"/>
            <a:ext cx="374400" cy="38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36"/>
          <p:cNvSpPr/>
          <p:nvPr/>
        </p:nvSpPr>
        <p:spPr>
          <a:xfrm>
            <a:off x="4384796" y="3899899"/>
            <a:ext cx="374400" cy="38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36"/>
          <p:cNvSpPr/>
          <p:nvPr/>
        </p:nvSpPr>
        <p:spPr>
          <a:xfrm>
            <a:off x="4384796" y="3296604"/>
            <a:ext cx="374400" cy="38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36"/>
          <p:cNvSpPr/>
          <p:nvPr/>
        </p:nvSpPr>
        <p:spPr>
          <a:xfrm>
            <a:off x="4384796" y="2693308"/>
            <a:ext cx="374400" cy="38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36"/>
          <p:cNvSpPr/>
          <p:nvPr/>
        </p:nvSpPr>
        <p:spPr>
          <a:xfrm>
            <a:off x="4384796" y="979527"/>
            <a:ext cx="374400" cy="38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36"/>
          <p:cNvSpPr/>
          <p:nvPr/>
        </p:nvSpPr>
        <p:spPr>
          <a:xfrm rot="5400000">
            <a:off x="4127547" y="1931756"/>
            <a:ext cx="889031" cy="19118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. . .</a:t>
            </a:r>
          </a:p>
        </p:txBody>
      </p:sp>
      <p:cxnSp>
        <p:nvCxnSpPr>
          <p:cNvPr id="698" name="Google Shape;698;p36"/>
          <p:cNvCxnSpPr>
            <a:stCxn id="691" idx="7"/>
            <a:endCxn id="693" idx="2"/>
          </p:cNvCxnSpPr>
          <p:nvPr/>
        </p:nvCxnSpPr>
        <p:spPr>
          <a:xfrm flipH="1" rot="10800000">
            <a:off x="2564433" y="4090823"/>
            <a:ext cx="1820400" cy="468300"/>
          </a:xfrm>
          <a:prstGeom prst="straightConnector1">
            <a:avLst/>
          </a:prstGeom>
          <a:noFill/>
          <a:ln cap="flat" cmpd="sng" w="3810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9" name="Google Shape;699;p36"/>
          <p:cNvCxnSpPr>
            <a:stCxn id="693" idx="6"/>
            <a:endCxn id="692" idx="1"/>
          </p:cNvCxnSpPr>
          <p:nvPr/>
        </p:nvCxnSpPr>
        <p:spPr>
          <a:xfrm>
            <a:off x="4759196" y="4090849"/>
            <a:ext cx="1820400" cy="468300"/>
          </a:xfrm>
          <a:prstGeom prst="straightConnector1">
            <a:avLst/>
          </a:prstGeom>
          <a:noFill/>
          <a:ln cap="flat" cmpd="sng" w="3810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0" name="Google Shape;700;p36"/>
          <p:cNvCxnSpPr>
            <a:stCxn id="691" idx="0"/>
            <a:endCxn id="694" idx="2"/>
          </p:cNvCxnSpPr>
          <p:nvPr/>
        </p:nvCxnSpPr>
        <p:spPr>
          <a:xfrm flipH="1" rot="10800000">
            <a:off x="2432063" y="3487695"/>
            <a:ext cx="1952700" cy="1015500"/>
          </a:xfrm>
          <a:prstGeom prst="straightConnector1">
            <a:avLst/>
          </a:prstGeom>
          <a:noFill/>
          <a:ln cap="flat" cmpd="sng" w="3810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1" name="Google Shape;701;p36"/>
          <p:cNvCxnSpPr>
            <a:stCxn id="692" idx="0"/>
            <a:endCxn id="696" idx="5"/>
          </p:cNvCxnSpPr>
          <p:nvPr/>
        </p:nvCxnSpPr>
        <p:spPr>
          <a:xfrm rot="10800000">
            <a:off x="4704330" y="1305495"/>
            <a:ext cx="2007600" cy="3197700"/>
          </a:xfrm>
          <a:prstGeom prst="straightConnector1">
            <a:avLst/>
          </a:prstGeom>
          <a:noFill/>
          <a:ln cap="flat" cmpd="sng" w="3810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2" name="Google Shape;702;p36"/>
          <p:cNvSpPr txBox="1"/>
          <p:nvPr/>
        </p:nvSpPr>
        <p:spPr>
          <a:xfrm>
            <a:off x="3685500" y="3780350"/>
            <a:ext cx="4251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1</a:t>
            </a:r>
            <a:endParaRPr baseline="-25000" sz="1800">
              <a:solidFill>
                <a:srgbClr val="EFEFEF"/>
              </a:solidFill>
            </a:endParaRPr>
          </a:p>
        </p:txBody>
      </p:sp>
      <p:sp>
        <p:nvSpPr>
          <p:cNvPr id="703" name="Google Shape;703;p36"/>
          <p:cNvSpPr txBox="1"/>
          <p:nvPr/>
        </p:nvSpPr>
        <p:spPr>
          <a:xfrm>
            <a:off x="5033400" y="3780350"/>
            <a:ext cx="4251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1</a:t>
            </a:r>
            <a:endParaRPr baseline="-25000" sz="1800">
              <a:solidFill>
                <a:srgbClr val="EFEFEF"/>
              </a:solidFill>
            </a:endParaRPr>
          </a:p>
        </p:txBody>
      </p:sp>
      <p:sp>
        <p:nvSpPr>
          <p:cNvPr id="704" name="Google Shape;704;p36"/>
          <p:cNvSpPr txBox="1"/>
          <p:nvPr/>
        </p:nvSpPr>
        <p:spPr>
          <a:xfrm>
            <a:off x="3777675" y="3253250"/>
            <a:ext cx="4251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2</a:t>
            </a:r>
            <a:endParaRPr baseline="-25000" sz="1800">
              <a:solidFill>
                <a:srgbClr val="EFEFEF"/>
              </a:solidFill>
            </a:endParaRPr>
          </a:p>
        </p:txBody>
      </p:sp>
      <p:sp>
        <p:nvSpPr>
          <p:cNvPr id="705" name="Google Shape;705;p36"/>
          <p:cNvSpPr txBox="1"/>
          <p:nvPr/>
        </p:nvSpPr>
        <p:spPr>
          <a:xfrm>
            <a:off x="5033400" y="1686050"/>
            <a:ext cx="4251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n</a:t>
            </a:r>
            <a:endParaRPr baseline="-25000" sz="1800">
              <a:solidFill>
                <a:srgbClr val="EFEFEF"/>
              </a:solidFill>
            </a:endParaRPr>
          </a:p>
        </p:txBody>
      </p:sp>
      <p:cxnSp>
        <p:nvCxnSpPr>
          <p:cNvPr id="706" name="Google Shape;706;p36"/>
          <p:cNvCxnSpPr/>
          <p:nvPr/>
        </p:nvCxnSpPr>
        <p:spPr>
          <a:xfrm>
            <a:off x="4759229" y="3487558"/>
            <a:ext cx="1952700" cy="10158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7" name="Google Shape;707;p36"/>
          <p:cNvSpPr txBox="1"/>
          <p:nvPr/>
        </p:nvSpPr>
        <p:spPr>
          <a:xfrm>
            <a:off x="5089125" y="3387950"/>
            <a:ext cx="4251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2</a:t>
            </a:r>
            <a:endParaRPr baseline="-25000" sz="1800">
              <a:solidFill>
                <a:srgbClr val="EFEFEF"/>
              </a:solidFill>
            </a:endParaRPr>
          </a:p>
        </p:txBody>
      </p:sp>
      <p:cxnSp>
        <p:nvCxnSpPr>
          <p:cNvPr id="708" name="Google Shape;708;p36"/>
          <p:cNvCxnSpPr/>
          <p:nvPr/>
        </p:nvCxnSpPr>
        <p:spPr>
          <a:xfrm flipH="1" rot="10800000">
            <a:off x="2432129" y="2884095"/>
            <a:ext cx="1952700" cy="1619100"/>
          </a:xfrm>
          <a:prstGeom prst="straightConnector1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9" name="Google Shape;709;p36"/>
          <p:cNvSpPr txBox="1"/>
          <p:nvPr/>
        </p:nvSpPr>
        <p:spPr>
          <a:xfrm>
            <a:off x="3697725" y="2784650"/>
            <a:ext cx="4251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3</a:t>
            </a:r>
            <a:endParaRPr baseline="-25000" sz="1800">
              <a:solidFill>
                <a:srgbClr val="EFEFEF"/>
              </a:solidFill>
            </a:endParaRPr>
          </a:p>
        </p:txBody>
      </p:sp>
      <p:cxnSp>
        <p:nvCxnSpPr>
          <p:cNvPr id="710" name="Google Shape;710;p36"/>
          <p:cNvCxnSpPr>
            <a:stCxn id="691" idx="6"/>
            <a:endCxn id="692" idx="2"/>
          </p:cNvCxnSpPr>
          <p:nvPr/>
        </p:nvCxnSpPr>
        <p:spPr>
          <a:xfrm>
            <a:off x="2619263" y="4694145"/>
            <a:ext cx="39054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1" name="Google Shape;711;p36"/>
          <p:cNvSpPr txBox="1"/>
          <p:nvPr/>
        </p:nvSpPr>
        <p:spPr>
          <a:xfrm>
            <a:off x="4258950" y="4631450"/>
            <a:ext cx="6261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10</a:t>
            </a:r>
            <a:r>
              <a:rPr baseline="30000" lang="en" sz="1800">
                <a:solidFill>
                  <a:srgbClr val="EFEFEF"/>
                </a:solidFill>
              </a:rPr>
              <a:t>78</a:t>
            </a:r>
            <a:endParaRPr baseline="30000" sz="1800">
              <a:solidFill>
                <a:srgbClr val="EFEFEF"/>
              </a:solidFill>
            </a:endParaRPr>
          </a:p>
        </p:txBody>
      </p:sp>
      <p:pic>
        <p:nvPicPr>
          <p:cNvPr id="712" name="Google Shape;71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8625" y="2471879"/>
            <a:ext cx="1213251" cy="932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3" name="Google Shape;71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525" y="1456100"/>
            <a:ext cx="1619100" cy="16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719" name="Google Shape;719;p37"/>
          <p:cNvSpPr txBox="1"/>
          <p:nvPr>
            <p:ph idx="1" type="body"/>
          </p:nvPr>
        </p:nvSpPr>
        <p:spPr>
          <a:xfrm>
            <a:off x="311700" y="1539900"/>
            <a:ext cx="8520600" cy="20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❏"/>
            </a:pPr>
            <a:r>
              <a:rPr lang="en">
                <a:solidFill>
                  <a:srgbClr val="EFEFEF"/>
                </a:solidFill>
              </a:rPr>
              <a:t>Is there a constant competitive algorithm for the zero information model?</a:t>
            </a:r>
            <a:endParaRPr>
              <a:solidFill>
                <a:srgbClr val="EFEFE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❏"/>
            </a:pPr>
            <a:r>
              <a:rPr lang="en">
                <a:solidFill>
                  <a:srgbClr val="EFEFEF"/>
                </a:solidFill>
              </a:rPr>
              <a:t>Open question posed in original paper</a:t>
            </a:r>
            <a:endParaRPr>
              <a:solidFill>
                <a:srgbClr val="EFEFE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❏"/>
            </a:pPr>
            <a:r>
              <a:rPr lang="en">
                <a:solidFill>
                  <a:srgbClr val="EFEFEF"/>
                </a:solidFill>
              </a:rPr>
              <a:t>A constant time algorithm for the random assignment model where the matroid is known has been found [Soto 2010]</a:t>
            </a:r>
            <a:endParaRPr>
              <a:solidFill>
                <a:srgbClr val="EFEFE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❏"/>
            </a:pPr>
            <a:r>
              <a:rPr lang="en">
                <a:solidFill>
                  <a:srgbClr val="EFEFEF"/>
                </a:solidFill>
              </a:rPr>
              <a:t>Some intuitive methods cannot possibly yield a constant time competitive algorithm</a:t>
            </a:r>
            <a:endParaRPr>
              <a:solidFill>
                <a:srgbClr val="EFEFEF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❏"/>
            </a:pPr>
            <a:r>
              <a:rPr lang="en">
                <a:solidFill>
                  <a:srgbClr val="EFEFEF"/>
                </a:solidFill>
              </a:rPr>
              <a:t>Algorithms that involve sampling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725" name="Google Shape;72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[Dynkin 69] Eugene B. Dynkin. 1963. The optimum choice of the instant for stopping a Markov process. Sov. Math. Dokl. 4 (1963), 627–629.</a:t>
            </a:r>
            <a:endParaRPr sz="14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[Feldman and Zenklusen 15] Moran Feldman and Rico Zenklusen. 2015. The submodular secretary problem goes linear. In Proc. 56th IEEE Symp. on Foundations of Computer Science. 486–505.</a:t>
            </a:r>
            <a:endParaRPr sz="14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[Babaioff 07] Moshe Babaioff, Nicole Immorlica, David Kempe, and Robert Kleinberg. 2007b. A knapsack secretary problem with applications. In APPROX-RANDOM. 16–28.</a:t>
            </a:r>
            <a:endParaRPr sz="14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[Korula &amp; Pal 09] Nitish Korula and Martin Pál. 2009. Algorithms for secretary problems on graphs and hypergraphs. In Proc. 36th Intl. Colloq. on Automata, Languages and Programming. 508–520.</a:t>
            </a:r>
            <a:endParaRPr sz="14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Matroid?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❏"/>
            </a:pPr>
            <a:r>
              <a:rPr lang="en">
                <a:solidFill>
                  <a:srgbClr val="EFEFEF"/>
                </a:solidFill>
              </a:rPr>
              <a:t>A matroid is an algebraic structure M = (E, I) where E is a set of elements, and I is a family of subsets (independent sets) of E with the following properties:</a:t>
            </a:r>
            <a:endParaRPr>
              <a:solidFill>
                <a:srgbClr val="EFEFE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❏"/>
            </a:pPr>
            <a:r>
              <a:rPr b="1" lang="en">
                <a:solidFill>
                  <a:srgbClr val="EFEFEF"/>
                </a:solidFill>
              </a:rPr>
              <a:t>Empty Set is Independent: </a:t>
            </a:r>
            <a:r>
              <a:rPr lang="en">
                <a:solidFill>
                  <a:srgbClr val="EFEFEF"/>
                </a:solidFill>
              </a:rPr>
              <a:t>Ø ∈ I</a:t>
            </a:r>
            <a:endParaRPr>
              <a:solidFill>
                <a:srgbClr val="EFEFE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❏"/>
            </a:pPr>
            <a:r>
              <a:rPr b="1" lang="en">
                <a:solidFill>
                  <a:srgbClr val="EFEFEF"/>
                </a:solidFill>
              </a:rPr>
              <a:t>Hereditary Property: </a:t>
            </a:r>
            <a:r>
              <a:rPr lang="en">
                <a:solidFill>
                  <a:srgbClr val="EFEFEF"/>
                </a:solidFill>
              </a:rPr>
              <a:t>For A ⊂ A′ ⊂ E, if A ∈ I then A′ ∈ I</a:t>
            </a:r>
            <a:endParaRPr>
              <a:solidFill>
                <a:srgbClr val="EFEFE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❏"/>
            </a:pPr>
            <a:r>
              <a:rPr b="1" lang="en">
                <a:solidFill>
                  <a:srgbClr val="EFEFEF"/>
                </a:solidFill>
              </a:rPr>
              <a:t>Augmentation Property: </a:t>
            </a:r>
            <a:r>
              <a:rPr lang="en">
                <a:solidFill>
                  <a:srgbClr val="EFEFEF"/>
                </a:solidFill>
              </a:rPr>
              <a:t>If A ∈ I and B ∈ I and |A| &gt; |B| then ∃ x ∈ A \ B such that B ∪ {x}  ∈ I</a:t>
            </a:r>
            <a:endParaRPr>
              <a:solidFill>
                <a:srgbClr val="EFEFE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Matroid Secretary Problem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8520600" cy="12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❏"/>
            </a:pPr>
            <a:r>
              <a:rPr lang="en">
                <a:solidFill>
                  <a:srgbClr val="EFEFEF"/>
                </a:solidFill>
              </a:rPr>
              <a:t>Each element in E assigned a weight value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❏"/>
            </a:pPr>
            <a:r>
              <a:rPr lang="en">
                <a:solidFill>
                  <a:srgbClr val="EFEFEF"/>
                </a:solidFill>
              </a:rPr>
              <a:t>Elements presented in random order</a:t>
            </a:r>
            <a:endParaRPr>
              <a:solidFill>
                <a:srgbClr val="EFEFE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❏"/>
            </a:pPr>
            <a:r>
              <a:rPr lang="en">
                <a:solidFill>
                  <a:srgbClr val="EFEFEF"/>
                </a:solidFill>
              </a:rPr>
              <a:t>Can add element to chosen subset as long as it remains independent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❏"/>
            </a:pPr>
            <a:r>
              <a:rPr lang="en">
                <a:solidFill>
                  <a:srgbClr val="EFEFEF"/>
                </a:solidFill>
              </a:rPr>
              <a:t>Wish to achieve greatest possible overall weight</a:t>
            </a:r>
            <a:endParaRPr>
              <a:solidFill>
                <a:srgbClr val="EFEFE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900" y="3487200"/>
            <a:ext cx="972150" cy="1620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" name="Google Shape;88;p16"/>
          <p:cNvGrpSpPr/>
          <p:nvPr/>
        </p:nvGrpSpPr>
        <p:grpSpPr>
          <a:xfrm>
            <a:off x="2372214" y="4010987"/>
            <a:ext cx="495073" cy="572678"/>
            <a:chOff x="4461425" y="3005725"/>
            <a:chExt cx="682200" cy="751250"/>
          </a:xfrm>
        </p:grpSpPr>
        <p:sp>
          <p:nvSpPr>
            <p:cNvPr id="89" name="Google Shape;89;p16"/>
            <p:cNvSpPr/>
            <p:nvPr/>
          </p:nvSpPr>
          <p:spPr>
            <a:xfrm>
              <a:off x="4461425" y="3005750"/>
              <a:ext cx="682200" cy="751200"/>
            </a:xfrm>
            <a:prstGeom prst="rect">
              <a:avLst/>
            </a:prstGeom>
            <a:solidFill>
              <a:srgbClr val="E6913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0" name="Google Shape;90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4576400" y="3005725"/>
              <a:ext cx="452250" cy="751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1" name="Google Shape;91;p16"/>
          <p:cNvGrpSpPr/>
          <p:nvPr/>
        </p:nvGrpSpPr>
        <p:grpSpPr>
          <a:xfrm>
            <a:off x="3746343" y="4010976"/>
            <a:ext cx="495073" cy="572678"/>
            <a:chOff x="4461425" y="3005725"/>
            <a:chExt cx="682200" cy="751250"/>
          </a:xfrm>
        </p:grpSpPr>
        <p:sp>
          <p:nvSpPr>
            <p:cNvPr id="92" name="Google Shape;92;p16"/>
            <p:cNvSpPr/>
            <p:nvPr/>
          </p:nvSpPr>
          <p:spPr>
            <a:xfrm>
              <a:off x="4461425" y="3005750"/>
              <a:ext cx="682200" cy="751200"/>
            </a:xfrm>
            <a:prstGeom prst="rect">
              <a:avLst/>
            </a:prstGeom>
            <a:solidFill>
              <a:srgbClr val="674EA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3" name="Google Shape;93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4576400" y="3005725"/>
              <a:ext cx="452250" cy="7512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4" name="Google Shape;94;p16"/>
          <p:cNvSpPr/>
          <p:nvPr/>
        </p:nvSpPr>
        <p:spPr>
          <a:xfrm>
            <a:off x="7500825" y="2246050"/>
            <a:ext cx="1178100" cy="4164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Accounting</a:t>
            </a:r>
            <a:endParaRPr/>
          </a:p>
        </p:txBody>
      </p:sp>
      <p:grpSp>
        <p:nvGrpSpPr>
          <p:cNvPr id="95" name="Google Shape;95;p16"/>
          <p:cNvGrpSpPr/>
          <p:nvPr/>
        </p:nvGrpSpPr>
        <p:grpSpPr>
          <a:xfrm>
            <a:off x="3068562" y="4013617"/>
            <a:ext cx="476517" cy="567419"/>
            <a:chOff x="4461425" y="3005725"/>
            <a:chExt cx="682200" cy="751250"/>
          </a:xfrm>
        </p:grpSpPr>
        <p:sp>
          <p:nvSpPr>
            <p:cNvPr id="96" name="Google Shape;96;p16"/>
            <p:cNvSpPr/>
            <p:nvPr/>
          </p:nvSpPr>
          <p:spPr>
            <a:xfrm>
              <a:off x="4461425" y="3005750"/>
              <a:ext cx="682200" cy="751200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7" name="Google Shape;97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4576400" y="3005725"/>
              <a:ext cx="452250" cy="7512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8" name="Google Shape;98;p16"/>
          <p:cNvSpPr/>
          <p:nvPr/>
        </p:nvSpPr>
        <p:spPr>
          <a:xfrm>
            <a:off x="7500825" y="2715775"/>
            <a:ext cx="1178100" cy="4164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Marketing</a:t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7500825" y="3185488"/>
            <a:ext cx="1178100" cy="4164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HR</a:t>
            </a:r>
            <a:endParaRPr/>
          </a:p>
        </p:txBody>
      </p:sp>
      <p:grpSp>
        <p:nvGrpSpPr>
          <p:cNvPr id="100" name="Google Shape;100;p16"/>
          <p:cNvGrpSpPr/>
          <p:nvPr/>
        </p:nvGrpSpPr>
        <p:grpSpPr>
          <a:xfrm>
            <a:off x="4442712" y="4013604"/>
            <a:ext cx="476517" cy="567419"/>
            <a:chOff x="4461425" y="3005725"/>
            <a:chExt cx="682200" cy="751250"/>
          </a:xfrm>
        </p:grpSpPr>
        <p:sp>
          <p:nvSpPr>
            <p:cNvPr id="101" name="Google Shape;101;p16"/>
            <p:cNvSpPr/>
            <p:nvPr/>
          </p:nvSpPr>
          <p:spPr>
            <a:xfrm>
              <a:off x="4461425" y="3005750"/>
              <a:ext cx="682200" cy="751200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2" name="Google Shape;102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4576400" y="3005725"/>
              <a:ext cx="452250" cy="751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3" name="Google Shape;103;p16"/>
          <p:cNvGrpSpPr/>
          <p:nvPr/>
        </p:nvGrpSpPr>
        <p:grpSpPr>
          <a:xfrm>
            <a:off x="5070587" y="4013604"/>
            <a:ext cx="476517" cy="567419"/>
            <a:chOff x="4461425" y="3005725"/>
            <a:chExt cx="682200" cy="751250"/>
          </a:xfrm>
        </p:grpSpPr>
        <p:sp>
          <p:nvSpPr>
            <p:cNvPr id="104" name="Google Shape;104;p16"/>
            <p:cNvSpPr/>
            <p:nvPr/>
          </p:nvSpPr>
          <p:spPr>
            <a:xfrm>
              <a:off x="4461425" y="3005750"/>
              <a:ext cx="682200" cy="751200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5" name="Google Shape;105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4576400" y="3005725"/>
              <a:ext cx="452250" cy="751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" name="Google Shape;106;p16"/>
          <p:cNvGrpSpPr/>
          <p:nvPr/>
        </p:nvGrpSpPr>
        <p:grpSpPr>
          <a:xfrm>
            <a:off x="6344868" y="4010976"/>
            <a:ext cx="495073" cy="572678"/>
            <a:chOff x="4461425" y="3005725"/>
            <a:chExt cx="682200" cy="751250"/>
          </a:xfrm>
        </p:grpSpPr>
        <p:sp>
          <p:nvSpPr>
            <p:cNvPr id="107" name="Google Shape;107;p16"/>
            <p:cNvSpPr/>
            <p:nvPr/>
          </p:nvSpPr>
          <p:spPr>
            <a:xfrm>
              <a:off x="4461425" y="3005750"/>
              <a:ext cx="682200" cy="751200"/>
            </a:xfrm>
            <a:prstGeom prst="rect">
              <a:avLst/>
            </a:prstGeom>
            <a:solidFill>
              <a:srgbClr val="674EA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8" name="Google Shape;108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4576400" y="3005725"/>
              <a:ext cx="452250" cy="751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9" name="Google Shape;109;p16"/>
          <p:cNvGrpSpPr/>
          <p:nvPr/>
        </p:nvGrpSpPr>
        <p:grpSpPr>
          <a:xfrm>
            <a:off x="5698452" y="4010975"/>
            <a:ext cx="495073" cy="572678"/>
            <a:chOff x="4461425" y="3005725"/>
            <a:chExt cx="682200" cy="751250"/>
          </a:xfrm>
        </p:grpSpPr>
        <p:sp>
          <p:nvSpPr>
            <p:cNvPr id="110" name="Google Shape;110;p16"/>
            <p:cNvSpPr/>
            <p:nvPr/>
          </p:nvSpPr>
          <p:spPr>
            <a:xfrm>
              <a:off x="4461425" y="3005750"/>
              <a:ext cx="682200" cy="751200"/>
            </a:xfrm>
            <a:prstGeom prst="rect">
              <a:avLst/>
            </a:prstGeom>
            <a:solidFill>
              <a:srgbClr val="E6913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1" name="Google Shape;111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4576400" y="3005725"/>
              <a:ext cx="452250" cy="7512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16"/>
          <p:cNvSpPr/>
          <p:nvPr/>
        </p:nvSpPr>
        <p:spPr>
          <a:xfrm>
            <a:off x="6991300" y="4215616"/>
            <a:ext cx="1178100" cy="1634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. . .</a:t>
            </a:r>
          </a:p>
        </p:txBody>
      </p:sp>
      <p:grpSp>
        <p:nvGrpSpPr>
          <p:cNvPr id="113" name="Google Shape;113;p16"/>
          <p:cNvGrpSpPr/>
          <p:nvPr/>
        </p:nvGrpSpPr>
        <p:grpSpPr>
          <a:xfrm>
            <a:off x="8320752" y="4010975"/>
            <a:ext cx="495073" cy="572678"/>
            <a:chOff x="4461425" y="3005725"/>
            <a:chExt cx="682200" cy="751250"/>
          </a:xfrm>
        </p:grpSpPr>
        <p:sp>
          <p:nvSpPr>
            <p:cNvPr id="114" name="Google Shape;114;p16"/>
            <p:cNvSpPr/>
            <p:nvPr/>
          </p:nvSpPr>
          <p:spPr>
            <a:xfrm>
              <a:off x="4461425" y="3005750"/>
              <a:ext cx="682200" cy="751200"/>
            </a:xfrm>
            <a:prstGeom prst="rect">
              <a:avLst/>
            </a:prstGeom>
            <a:solidFill>
              <a:srgbClr val="E6913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5" name="Google Shape;115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4576400" y="3005725"/>
              <a:ext cx="452250" cy="7512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6" name="Google Shape;116;p16"/>
          <p:cNvSpPr/>
          <p:nvPr/>
        </p:nvSpPr>
        <p:spPr>
          <a:xfrm>
            <a:off x="1694550" y="4129613"/>
            <a:ext cx="476400" cy="335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Variants in Formulation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❏"/>
            </a:pPr>
            <a:r>
              <a:rPr b="1" lang="en">
                <a:solidFill>
                  <a:srgbClr val="EFEFEF"/>
                </a:solidFill>
              </a:rPr>
              <a:t>Full Information Model: </a:t>
            </a:r>
            <a:r>
              <a:rPr lang="en">
                <a:solidFill>
                  <a:srgbClr val="EFEFEF"/>
                </a:solidFill>
              </a:rPr>
              <a:t>Weights are chosen randomly from a known distribution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❏"/>
            </a:pPr>
            <a:r>
              <a:rPr b="1" lang="en">
                <a:solidFill>
                  <a:srgbClr val="EFEFEF"/>
                </a:solidFill>
              </a:rPr>
              <a:t>Partial Information Model: </a:t>
            </a:r>
            <a:r>
              <a:rPr lang="en">
                <a:solidFill>
                  <a:srgbClr val="EFEFEF"/>
                </a:solidFill>
              </a:rPr>
              <a:t>Weights are chosen randomly from an unknown distribution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❏"/>
            </a:pPr>
            <a:r>
              <a:rPr b="1" lang="en">
                <a:solidFill>
                  <a:srgbClr val="EFEFEF"/>
                </a:solidFill>
              </a:rPr>
              <a:t>Random Assignment Model: </a:t>
            </a:r>
            <a:r>
              <a:rPr lang="en">
                <a:solidFill>
                  <a:srgbClr val="EFEFEF"/>
                </a:solidFill>
              </a:rPr>
              <a:t>Adversary chooses list of nonnegative weights which are assigned to elements and then revealed randomly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❏"/>
            </a:pPr>
            <a:r>
              <a:rPr b="1" lang="en">
                <a:solidFill>
                  <a:srgbClr val="EFEFEF"/>
                </a:solidFill>
              </a:rPr>
              <a:t>Zero Information:</a:t>
            </a:r>
            <a:r>
              <a:rPr lang="en">
                <a:solidFill>
                  <a:srgbClr val="EFEFEF"/>
                </a:solidFill>
              </a:rPr>
              <a:t> Adversary assigns weights arbitrarily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Matroid Domains</a:t>
            </a:r>
            <a:endParaRPr/>
          </a:p>
        </p:txBody>
      </p:sp>
      <p:graphicFrame>
        <p:nvGraphicFramePr>
          <p:cNvPr id="128" name="Google Shape;128;p18"/>
          <p:cNvGraphicFramePr/>
          <p:nvPr/>
        </p:nvGraphicFramePr>
        <p:xfrm>
          <a:off x="1298950" y="112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{282DEEC4-F195-4736-9A0D-317F4D7573BD}</a:tableStyleId>
              </a:tblPr>
              <a:tblGrid>
                <a:gridCol w="3273050"/>
                <a:gridCol w="3273050"/>
              </a:tblGrid>
              <a:tr h="788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800" u="sng">
                          <a:solidFill>
                            <a:srgbClr val="EFEFEF"/>
                          </a:solidFill>
                        </a:rPr>
                        <a:t>Matroid Domain</a:t>
                      </a:r>
                      <a:endParaRPr b="1" sz="1800" u="sng"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 u="sng">
                          <a:solidFill>
                            <a:srgbClr val="EFEFEF"/>
                          </a:solidFill>
                        </a:rPr>
                        <a:t>A</a:t>
                      </a:r>
                      <a:r>
                        <a:rPr b="1" lang="en" sz="1800" u="sng">
                          <a:solidFill>
                            <a:srgbClr val="EFEFEF"/>
                          </a:solidFill>
                        </a:rPr>
                        <a:t>pproximation Ratio</a:t>
                      </a:r>
                      <a:endParaRPr b="1" u="sng"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76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EFEFEF"/>
                          </a:solidFill>
                        </a:rPr>
                        <a:t>Uniform Matroids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EFEFEF"/>
                          </a:solidFill>
                        </a:rPr>
                        <a:t>e</a:t>
                      </a:r>
                      <a:r>
                        <a:rPr lang="en" sz="1800">
                          <a:solidFill>
                            <a:srgbClr val="EFEFEF"/>
                          </a:solidFill>
                        </a:rPr>
                        <a:t> [Babaioff 07]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88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EFEFEF"/>
                          </a:solidFill>
                        </a:rPr>
                        <a:t>Uniformly Dense Matroids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EFEFEF"/>
                          </a:solidFill>
                        </a:rPr>
                        <a:t>2e [Soto 10]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76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EFEFEF"/>
                          </a:solidFill>
                        </a:rPr>
                        <a:t>Graphic</a:t>
                      </a:r>
                      <a:r>
                        <a:rPr lang="en" sz="1800">
                          <a:solidFill>
                            <a:srgbClr val="EFEFEF"/>
                          </a:solidFill>
                        </a:rPr>
                        <a:t> Matroids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EFEFEF"/>
                          </a:solidFill>
                        </a:rPr>
                        <a:t>2e [Korula &amp; Pal 09]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916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2"/>
                          </a:solidFill>
                        </a:rPr>
                        <a:t> </a:t>
                      </a:r>
                      <a:r>
                        <a:rPr lang="en" sz="1800">
                          <a:solidFill>
                            <a:srgbClr val="EFEFEF"/>
                          </a:solidFill>
                        </a:rPr>
                        <a:t>Transversal Matroids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EFEFEF"/>
                          </a:solidFill>
                        </a:rPr>
                        <a:t>8</a:t>
                      </a:r>
                      <a:r>
                        <a:rPr lang="en" sz="1800">
                          <a:solidFill>
                            <a:srgbClr val="EFEFEF"/>
                          </a:solidFill>
                        </a:rPr>
                        <a:t> [Korula &amp; Pal 09]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Matroid Domains</a:t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1299875" y="3395375"/>
            <a:ext cx="6546000" cy="7056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5" name="Google Shape;135;p19"/>
          <p:cNvGraphicFramePr/>
          <p:nvPr/>
        </p:nvGraphicFramePr>
        <p:xfrm>
          <a:off x="1299825" y="112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{282DEEC4-F195-4736-9A0D-317F4D7573BD}</a:tableStyleId>
              </a:tblPr>
              <a:tblGrid>
                <a:gridCol w="3273050"/>
                <a:gridCol w="3273050"/>
              </a:tblGrid>
              <a:tr h="788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800" u="sng">
                          <a:solidFill>
                            <a:srgbClr val="EFEFEF"/>
                          </a:solidFill>
                        </a:rPr>
                        <a:t>Matroid Domain</a:t>
                      </a:r>
                      <a:endParaRPr b="1" sz="1800" u="sng"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 u="sng">
                          <a:solidFill>
                            <a:srgbClr val="EFEFEF"/>
                          </a:solidFill>
                        </a:rPr>
                        <a:t>Approximation Ratio</a:t>
                      </a:r>
                      <a:endParaRPr b="1" u="sng"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76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EFEFEF"/>
                          </a:solidFill>
                        </a:rPr>
                        <a:t>Uniform Matroids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EFEFEF"/>
                          </a:solidFill>
                        </a:rPr>
                        <a:t>e [Babaioff 07]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88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EFEFEF"/>
                          </a:solidFill>
                        </a:rPr>
                        <a:t>Uniformly Dense Matroids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EFEFEF"/>
                          </a:solidFill>
                        </a:rPr>
                        <a:t>2e [Soto 10]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76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EFEFEF"/>
                          </a:solidFill>
                        </a:rPr>
                        <a:t>Graphic Matroids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EFEFEF"/>
                          </a:solidFill>
                        </a:rPr>
                        <a:t>2e [Korula &amp; Pal 09]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916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lt2"/>
                          </a:solidFill>
                        </a:rPr>
                        <a:t> </a:t>
                      </a:r>
                      <a:r>
                        <a:rPr lang="en" sz="1800">
                          <a:solidFill>
                            <a:srgbClr val="EFEFEF"/>
                          </a:solidFill>
                        </a:rPr>
                        <a:t>Transversal Matroids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rgbClr val="EFEFEF"/>
                          </a:solidFill>
                        </a:rPr>
                        <a:t>8 [Korula &amp; Pal 09]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20"/>
          <p:cNvGrpSpPr/>
          <p:nvPr/>
        </p:nvGrpSpPr>
        <p:grpSpPr>
          <a:xfrm>
            <a:off x="1503800" y="690275"/>
            <a:ext cx="5256750" cy="3842500"/>
            <a:chOff x="1503800" y="690275"/>
            <a:chExt cx="5256750" cy="3842500"/>
          </a:xfrm>
        </p:grpSpPr>
        <p:grpSp>
          <p:nvGrpSpPr>
            <p:cNvPr id="141" name="Google Shape;141;p20"/>
            <p:cNvGrpSpPr/>
            <p:nvPr/>
          </p:nvGrpSpPr>
          <p:grpSpPr>
            <a:xfrm>
              <a:off x="1503800" y="690275"/>
              <a:ext cx="5256750" cy="3842500"/>
              <a:chOff x="1503800" y="690275"/>
              <a:chExt cx="5256750" cy="3842500"/>
            </a:xfrm>
          </p:grpSpPr>
          <p:grpSp>
            <p:nvGrpSpPr>
              <p:cNvPr id="142" name="Google Shape;142;p20"/>
              <p:cNvGrpSpPr/>
              <p:nvPr/>
            </p:nvGrpSpPr>
            <p:grpSpPr>
              <a:xfrm>
                <a:off x="1503800" y="690275"/>
                <a:ext cx="5256750" cy="3842500"/>
                <a:chOff x="1503800" y="690275"/>
                <a:chExt cx="5256750" cy="3842500"/>
              </a:xfrm>
            </p:grpSpPr>
            <p:grpSp>
              <p:nvGrpSpPr>
                <p:cNvPr id="143" name="Google Shape;143;p20"/>
                <p:cNvGrpSpPr/>
                <p:nvPr/>
              </p:nvGrpSpPr>
              <p:grpSpPr>
                <a:xfrm>
                  <a:off x="1503800" y="690275"/>
                  <a:ext cx="5256750" cy="3842500"/>
                  <a:chOff x="1503800" y="690275"/>
                  <a:chExt cx="5256750" cy="3842500"/>
                </a:xfrm>
              </p:grpSpPr>
              <p:sp>
                <p:nvSpPr>
                  <p:cNvPr id="144" name="Google Shape;144;p20"/>
                  <p:cNvSpPr/>
                  <p:nvPr/>
                </p:nvSpPr>
                <p:spPr>
                  <a:xfrm>
                    <a:off x="3241888" y="2627700"/>
                    <a:ext cx="521100" cy="5211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F</a:t>
                    </a:r>
                    <a:endParaRPr/>
                  </a:p>
                </p:txBody>
              </p:sp>
              <p:sp>
                <p:nvSpPr>
                  <p:cNvPr id="145" name="Google Shape;145;p20"/>
                  <p:cNvSpPr/>
                  <p:nvPr/>
                </p:nvSpPr>
                <p:spPr>
                  <a:xfrm>
                    <a:off x="3888425" y="690275"/>
                    <a:ext cx="521100" cy="5211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B</a:t>
                    </a:r>
                    <a:endParaRPr/>
                  </a:p>
                </p:txBody>
              </p:sp>
              <p:sp>
                <p:nvSpPr>
                  <p:cNvPr id="146" name="Google Shape;146;p20"/>
                  <p:cNvSpPr/>
                  <p:nvPr/>
                </p:nvSpPr>
                <p:spPr>
                  <a:xfrm>
                    <a:off x="1503800" y="1789950"/>
                    <a:ext cx="521100" cy="5211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A</a:t>
                    </a:r>
                    <a:endParaRPr/>
                  </a:p>
                </p:txBody>
              </p:sp>
              <p:sp>
                <p:nvSpPr>
                  <p:cNvPr id="147" name="Google Shape;147;p20"/>
                  <p:cNvSpPr/>
                  <p:nvPr/>
                </p:nvSpPr>
                <p:spPr>
                  <a:xfrm>
                    <a:off x="6239450" y="1789950"/>
                    <a:ext cx="521100" cy="5211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G</a:t>
                    </a:r>
                    <a:endParaRPr/>
                  </a:p>
                </p:txBody>
              </p:sp>
              <p:sp>
                <p:nvSpPr>
                  <p:cNvPr id="148" name="Google Shape;148;p20"/>
                  <p:cNvSpPr/>
                  <p:nvPr/>
                </p:nvSpPr>
                <p:spPr>
                  <a:xfrm>
                    <a:off x="5457250" y="4011675"/>
                    <a:ext cx="521100" cy="5211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E</a:t>
                    </a:r>
                    <a:endParaRPr/>
                  </a:p>
                </p:txBody>
              </p:sp>
              <p:sp>
                <p:nvSpPr>
                  <p:cNvPr id="149" name="Google Shape;149;p20"/>
                  <p:cNvSpPr/>
                  <p:nvPr/>
                </p:nvSpPr>
                <p:spPr>
                  <a:xfrm>
                    <a:off x="2645725" y="4011675"/>
                    <a:ext cx="521100" cy="5211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D</a:t>
                    </a:r>
                    <a:endParaRPr/>
                  </a:p>
                </p:txBody>
              </p:sp>
              <p:sp>
                <p:nvSpPr>
                  <p:cNvPr id="150" name="Google Shape;150;p20"/>
                  <p:cNvSpPr/>
                  <p:nvPr/>
                </p:nvSpPr>
                <p:spPr>
                  <a:xfrm>
                    <a:off x="4572000" y="2311200"/>
                    <a:ext cx="521100" cy="5211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C</a:t>
                    </a:r>
                    <a:endParaRPr/>
                  </a:p>
                </p:txBody>
              </p:sp>
              <p:cxnSp>
                <p:nvCxnSpPr>
                  <p:cNvPr id="151" name="Google Shape;151;p20"/>
                  <p:cNvCxnSpPr>
                    <a:stCxn id="146" idx="4"/>
                    <a:endCxn id="149" idx="1"/>
                  </p:cNvCxnSpPr>
                  <p:nvPr/>
                </p:nvCxnSpPr>
                <p:spPr>
                  <a:xfrm>
                    <a:off x="1764350" y="2311050"/>
                    <a:ext cx="957600" cy="177690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rgbClr val="FF99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52" name="Google Shape;152;p20"/>
                  <p:cNvCxnSpPr>
                    <a:stCxn id="149" idx="6"/>
                    <a:endCxn id="148" idx="2"/>
                  </p:cNvCxnSpPr>
                  <p:nvPr/>
                </p:nvCxnSpPr>
                <p:spPr>
                  <a:xfrm>
                    <a:off x="3166825" y="4272225"/>
                    <a:ext cx="2290500" cy="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rgbClr val="FF99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53" name="Google Shape;153;p20"/>
                  <p:cNvCxnSpPr>
                    <a:stCxn id="146" idx="6"/>
                    <a:endCxn id="144" idx="2"/>
                  </p:cNvCxnSpPr>
                  <p:nvPr/>
                </p:nvCxnSpPr>
                <p:spPr>
                  <a:xfrm>
                    <a:off x="2024900" y="2050500"/>
                    <a:ext cx="1217100" cy="83790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rgbClr val="FF99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54" name="Google Shape;154;p20"/>
                  <p:cNvCxnSpPr>
                    <a:stCxn id="144" idx="6"/>
                    <a:endCxn id="150" idx="2"/>
                  </p:cNvCxnSpPr>
                  <p:nvPr/>
                </p:nvCxnSpPr>
                <p:spPr>
                  <a:xfrm flipH="1" rot="10800000">
                    <a:off x="3762988" y="2571750"/>
                    <a:ext cx="809100" cy="31650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rgbClr val="FF99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55" name="Google Shape;155;p20"/>
                  <p:cNvCxnSpPr>
                    <a:stCxn id="144" idx="4"/>
                    <a:endCxn id="149" idx="7"/>
                  </p:cNvCxnSpPr>
                  <p:nvPr/>
                </p:nvCxnSpPr>
                <p:spPr>
                  <a:xfrm flipH="1">
                    <a:off x="3090538" y="3148800"/>
                    <a:ext cx="411900" cy="93930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rgbClr val="EFEFEF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56" name="Google Shape;156;p20"/>
                  <p:cNvCxnSpPr>
                    <a:stCxn id="150" idx="5"/>
                    <a:endCxn id="148" idx="1"/>
                  </p:cNvCxnSpPr>
                  <p:nvPr/>
                </p:nvCxnSpPr>
                <p:spPr>
                  <a:xfrm>
                    <a:off x="5016787" y="2755987"/>
                    <a:ext cx="516900" cy="133200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rgbClr val="EFEFEF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57" name="Google Shape;157;p20"/>
                  <p:cNvCxnSpPr>
                    <a:stCxn id="147" idx="4"/>
                    <a:endCxn id="148" idx="7"/>
                  </p:cNvCxnSpPr>
                  <p:nvPr/>
                </p:nvCxnSpPr>
                <p:spPr>
                  <a:xfrm flipH="1">
                    <a:off x="5902100" y="2311050"/>
                    <a:ext cx="597900" cy="177690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rgbClr val="EFEFEF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58" name="Google Shape;158;p20"/>
                  <p:cNvCxnSpPr>
                    <a:stCxn id="145" idx="2"/>
                    <a:endCxn id="146" idx="7"/>
                  </p:cNvCxnSpPr>
                  <p:nvPr/>
                </p:nvCxnSpPr>
                <p:spPr>
                  <a:xfrm flipH="1">
                    <a:off x="1948625" y="950825"/>
                    <a:ext cx="1939800" cy="91530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rgbClr val="EFEFEF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59" name="Google Shape;159;p20"/>
                  <p:cNvCxnSpPr>
                    <a:stCxn id="145" idx="6"/>
                    <a:endCxn id="147" idx="1"/>
                  </p:cNvCxnSpPr>
                  <p:nvPr/>
                </p:nvCxnSpPr>
                <p:spPr>
                  <a:xfrm>
                    <a:off x="4409525" y="950825"/>
                    <a:ext cx="1906200" cy="91530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rgbClr val="EFEFEF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60" name="Google Shape;160;p20"/>
                  <p:cNvCxnSpPr>
                    <a:stCxn id="150" idx="6"/>
                    <a:endCxn id="147" idx="2"/>
                  </p:cNvCxnSpPr>
                  <p:nvPr/>
                </p:nvCxnSpPr>
                <p:spPr>
                  <a:xfrm flipH="1" rot="10800000">
                    <a:off x="5093100" y="2050350"/>
                    <a:ext cx="1146300" cy="52140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rgbClr val="FF99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61" name="Google Shape;161;p20"/>
                  <p:cNvCxnSpPr>
                    <a:stCxn id="145" idx="4"/>
                    <a:endCxn id="144" idx="7"/>
                  </p:cNvCxnSpPr>
                  <p:nvPr/>
                </p:nvCxnSpPr>
                <p:spPr>
                  <a:xfrm flipH="1">
                    <a:off x="3686675" y="1211375"/>
                    <a:ext cx="462300" cy="149250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rgbClr val="EFEFEF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62" name="Google Shape;162;p20"/>
                  <p:cNvCxnSpPr>
                    <a:stCxn id="145" idx="5"/>
                    <a:endCxn id="150" idx="0"/>
                  </p:cNvCxnSpPr>
                  <p:nvPr/>
                </p:nvCxnSpPr>
                <p:spPr>
                  <a:xfrm>
                    <a:off x="4333212" y="1135062"/>
                    <a:ext cx="499200" cy="117600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rgbClr val="FF99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sp>
              <p:nvSpPr>
                <p:cNvPr id="163" name="Google Shape;163;p20"/>
                <p:cNvSpPr txBox="1"/>
                <p:nvPr/>
              </p:nvSpPr>
              <p:spPr>
                <a:xfrm>
                  <a:off x="2173950" y="3048000"/>
                  <a:ext cx="694800" cy="54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5</a:t>
                  </a:r>
                  <a:endParaRPr>
                    <a:solidFill>
                      <a:srgbClr val="EFEFEF"/>
                    </a:solidFill>
                  </a:endParaRPr>
                </a:p>
                <a:p>
                  <a:pPr indent="0" lvl="0" marL="0" rtl="0" algn="ctr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160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2"/>
                    </a:solidFill>
                  </a:endParaRPr>
                </a:p>
              </p:txBody>
            </p:sp>
            <p:sp>
              <p:nvSpPr>
                <p:cNvPr id="164" name="Google Shape;164;p20"/>
                <p:cNvSpPr txBox="1"/>
                <p:nvPr/>
              </p:nvSpPr>
              <p:spPr>
                <a:xfrm>
                  <a:off x="5239875" y="1051100"/>
                  <a:ext cx="694800" cy="54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60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3</a:t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165" name="Google Shape;165;p20"/>
                <p:cNvSpPr txBox="1"/>
                <p:nvPr/>
              </p:nvSpPr>
              <p:spPr>
                <a:xfrm>
                  <a:off x="4013950" y="3857050"/>
                  <a:ext cx="694800" cy="54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60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4</a:t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166" name="Google Shape;166;p20"/>
                <p:cNvSpPr txBox="1"/>
                <p:nvPr/>
              </p:nvSpPr>
              <p:spPr>
                <a:xfrm>
                  <a:off x="2463075" y="2082050"/>
                  <a:ext cx="694800" cy="54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60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5</a:t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167" name="Google Shape;167;p20"/>
                <p:cNvSpPr txBox="1"/>
                <p:nvPr/>
              </p:nvSpPr>
              <p:spPr>
                <a:xfrm>
                  <a:off x="3942725" y="2337025"/>
                  <a:ext cx="597900" cy="521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60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9</a:t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168" name="Google Shape;168;p20"/>
                <p:cNvSpPr txBox="1"/>
                <p:nvPr/>
              </p:nvSpPr>
              <p:spPr>
                <a:xfrm>
                  <a:off x="5076275" y="2980750"/>
                  <a:ext cx="694800" cy="54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60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2</a:t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169" name="Google Shape;169;p20"/>
                <p:cNvSpPr txBox="1"/>
                <p:nvPr/>
              </p:nvSpPr>
              <p:spPr>
                <a:xfrm>
                  <a:off x="2516850" y="1051100"/>
                  <a:ext cx="694800" cy="54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60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2</a:t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170" name="Google Shape;170;p20"/>
                <p:cNvSpPr txBox="1"/>
                <p:nvPr/>
              </p:nvSpPr>
              <p:spPr>
                <a:xfrm>
                  <a:off x="5248850" y="1943100"/>
                  <a:ext cx="694800" cy="54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7</a:t>
                  </a:r>
                  <a:endParaRPr>
                    <a:solidFill>
                      <a:srgbClr val="EFEFEF"/>
                    </a:solidFill>
                  </a:endParaRPr>
                </a:p>
                <a:p>
                  <a:pPr indent="0" lvl="0" marL="0" rtl="0" algn="ctr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160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2"/>
                    </a:solidFill>
                  </a:endParaRPr>
                </a:p>
              </p:txBody>
            </p:sp>
            <p:sp>
              <p:nvSpPr>
                <p:cNvPr id="171" name="Google Shape;171;p20"/>
                <p:cNvSpPr txBox="1"/>
                <p:nvPr/>
              </p:nvSpPr>
              <p:spPr>
                <a:xfrm>
                  <a:off x="5989550" y="2980750"/>
                  <a:ext cx="694800" cy="54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1</a:t>
                  </a:r>
                  <a:endParaRPr>
                    <a:solidFill>
                      <a:srgbClr val="EFEFEF"/>
                    </a:solidFill>
                  </a:endParaRPr>
                </a:p>
                <a:p>
                  <a:pPr indent="0" lvl="0" marL="0" rtl="0" algn="ctr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160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2"/>
                    </a:solidFill>
                  </a:endParaRPr>
                </a:p>
              </p:txBody>
            </p:sp>
          </p:grpSp>
          <p:sp>
            <p:nvSpPr>
              <p:cNvPr id="172" name="Google Shape;172;p20"/>
              <p:cNvSpPr txBox="1"/>
              <p:nvPr/>
            </p:nvSpPr>
            <p:spPr>
              <a:xfrm>
                <a:off x="3480525" y="1626575"/>
                <a:ext cx="694800" cy="54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800">
                    <a:solidFill>
                      <a:srgbClr val="EFEFEF"/>
                    </a:solidFill>
                  </a:rPr>
                  <a:t>1</a:t>
                </a:r>
                <a:endParaRPr>
                  <a:solidFill>
                    <a:srgbClr val="EFEFEF"/>
                  </a:solidFill>
                </a:endParaRPr>
              </a:p>
            </p:txBody>
          </p:sp>
          <p:sp>
            <p:nvSpPr>
              <p:cNvPr id="173" name="Google Shape;173;p20"/>
              <p:cNvSpPr txBox="1"/>
              <p:nvPr/>
            </p:nvSpPr>
            <p:spPr>
              <a:xfrm>
                <a:off x="4365775" y="1487625"/>
                <a:ext cx="694800" cy="54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800">
                    <a:solidFill>
                      <a:srgbClr val="EFEFEF"/>
                    </a:solidFill>
                  </a:rPr>
                  <a:t>4</a:t>
                </a:r>
                <a:endParaRPr>
                  <a:solidFill>
                    <a:srgbClr val="EFEFEF"/>
                  </a:solidFill>
                </a:endParaRPr>
              </a:p>
            </p:txBody>
          </p:sp>
        </p:grpSp>
        <p:sp>
          <p:nvSpPr>
            <p:cNvPr id="174" name="Google Shape;174;p20"/>
            <p:cNvSpPr txBox="1"/>
            <p:nvPr/>
          </p:nvSpPr>
          <p:spPr>
            <a:xfrm>
              <a:off x="3099550" y="3424525"/>
              <a:ext cx="694800" cy="54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EFEFEF"/>
                  </a:solidFill>
                </a:rPr>
                <a:t>3</a:t>
              </a:r>
              <a:endParaRPr>
                <a:solidFill>
                  <a:srgbClr val="EFEFEF"/>
                </a:solidFill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1800">
                <a:solidFill>
                  <a:schemeClr val="lt2"/>
                </a:solidFill>
              </a:endParaRPr>
            </a:p>
          </p:txBody>
        </p:sp>
      </p:grpSp>
      <p:sp>
        <p:nvSpPr>
          <p:cNvPr id="175" name="Google Shape;175;p20"/>
          <p:cNvSpPr txBox="1"/>
          <p:nvPr/>
        </p:nvSpPr>
        <p:spPr>
          <a:xfrm>
            <a:off x="0" y="0"/>
            <a:ext cx="2499000" cy="6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EFEFEF"/>
                </a:solidFill>
              </a:rPr>
              <a:t>Max-Spanning Forest Weight: 34</a:t>
            </a:r>
            <a:endParaRPr>
              <a:solidFill>
                <a:srgbClr val="EFEFE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1"/>
          <p:cNvGrpSpPr/>
          <p:nvPr/>
        </p:nvGrpSpPr>
        <p:grpSpPr>
          <a:xfrm>
            <a:off x="4809660" y="798240"/>
            <a:ext cx="4121292" cy="3547012"/>
            <a:chOff x="1503800" y="690275"/>
            <a:chExt cx="5256750" cy="3842500"/>
          </a:xfrm>
        </p:grpSpPr>
        <p:grpSp>
          <p:nvGrpSpPr>
            <p:cNvPr id="181" name="Google Shape;181;p21"/>
            <p:cNvGrpSpPr/>
            <p:nvPr/>
          </p:nvGrpSpPr>
          <p:grpSpPr>
            <a:xfrm>
              <a:off x="1503800" y="690275"/>
              <a:ext cx="5256750" cy="3842500"/>
              <a:chOff x="1503800" y="690275"/>
              <a:chExt cx="5256750" cy="3842500"/>
            </a:xfrm>
          </p:grpSpPr>
          <p:grpSp>
            <p:nvGrpSpPr>
              <p:cNvPr id="182" name="Google Shape;182;p21"/>
              <p:cNvGrpSpPr/>
              <p:nvPr/>
            </p:nvGrpSpPr>
            <p:grpSpPr>
              <a:xfrm>
                <a:off x="1503800" y="690275"/>
                <a:ext cx="5256750" cy="3842500"/>
                <a:chOff x="1503800" y="690275"/>
                <a:chExt cx="5256750" cy="3842500"/>
              </a:xfrm>
            </p:grpSpPr>
            <p:grpSp>
              <p:nvGrpSpPr>
                <p:cNvPr id="183" name="Google Shape;183;p21"/>
                <p:cNvGrpSpPr/>
                <p:nvPr/>
              </p:nvGrpSpPr>
              <p:grpSpPr>
                <a:xfrm>
                  <a:off x="1503800" y="690275"/>
                  <a:ext cx="5256750" cy="3842500"/>
                  <a:chOff x="1503800" y="690275"/>
                  <a:chExt cx="5256750" cy="3842500"/>
                </a:xfrm>
              </p:grpSpPr>
              <p:sp>
                <p:nvSpPr>
                  <p:cNvPr id="184" name="Google Shape;184;p21"/>
                  <p:cNvSpPr/>
                  <p:nvPr/>
                </p:nvSpPr>
                <p:spPr>
                  <a:xfrm>
                    <a:off x="3241888" y="2627700"/>
                    <a:ext cx="521100" cy="5211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F</a:t>
                    </a:r>
                    <a:endParaRPr/>
                  </a:p>
                </p:txBody>
              </p:sp>
              <p:sp>
                <p:nvSpPr>
                  <p:cNvPr id="185" name="Google Shape;185;p21"/>
                  <p:cNvSpPr/>
                  <p:nvPr/>
                </p:nvSpPr>
                <p:spPr>
                  <a:xfrm>
                    <a:off x="3888425" y="690275"/>
                    <a:ext cx="521100" cy="5211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B</a:t>
                    </a:r>
                    <a:endParaRPr/>
                  </a:p>
                </p:txBody>
              </p:sp>
              <p:sp>
                <p:nvSpPr>
                  <p:cNvPr id="186" name="Google Shape;186;p21"/>
                  <p:cNvSpPr/>
                  <p:nvPr/>
                </p:nvSpPr>
                <p:spPr>
                  <a:xfrm>
                    <a:off x="1503800" y="1789950"/>
                    <a:ext cx="521100" cy="5211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A</a:t>
                    </a:r>
                    <a:endParaRPr/>
                  </a:p>
                </p:txBody>
              </p:sp>
              <p:sp>
                <p:nvSpPr>
                  <p:cNvPr id="187" name="Google Shape;187;p21"/>
                  <p:cNvSpPr/>
                  <p:nvPr/>
                </p:nvSpPr>
                <p:spPr>
                  <a:xfrm>
                    <a:off x="6239450" y="1789950"/>
                    <a:ext cx="521100" cy="5211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G</a:t>
                    </a:r>
                    <a:endParaRPr/>
                  </a:p>
                </p:txBody>
              </p:sp>
              <p:sp>
                <p:nvSpPr>
                  <p:cNvPr id="188" name="Google Shape;188;p21"/>
                  <p:cNvSpPr/>
                  <p:nvPr/>
                </p:nvSpPr>
                <p:spPr>
                  <a:xfrm>
                    <a:off x="5457250" y="4011675"/>
                    <a:ext cx="521100" cy="5211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E</a:t>
                    </a:r>
                    <a:endParaRPr/>
                  </a:p>
                </p:txBody>
              </p:sp>
              <p:sp>
                <p:nvSpPr>
                  <p:cNvPr id="189" name="Google Shape;189;p21"/>
                  <p:cNvSpPr/>
                  <p:nvPr/>
                </p:nvSpPr>
                <p:spPr>
                  <a:xfrm>
                    <a:off x="2645725" y="4011675"/>
                    <a:ext cx="521100" cy="5211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D</a:t>
                    </a:r>
                    <a:endParaRPr/>
                  </a:p>
                </p:txBody>
              </p:sp>
              <p:sp>
                <p:nvSpPr>
                  <p:cNvPr id="190" name="Google Shape;190;p21"/>
                  <p:cNvSpPr/>
                  <p:nvPr/>
                </p:nvSpPr>
                <p:spPr>
                  <a:xfrm>
                    <a:off x="4572000" y="2311200"/>
                    <a:ext cx="521100" cy="5211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C</a:t>
                    </a:r>
                    <a:endParaRPr/>
                  </a:p>
                </p:txBody>
              </p:sp>
            </p:grpSp>
            <p:sp>
              <p:nvSpPr>
                <p:cNvPr id="191" name="Google Shape;191;p21"/>
                <p:cNvSpPr txBox="1"/>
                <p:nvPr/>
              </p:nvSpPr>
              <p:spPr>
                <a:xfrm>
                  <a:off x="2173950" y="3048000"/>
                  <a:ext cx="694800" cy="54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5</a:t>
                  </a:r>
                  <a:endParaRPr>
                    <a:solidFill>
                      <a:srgbClr val="EFEFEF"/>
                    </a:solidFill>
                  </a:endParaRPr>
                </a:p>
                <a:p>
                  <a:pPr indent="0" lvl="0" marL="0" rtl="0" algn="ctr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160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2"/>
                    </a:solidFill>
                  </a:endParaRPr>
                </a:p>
              </p:txBody>
            </p:sp>
            <p:sp>
              <p:nvSpPr>
                <p:cNvPr id="192" name="Google Shape;192;p21"/>
                <p:cNvSpPr txBox="1"/>
                <p:nvPr/>
              </p:nvSpPr>
              <p:spPr>
                <a:xfrm>
                  <a:off x="5239875" y="1051100"/>
                  <a:ext cx="694800" cy="54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60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3</a:t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193" name="Google Shape;193;p21"/>
                <p:cNvSpPr txBox="1"/>
                <p:nvPr/>
              </p:nvSpPr>
              <p:spPr>
                <a:xfrm>
                  <a:off x="4013950" y="3857050"/>
                  <a:ext cx="694800" cy="54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60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4</a:t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194" name="Google Shape;194;p21"/>
                <p:cNvSpPr txBox="1"/>
                <p:nvPr/>
              </p:nvSpPr>
              <p:spPr>
                <a:xfrm>
                  <a:off x="2463075" y="2082050"/>
                  <a:ext cx="694800" cy="54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60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5</a:t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195" name="Google Shape;195;p21"/>
                <p:cNvSpPr txBox="1"/>
                <p:nvPr/>
              </p:nvSpPr>
              <p:spPr>
                <a:xfrm>
                  <a:off x="3942725" y="2337025"/>
                  <a:ext cx="597900" cy="521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60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9</a:t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196" name="Google Shape;196;p21"/>
                <p:cNvSpPr txBox="1"/>
                <p:nvPr/>
              </p:nvSpPr>
              <p:spPr>
                <a:xfrm>
                  <a:off x="5076275" y="2980750"/>
                  <a:ext cx="694800" cy="54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60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2</a:t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197" name="Google Shape;197;p21"/>
                <p:cNvSpPr txBox="1"/>
                <p:nvPr/>
              </p:nvSpPr>
              <p:spPr>
                <a:xfrm>
                  <a:off x="2516850" y="1051100"/>
                  <a:ext cx="694800" cy="54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60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2</a:t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198" name="Google Shape;198;p21"/>
                <p:cNvSpPr txBox="1"/>
                <p:nvPr/>
              </p:nvSpPr>
              <p:spPr>
                <a:xfrm>
                  <a:off x="5248850" y="1943100"/>
                  <a:ext cx="694800" cy="54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7</a:t>
                  </a:r>
                  <a:endParaRPr>
                    <a:solidFill>
                      <a:srgbClr val="EFEFEF"/>
                    </a:solidFill>
                  </a:endParaRPr>
                </a:p>
                <a:p>
                  <a:pPr indent="0" lvl="0" marL="0" rtl="0" algn="ctr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160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2"/>
                    </a:solidFill>
                  </a:endParaRPr>
                </a:p>
              </p:txBody>
            </p:sp>
            <p:sp>
              <p:nvSpPr>
                <p:cNvPr id="199" name="Google Shape;199;p21"/>
                <p:cNvSpPr txBox="1"/>
                <p:nvPr/>
              </p:nvSpPr>
              <p:spPr>
                <a:xfrm>
                  <a:off x="5989550" y="2980750"/>
                  <a:ext cx="694800" cy="54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1</a:t>
                  </a:r>
                  <a:endParaRPr>
                    <a:solidFill>
                      <a:srgbClr val="EFEFEF"/>
                    </a:solidFill>
                  </a:endParaRPr>
                </a:p>
                <a:p>
                  <a:pPr indent="0" lvl="0" marL="0" rtl="0" algn="ctr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160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2"/>
                    </a:solidFill>
                  </a:endParaRPr>
                </a:p>
              </p:txBody>
            </p:sp>
          </p:grpSp>
          <p:sp>
            <p:nvSpPr>
              <p:cNvPr id="200" name="Google Shape;200;p21"/>
              <p:cNvSpPr txBox="1"/>
              <p:nvPr/>
            </p:nvSpPr>
            <p:spPr>
              <a:xfrm>
                <a:off x="3480525" y="1626575"/>
                <a:ext cx="694800" cy="54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800">
                    <a:solidFill>
                      <a:srgbClr val="EFEFEF"/>
                    </a:solidFill>
                  </a:rPr>
                  <a:t>1</a:t>
                </a:r>
                <a:endParaRPr>
                  <a:solidFill>
                    <a:srgbClr val="EFEFEF"/>
                  </a:solidFill>
                </a:endParaRPr>
              </a:p>
            </p:txBody>
          </p:sp>
          <p:sp>
            <p:nvSpPr>
              <p:cNvPr id="201" name="Google Shape;201;p21"/>
              <p:cNvSpPr txBox="1"/>
              <p:nvPr/>
            </p:nvSpPr>
            <p:spPr>
              <a:xfrm>
                <a:off x="4365775" y="1487625"/>
                <a:ext cx="694800" cy="54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800">
                    <a:solidFill>
                      <a:srgbClr val="EFEFEF"/>
                    </a:solidFill>
                  </a:rPr>
                  <a:t>4</a:t>
                </a:r>
                <a:endParaRPr>
                  <a:solidFill>
                    <a:srgbClr val="EFEFEF"/>
                  </a:solidFill>
                </a:endParaRPr>
              </a:p>
            </p:txBody>
          </p:sp>
        </p:grpSp>
        <p:sp>
          <p:nvSpPr>
            <p:cNvPr id="202" name="Google Shape;202;p21"/>
            <p:cNvSpPr txBox="1"/>
            <p:nvPr/>
          </p:nvSpPr>
          <p:spPr>
            <a:xfrm>
              <a:off x="3099550" y="3424525"/>
              <a:ext cx="694800" cy="54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EFEFEF"/>
                  </a:solidFill>
                </a:rPr>
                <a:t>3</a:t>
              </a:r>
              <a:endParaRPr>
                <a:solidFill>
                  <a:srgbClr val="EFEFEF"/>
                </a:solidFill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1800">
                <a:solidFill>
                  <a:schemeClr val="lt2"/>
                </a:solidFill>
              </a:endParaRPr>
            </a:p>
          </p:txBody>
        </p:sp>
      </p:grpSp>
      <p:cxnSp>
        <p:nvCxnSpPr>
          <p:cNvPr id="203" name="Google Shape;203;p21"/>
          <p:cNvCxnSpPr>
            <a:stCxn id="204" idx="2"/>
            <a:endCxn id="205" idx="7"/>
          </p:cNvCxnSpPr>
          <p:nvPr/>
        </p:nvCxnSpPr>
        <p:spPr>
          <a:xfrm flipH="1">
            <a:off x="582056" y="1038754"/>
            <a:ext cx="1520700" cy="8451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21"/>
          <p:cNvCxnSpPr>
            <a:stCxn id="207" idx="1"/>
            <a:endCxn id="204" idx="6"/>
          </p:cNvCxnSpPr>
          <p:nvPr/>
        </p:nvCxnSpPr>
        <p:spPr>
          <a:xfrm rot="10800000">
            <a:off x="2511189" y="1038695"/>
            <a:ext cx="1494600" cy="8451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1"/>
          <p:cNvCxnSpPr>
            <a:stCxn id="209" idx="2"/>
            <a:endCxn id="205" idx="6"/>
          </p:cNvCxnSpPr>
          <p:nvPr/>
        </p:nvCxnSpPr>
        <p:spPr>
          <a:xfrm rot="10800000">
            <a:off x="641870" y="2053791"/>
            <a:ext cx="954000" cy="7734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21"/>
          <p:cNvCxnSpPr>
            <a:stCxn id="211" idx="1"/>
            <a:endCxn id="205" idx="4"/>
          </p:cNvCxnSpPr>
          <p:nvPr/>
        </p:nvCxnSpPr>
        <p:spPr>
          <a:xfrm rot="10800000">
            <a:off x="437409" y="2294269"/>
            <a:ext cx="750900" cy="16404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21"/>
          <p:cNvCxnSpPr>
            <a:stCxn id="213" idx="2"/>
            <a:endCxn id="211" idx="6"/>
          </p:cNvCxnSpPr>
          <p:nvPr/>
        </p:nvCxnSpPr>
        <p:spPr>
          <a:xfrm rot="10800000">
            <a:off x="1536914" y="4104738"/>
            <a:ext cx="1795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1"/>
          <p:cNvCxnSpPr>
            <a:stCxn id="209" idx="4"/>
            <a:endCxn id="211" idx="7"/>
          </p:cNvCxnSpPr>
          <p:nvPr/>
        </p:nvCxnSpPr>
        <p:spPr>
          <a:xfrm flipH="1">
            <a:off x="1477341" y="3067704"/>
            <a:ext cx="322800" cy="8670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15" name="Google Shape;215;p21"/>
          <p:cNvGrpSpPr/>
          <p:nvPr/>
        </p:nvGrpSpPr>
        <p:grpSpPr>
          <a:xfrm>
            <a:off x="233210" y="798240"/>
            <a:ext cx="4121292" cy="3547012"/>
            <a:chOff x="1503800" y="690275"/>
            <a:chExt cx="5256750" cy="3842500"/>
          </a:xfrm>
        </p:grpSpPr>
        <p:sp>
          <p:nvSpPr>
            <p:cNvPr id="216" name="Google Shape;216;p21"/>
            <p:cNvSpPr txBox="1"/>
            <p:nvPr/>
          </p:nvSpPr>
          <p:spPr>
            <a:xfrm>
              <a:off x="3099550" y="3424525"/>
              <a:ext cx="694800" cy="54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EFEFEF"/>
                  </a:solidFill>
                </a:rPr>
                <a:t>3</a:t>
              </a:r>
              <a:endParaRPr>
                <a:solidFill>
                  <a:srgbClr val="EFEFEF"/>
                </a:solidFill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1800">
                <a:solidFill>
                  <a:schemeClr val="lt2"/>
                </a:solidFill>
              </a:endParaRPr>
            </a:p>
          </p:txBody>
        </p:sp>
        <p:grpSp>
          <p:nvGrpSpPr>
            <p:cNvPr id="217" name="Google Shape;217;p21"/>
            <p:cNvGrpSpPr/>
            <p:nvPr/>
          </p:nvGrpSpPr>
          <p:grpSpPr>
            <a:xfrm>
              <a:off x="1503800" y="690275"/>
              <a:ext cx="5256750" cy="3842500"/>
              <a:chOff x="1503800" y="690275"/>
              <a:chExt cx="5256750" cy="3842500"/>
            </a:xfrm>
          </p:grpSpPr>
          <p:sp>
            <p:nvSpPr>
              <p:cNvPr id="218" name="Google Shape;218;p21"/>
              <p:cNvSpPr txBox="1"/>
              <p:nvPr/>
            </p:nvSpPr>
            <p:spPr>
              <a:xfrm>
                <a:off x="3480525" y="1626575"/>
                <a:ext cx="694800" cy="54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800">
                    <a:solidFill>
                      <a:srgbClr val="EFEFEF"/>
                    </a:solidFill>
                  </a:rPr>
                  <a:t>1</a:t>
                </a:r>
                <a:endParaRPr>
                  <a:solidFill>
                    <a:srgbClr val="EFEFEF"/>
                  </a:solidFill>
                </a:endParaRPr>
              </a:p>
            </p:txBody>
          </p:sp>
          <p:sp>
            <p:nvSpPr>
              <p:cNvPr id="219" name="Google Shape;219;p21"/>
              <p:cNvSpPr txBox="1"/>
              <p:nvPr/>
            </p:nvSpPr>
            <p:spPr>
              <a:xfrm>
                <a:off x="4365775" y="1487625"/>
                <a:ext cx="694800" cy="54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800">
                    <a:solidFill>
                      <a:srgbClr val="EFEFEF"/>
                    </a:solidFill>
                  </a:rPr>
                  <a:t>4</a:t>
                </a:r>
                <a:endParaRPr>
                  <a:solidFill>
                    <a:srgbClr val="EFEFEF"/>
                  </a:solidFill>
                </a:endParaRPr>
              </a:p>
            </p:txBody>
          </p:sp>
          <p:grpSp>
            <p:nvGrpSpPr>
              <p:cNvPr id="220" name="Google Shape;220;p21"/>
              <p:cNvGrpSpPr/>
              <p:nvPr/>
            </p:nvGrpSpPr>
            <p:grpSpPr>
              <a:xfrm>
                <a:off x="1503800" y="690275"/>
                <a:ext cx="5256750" cy="3842500"/>
                <a:chOff x="1503800" y="690275"/>
                <a:chExt cx="5256750" cy="3842500"/>
              </a:xfrm>
            </p:grpSpPr>
            <p:sp>
              <p:nvSpPr>
                <p:cNvPr id="221" name="Google Shape;221;p21"/>
                <p:cNvSpPr txBox="1"/>
                <p:nvPr/>
              </p:nvSpPr>
              <p:spPr>
                <a:xfrm>
                  <a:off x="2173950" y="3048000"/>
                  <a:ext cx="694800" cy="54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5</a:t>
                  </a:r>
                  <a:endParaRPr>
                    <a:solidFill>
                      <a:srgbClr val="EFEFEF"/>
                    </a:solidFill>
                  </a:endParaRPr>
                </a:p>
                <a:p>
                  <a:pPr indent="0" lvl="0" marL="0" rtl="0" algn="ctr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160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2"/>
                    </a:solidFill>
                  </a:endParaRPr>
                </a:p>
              </p:txBody>
            </p:sp>
            <p:sp>
              <p:nvSpPr>
                <p:cNvPr id="222" name="Google Shape;222;p21"/>
                <p:cNvSpPr txBox="1"/>
                <p:nvPr/>
              </p:nvSpPr>
              <p:spPr>
                <a:xfrm>
                  <a:off x="5239875" y="1051100"/>
                  <a:ext cx="694800" cy="54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60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3</a:t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223" name="Google Shape;223;p21"/>
                <p:cNvSpPr txBox="1"/>
                <p:nvPr/>
              </p:nvSpPr>
              <p:spPr>
                <a:xfrm>
                  <a:off x="4013950" y="3857050"/>
                  <a:ext cx="694800" cy="54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60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4</a:t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224" name="Google Shape;224;p21"/>
                <p:cNvSpPr txBox="1"/>
                <p:nvPr/>
              </p:nvSpPr>
              <p:spPr>
                <a:xfrm>
                  <a:off x="2463075" y="2082050"/>
                  <a:ext cx="694800" cy="54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60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5</a:t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225" name="Google Shape;225;p21"/>
                <p:cNvSpPr txBox="1"/>
                <p:nvPr/>
              </p:nvSpPr>
              <p:spPr>
                <a:xfrm>
                  <a:off x="3845531" y="2337025"/>
                  <a:ext cx="597900" cy="521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60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9</a:t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226" name="Google Shape;226;p21"/>
                <p:cNvSpPr txBox="1"/>
                <p:nvPr/>
              </p:nvSpPr>
              <p:spPr>
                <a:xfrm>
                  <a:off x="5076275" y="2980750"/>
                  <a:ext cx="694800" cy="54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60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2</a:t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227" name="Google Shape;227;p21"/>
                <p:cNvSpPr txBox="1"/>
                <p:nvPr/>
              </p:nvSpPr>
              <p:spPr>
                <a:xfrm>
                  <a:off x="2516850" y="1051100"/>
                  <a:ext cx="694800" cy="54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60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2</a:t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228" name="Google Shape;228;p21"/>
                <p:cNvSpPr txBox="1"/>
                <p:nvPr/>
              </p:nvSpPr>
              <p:spPr>
                <a:xfrm>
                  <a:off x="5248850" y="1943100"/>
                  <a:ext cx="694800" cy="54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7</a:t>
                  </a:r>
                  <a:endParaRPr>
                    <a:solidFill>
                      <a:srgbClr val="EFEFEF"/>
                    </a:solidFill>
                  </a:endParaRPr>
                </a:p>
                <a:p>
                  <a:pPr indent="0" lvl="0" marL="0" rtl="0" algn="ctr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160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2"/>
                    </a:solidFill>
                  </a:endParaRPr>
                </a:p>
              </p:txBody>
            </p:sp>
            <p:sp>
              <p:nvSpPr>
                <p:cNvPr id="229" name="Google Shape;229;p21"/>
                <p:cNvSpPr txBox="1"/>
                <p:nvPr/>
              </p:nvSpPr>
              <p:spPr>
                <a:xfrm>
                  <a:off x="5989550" y="2980750"/>
                  <a:ext cx="694800" cy="54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solidFill>
                        <a:srgbClr val="EFEFEF"/>
                      </a:solidFill>
                    </a:rPr>
                    <a:t>1</a:t>
                  </a:r>
                  <a:endParaRPr>
                    <a:solidFill>
                      <a:srgbClr val="EFEFEF"/>
                    </a:solidFill>
                  </a:endParaRPr>
                </a:p>
                <a:p>
                  <a:pPr indent="0" lvl="0" marL="0" rtl="0" algn="ctr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160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2"/>
                    </a:solidFill>
                  </a:endParaRPr>
                </a:p>
              </p:txBody>
            </p:sp>
            <p:grpSp>
              <p:nvGrpSpPr>
                <p:cNvPr id="230" name="Google Shape;230;p21"/>
                <p:cNvGrpSpPr/>
                <p:nvPr/>
              </p:nvGrpSpPr>
              <p:grpSpPr>
                <a:xfrm>
                  <a:off x="1503800" y="690275"/>
                  <a:ext cx="5256750" cy="3842500"/>
                  <a:chOff x="1503800" y="690275"/>
                  <a:chExt cx="5256750" cy="3842500"/>
                </a:xfrm>
              </p:grpSpPr>
              <p:sp>
                <p:nvSpPr>
                  <p:cNvPr id="209" name="Google Shape;209;p21"/>
                  <p:cNvSpPr/>
                  <p:nvPr/>
                </p:nvSpPr>
                <p:spPr>
                  <a:xfrm>
                    <a:off x="3241888" y="2627700"/>
                    <a:ext cx="521100" cy="5211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F</a:t>
                    </a:r>
                    <a:endParaRPr/>
                  </a:p>
                </p:txBody>
              </p:sp>
              <p:sp>
                <p:nvSpPr>
                  <p:cNvPr id="204" name="Google Shape;204;p21"/>
                  <p:cNvSpPr/>
                  <p:nvPr/>
                </p:nvSpPr>
                <p:spPr>
                  <a:xfrm>
                    <a:off x="3888425" y="690275"/>
                    <a:ext cx="521100" cy="5211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B</a:t>
                    </a:r>
                    <a:endParaRPr/>
                  </a:p>
                </p:txBody>
              </p:sp>
              <p:sp>
                <p:nvSpPr>
                  <p:cNvPr id="205" name="Google Shape;205;p21"/>
                  <p:cNvSpPr/>
                  <p:nvPr/>
                </p:nvSpPr>
                <p:spPr>
                  <a:xfrm>
                    <a:off x="1503800" y="1789950"/>
                    <a:ext cx="521100" cy="5211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A</a:t>
                    </a:r>
                    <a:endParaRPr/>
                  </a:p>
                </p:txBody>
              </p:sp>
              <p:sp>
                <p:nvSpPr>
                  <p:cNvPr id="207" name="Google Shape;207;p21"/>
                  <p:cNvSpPr/>
                  <p:nvPr/>
                </p:nvSpPr>
                <p:spPr>
                  <a:xfrm>
                    <a:off x="6239450" y="1789950"/>
                    <a:ext cx="521100" cy="5211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G</a:t>
                    </a:r>
                    <a:endParaRPr/>
                  </a:p>
                </p:txBody>
              </p:sp>
              <p:sp>
                <p:nvSpPr>
                  <p:cNvPr id="213" name="Google Shape;213;p21"/>
                  <p:cNvSpPr/>
                  <p:nvPr/>
                </p:nvSpPr>
                <p:spPr>
                  <a:xfrm>
                    <a:off x="5457250" y="4011675"/>
                    <a:ext cx="521100" cy="5211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E</a:t>
                    </a:r>
                    <a:endParaRPr/>
                  </a:p>
                </p:txBody>
              </p:sp>
              <p:sp>
                <p:nvSpPr>
                  <p:cNvPr id="211" name="Google Shape;211;p21"/>
                  <p:cNvSpPr/>
                  <p:nvPr/>
                </p:nvSpPr>
                <p:spPr>
                  <a:xfrm>
                    <a:off x="2645725" y="4011675"/>
                    <a:ext cx="521100" cy="5211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D</a:t>
                    </a:r>
                    <a:endParaRPr/>
                  </a:p>
                </p:txBody>
              </p:sp>
              <p:sp>
                <p:nvSpPr>
                  <p:cNvPr id="231" name="Google Shape;231;p21"/>
                  <p:cNvSpPr/>
                  <p:nvPr/>
                </p:nvSpPr>
                <p:spPr>
                  <a:xfrm>
                    <a:off x="4572000" y="2311200"/>
                    <a:ext cx="521100" cy="5211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C</a:t>
                    </a:r>
                    <a:endParaRPr/>
                  </a:p>
                </p:txBody>
              </p:sp>
            </p:grpSp>
          </p:grpSp>
        </p:grpSp>
      </p:grpSp>
      <p:cxnSp>
        <p:nvCxnSpPr>
          <p:cNvPr id="232" name="Google Shape;232;p21"/>
          <p:cNvCxnSpPr>
            <a:stCxn id="209" idx="6"/>
            <a:endCxn id="231" idx="2"/>
          </p:cNvCxnSpPr>
          <p:nvPr/>
        </p:nvCxnSpPr>
        <p:spPr>
          <a:xfrm flipH="1" rot="10800000">
            <a:off x="2004413" y="2534991"/>
            <a:ext cx="634200" cy="2922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21"/>
          <p:cNvCxnSpPr>
            <a:stCxn id="213" idx="1"/>
            <a:endCxn id="231" idx="5"/>
          </p:cNvCxnSpPr>
          <p:nvPr/>
        </p:nvCxnSpPr>
        <p:spPr>
          <a:xfrm rot="10800000">
            <a:off x="2987244" y="2704969"/>
            <a:ext cx="405300" cy="12297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21"/>
          <p:cNvCxnSpPr>
            <a:stCxn id="207" idx="4"/>
            <a:endCxn id="213" idx="7"/>
          </p:cNvCxnSpPr>
          <p:nvPr/>
        </p:nvCxnSpPr>
        <p:spPr>
          <a:xfrm flipH="1">
            <a:off x="3681330" y="2294377"/>
            <a:ext cx="468900" cy="16404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21"/>
          <p:cNvCxnSpPr>
            <a:stCxn id="207" idx="2"/>
            <a:endCxn id="231" idx="6"/>
          </p:cNvCxnSpPr>
          <p:nvPr/>
        </p:nvCxnSpPr>
        <p:spPr>
          <a:xfrm flipH="1">
            <a:off x="3047159" y="2053864"/>
            <a:ext cx="898800" cy="4812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21"/>
          <p:cNvCxnSpPr>
            <a:stCxn id="231" idx="0"/>
            <a:endCxn id="204" idx="5"/>
          </p:cNvCxnSpPr>
          <p:nvPr/>
        </p:nvCxnSpPr>
        <p:spPr>
          <a:xfrm rot="10800000">
            <a:off x="2451450" y="1208816"/>
            <a:ext cx="391500" cy="10857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21"/>
          <p:cNvCxnSpPr>
            <a:stCxn id="186" idx="7"/>
            <a:endCxn id="185" idx="2"/>
          </p:cNvCxnSpPr>
          <p:nvPr/>
        </p:nvCxnSpPr>
        <p:spPr>
          <a:xfrm flipH="1" rot="10800000">
            <a:off x="5158372" y="1038695"/>
            <a:ext cx="1520700" cy="8451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21"/>
          <p:cNvCxnSpPr>
            <a:stCxn id="186" idx="6"/>
            <a:endCxn id="184" idx="2"/>
          </p:cNvCxnSpPr>
          <p:nvPr/>
        </p:nvCxnSpPr>
        <p:spPr>
          <a:xfrm>
            <a:off x="5218202" y="2053864"/>
            <a:ext cx="954000" cy="7734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21"/>
          <p:cNvCxnSpPr>
            <a:stCxn id="186" idx="4"/>
            <a:endCxn id="189" idx="1"/>
          </p:cNvCxnSpPr>
          <p:nvPr/>
        </p:nvCxnSpPr>
        <p:spPr>
          <a:xfrm>
            <a:off x="5013931" y="2294377"/>
            <a:ext cx="750900" cy="16404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21"/>
          <p:cNvCxnSpPr>
            <a:stCxn id="189" idx="7"/>
            <a:endCxn id="184" idx="4"/>
          </p:cNvCxnSpPr>
          <p:nvPr/>
        </p:nvCxnSpPr>
        <p:spPr>
          <a:xfrm flipH="1" rot="10800000">
            <a:off x="6053642" y="3067669"/>
            <a:ext cx="322800" cy="8670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21"/>
          <p:cNvCxnSpPr>
            <a:stCxn id="189" idx="6"/>
            <a:endCxn id="188" idx="2"/>
          </p:cNvCxnSpPr>
          <p:nvPr/>
        </p:nvCxnSpPr>
        <p:spPr>
          <a:xfrm>
            <a:off x="6113471" y="4104738"/>
            <a:ext cx="1795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21"/>
          <p:cNvCxnSpPr>
            <a:stCxn id="190" idx="5"/>
            <a:endCxn id="188" idx="1"/>
          </p:cNvCxnSpPr>
          <p:nvPr/>
        </p:nvCxnSpPr>
        <p:spPr>
          <a:xfrm>
            <a:off x="7563841" y="2705098"/>
            <a:ext cx="405300" cy="12297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21"/>
          <p:cNvCxnSpPr>
            <a:stCxn id="190" idx="2"/>
            <a:endCxn id="184" idx="6"/>
          </p:cNvCxnSpPr>
          <p:nvPr/>
        </p:nvCxnSpPr>
        <p:spPr>
          <a:xfrm flipH="1">
            <a:off x="6580928" y="2535030"/>
            <a:ext cx="634200" cy="2922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21"/>
          <p:cNvCxnSpPr>
            <a:stCxn id="185" idx="5"/>
            <a:endCxn id="190" idx="0"/>
          </p:cNvCxnSpPr>
          <p:nvPr/>
        </p:nvCxnSpPr>
        <p:spPr>
          <a:xfrm>
            <a:off x="7027918" y="1208823"/>
            <a:ext cx="391500" cy="10857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21"/>
          <p:cNvCxnSpPr>
            <a:stCxn id="185" idx="6"/>
            <a:endCxn id="187" idx="1"/>
          </p:cNvCxnSpPr>
          <p:nvPr/>
        </p:nvCxnSpPr>
        <p:spPr>
          <a:xfrm>
            <a:off x="7087748" y="1038754"/>
            <a:ext cx="1494600" cy="8451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21"/>
          <p:cNvCxnSpPr>
            <a:stCxn id="190" idx="6"/>
            <a:endCxn id="187" idx="2"/>
          </p:cNvCxnSpPr>
          <p:nvPr/>
        </p:nvCxnSpPr>
        <p:spPr>
          <a:xfrm flipH="1" rot="10800000">
            <a:off x="7623671" y="2053830"/>
            <a:ext cx="898800" cy="4812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21"/>
          <p:cNvCxnSpPr>
            <a:stCxn id="188" idx="7"/>
            <a:endCxn id="187" idx="4"/>
          </p:cNvCxnSpPr>
          <p:nvPr/>
        </p:nvCxnSpPr>
        <p:spPr>
          <a:xfrm flipH="1" rot="10800000">
            <a:off x="8257877" y="2294269"/>
            <a:ext cx="468900" cy="16404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21"/>
          <p:cNvCxnSpPr>
            <a:stCxn id="185" idx="4"/>
            <a:endCxn id="184" idx="7"/>
          </p:cNvCxnSpPr>
          <p:nvPr/>
        </p:nvCxnSpPr>
        <p:spPr>
          <a:xfrm flipH="1">
            <a:off x="6521077" y="1279267"/>
            <a:ext cx="362400" cy="1377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21"/>
          <p:cNvCxnSpPr>
            <a:stCxn id="209" idx="7"/>
            <a:endCxn id="204" idx="4"/>
          </p:cNvCxnSpPr>
          <p:nvPr/>
        </p:nvCxnSpPr>
        <p:spPr>
          <a:xfrm flipH="1" rot="10800000">
            <a:off x="1944583" y="1279222"/>
            <a:ext cx="362400" cy="1377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" name="Google Shape;250;p21"/>
          <p:cNvSpPr txBox="1"/>
          <p:nvPr/>
        </p:nvSpPr>
        <p:spPr>
          <a:xfrm>
            <a:off x="728375" y="235325"/>
            <a:ext cx="4689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1"/>
          <p:cNvSpPr txBox="1"/>
          <p:nvPr/>
        </p:nvSpPr>
        <p:spPr>
          <a:xfrm>
            <a:off x="2049116" y="134468"/>
            <a:ext cx="5448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EFEFEF"/>
                </a:solidFill>
              </a:rPr>
              <a:t>G</a:t>
            </a:r>
            <a:r>
              <a:rPr b="1" baseline="-25000" lang="en" sz="2400">
                <a:solidFill>
                  <a:srgbClr val="EFEFEF"/>
                </a:solidFill>
              </a:rPr>
              <a:t>0</a:t>
            </a:r>
            <a:endParaRPr baseline="-25000" sz="2400">
              <a:solidFill>
                <a:srgbClr val="EFEFEF"/>
              </a:solidFill>
            </a:endParaRPr>
          </a:p>
        </p:txBody>
      </p:sp>
      <p:sp>
        <p:nvSpPr>
          <p:cNvPr id="252" name="Google Shape;252;p21"/>
          <p:cNvSpPr txBox="1"/>
          <p:nvPr/>
        </p:nvSpPr>
        <p:spPr>
          <a:xfrm>
            <a:off x="6597891" y="134468"/>
            <a:ext cx="5448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EFEFEF"/>
                </a:solidFill>
              </a:rPr>
              <a:t>G</a:t>
            </a:r>
            <a:r>
              <a:rPr b="1" baseline="-25000" lang="en" sz="2400">
                <a:solidFill>
                  <a:srgbClr val="EFEFEF"/>
                </a:solidFill>
              </a:rPr>
              <a:t>1</a:t>
            </a:r>
            <a:endParaRPr baseline="-25000" sz="2400">
              <a:solidFill>
                <a:srgbClr val="EFEFEF"/>
              </a:solidFill>
            </a:endParaRPr>
          </a:p>
        </p:txBody>
      </p:sp>
      <p:sp>
        <p:nvSpPr>
          <p:cNvPr id="253" name="Google Shape;253;p21"/>
          <p:cNvSpPr txBox="1"/>
          <p:nvPr/>
        </p:nvSpPr>
        <p:spPr>
          <a:xfrm>
            <a:off x="1484750" y="4508100"/>
            <a:ext cx="61389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Construct Two Directed Graphs Based On Node Ordering  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