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nton" pitchFamily="2" charset="0"/>
      <p:regular r:id="rId17"/>
    </p:embeddedFont>
    <p:embeddedFont>
      <p:font typeface="Antonio" panose="020B0604020202020204" charset="0"/>
      <p:regular r:id="rId18"/>
      <p:bold r:id="rId19"/>
    </p:embeddedFont>
    <p:embeddedFont>
      <p:font typeface="Lexend SemiBold" panose="020B0604020202020204" charset="0"/>
      <p:regular r:id="rId20"/>
      <p:bold r:id="rId21"/>
    </p:embeddedFont>
    <p:embeddedFont>
      <p:font typeface="Sansit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3WBIt8UOBS7f/kIHtV5uQhlvN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A2FBAD-1634-4B7C-A8F8-0006AF803326}">
  <a:tblStyle styleId="{D9A2FBAD-1634-4B7C-A8F8-0006AF8033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42" y="34"/>
      </p:cViewPr>
      <p:guideLst>
        <p:guide orient="horz" pos="21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6" name="Google Shape;156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1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4d42e25399_0_19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34d42e25399_0_19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69" name="Google Shape;369;g34d42e25399_0_19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" name="Google Shape;370;g34d42e25399_0_19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g34d42e25399_0_19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34d42e25399_0_19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4d42e25399_0_22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g34d42e25399_0_22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90" name="Google Shape;390;g34d42e25399_0_22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g34d42e25399_0_22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2" name="Google Shape;392;g34d42e25399_0_22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34d42e25399_0_22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4d42e25399_0_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34d42e25399_0_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11" name="Google Shape;411;g34d42e25399_0_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2" name="Google Shape;412;g34d42e25399_0_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g34d42e25399_0_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34d42e25399_0_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4d42e25399_0_2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34d42e25399_0_2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38" name="Google Shape;438;g34d42e25399_0_2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g34d42e25399_0_2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0" name="Google Shape;440;g34d42e25399_0_2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34d42e25399_0_2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38f5732f55_0_21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338f5732f55_0_21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58" name="Google Shape;458;g338f5732f55_0_21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g338f5732f55_0_21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0" name="Google Shape;460;g338f5732f55_0_21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338f5732f55_0_21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8" name="Google Shape;178;p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d42e25399_0_12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34d42e25399_0_12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4" name="Google Shape;204;g34d42e25399_0_12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34d42e25399_0_12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34d42e25399_0_12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4d42e25399_0_12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d0342a14b_0_8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34d0342a14b_0_8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31" name="Google Shape;231;g34d0342a14b_0_8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34d0342a14b_0_8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g34d0342a14b_0_8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34d0342a14b_0_8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d0342a14b_0_6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34d0342a14b_0_6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56" name="Google Shape;256;g34d0342a14b_0_6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34d0342a14b_0_6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8" name="Google Shape;258;g34d0342a14b_0_6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34d0342a14b_0_6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d42e25399_0_5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34d42e25399_0_5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78" name="Google Shape;278;g34d42e25399_0_5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34d42e25399_0_5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g34d42e25399_0_5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g34d42e25399_0_5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d42e25399_0_24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34d42e25399_0_24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01" name="Google Shape;301;g34d42e25399_0_24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34d42e25399_0_24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g34d42e25399_0_24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34d42e25399_0_24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4d0342a14b_0_4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34d0342a14b_0_4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22" name="Google Shape;322;g34d0342a14b_0_4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g34d0342a14b_0_4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4" name="Google Shape;324;g34d0342a14b_0_4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34d0342a14b_0_4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4d42e25399_0_16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34d42e25399_0_16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45" name="Google Shape;345;g34d42e25399_0_16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34d42e25399_0_16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g34d42e25399_0_16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34d42e25399_0_16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hyperlink" Target="https://arxiv.org/pdf/1810.11654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10" Type="http://schemas.openxmlformats.org/officeDocument/2006/relationships/hyperlink" Target="https://arxiv.org/pdf/1810.11654" TargetMode="External"/><Relationship Id="rId4" Type="http://schemas.openxmlformats.org/officeDocument/2006/relationships/image" Target="../media/image1.png"/><Relationship Id="rId9" Type="http://schemas.openxmlformats.org/officeDocument/2006/relationships/hyperlink" Target="https://event.fourwaves.com/spark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20.png"/><Relationship Id="rId5" Type="http://schemas.openxmlformats.org/officeDocument/2006/relationships/image" Target="../media/image3.jpg"/><Relationship Id="rId10" Type="http://schemas.openxmlformats.org/officeDocument/2006/relationships/hyperlink" Target="https://rpubs.com/eR_ic/ddpms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hyperlink" Target="https://github.com/yzy1996/Awesome-Generative-Mode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medium.com/@mahzaibkhalid235/understanding-loss-functions-in-gans-gan-training-and-impact-on-results-ae96418f2e94" TargetMode="External"/><Relationship Id="rId5" Type="http://schemas.openxmlformats.org/officeDocument/2006/relationships/image" Target="../media/image3.jp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jp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arxiv.org/pdf/2402.17317" TargetMode="External"/><Relationship Id="rId5" Type="http://schemas.openxmlformats.org/officeDocument/2006/relationships/image" Target="../media/image3.jp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10" Type="http://schemas.openxmlformats.org/officeDocument/2006/relationships/hyperlink" Target="https://medium.com/data-science/intuitively-understanding-variational-autoencoders-1bfe67eb5daf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vent.fourwaves.com/spark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3.jp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hyperlink" Target="https://medium.com/data-science/intuitively-understanding-variational-autoencoders-1bfe67eb5da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"/>
          <p:cNvGrpSpPr/>
          <p:nvPr/>
        </p:nvGrpSpPr>
        <p:grpSpPr>
          <a:xfrm>
            <a:off x="11726350" y="405482"/>
            <a:ext cx="6075843" cy="1246436"/>
            <a:chOff x="0" y="0"/>
            <a:chExt cx="8101125" cy="1661915"/>
          </a:xfrm>
        </p:grpSpPr>
        <p:sp>
          <p:nvSpPr>
            <p:cNvPr id="162" name="Google Shape;162;p1"/>
            <p:cNvSpPr/>
            <p:nvPr/>
          </p:nvSpPr>
          <p:spPr>
            <a:xfrm>
              <a:off x="1690148" y="52006"/>
              <a:ext cx="2514561" cy="1413183"/>
            </a:xfrm>
            <a:custGeom>
              <a:avLst/>
              <a:gdLst/>
              <a:ahLst/>
              <a:cxnLst/>
              <a:rect l="l" t="t" r="r" b="b"/>
              <a:pathLst>
                <a:path w="2514561" h="1413183" extrusionOk="0">
                  <a:moveTo>
                    <a:pt x="0" y="0"/>
                  </a:moveTo>
                  <a:lnTo>
                    <a:pt x="2514562" y="0"/>
                  </a:lnTo>
                  <a:lnTo>
                    <a:pt x="2514562" y="1413184"/>
                  </a:lnTo>
                  <a:lnTo>
                    <a:pt x="0" y="141318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0" y="52006"/>
              <a:ext cx="1467833" cy="1606308"/>
            </a:xfrm>
            <a:custGeom>
              <a:avLst/>
              <a:gdLst/>
              <a:ahLst/>
              <a:cxnLst/>
              <a:rect l="l" t="t" r="r" b="b"/>
              <a:pathLst>
                <a:path w="1467833" h="1606308" extrusionOk="0">
                  <a:moveTo>
                    <a:pt x="0" y="0"/>
                  </a:moveTo>
                  <a:lnTo>
                    <a:pt x="1467833" y="0"/>
                  </a:lnTo>
                  <a:lnTo>
                    <a:pt x="1467833" y="1606308"/>
                  </a:lnTo>
                  <a:lnTo>
                    <a:pt x="0" y="160630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4204710" y="3601"/>
              <a:ext cx="2389497" cy="1558151"/>
            </a:xfrm>
            <a:custGeom>
              <a:avLst/>
              <a:gdLst/>
              <a:ahLst/>
              <a:cxnLst/>
              <a:rect l="l" t="t" r="r" b="b"/>
              <a:pathLst>
                <a:path w="2389497" h="1558151" extrusionOk="0">
                  <a:moveTo>
                    <a:pt x="0" y="0"/>
                  </a:moveTo>
                  <a:lnTo>
                    <a:pt x="2389497" y="0"/>
                  </a:lnTo>
                  <a:lnTo>
                    <a:pt x="2389497" y="1558151"/>
                  </a:lnTo>
                  <a:lnTo>
                    <a:pt x="0" y="155815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6733205" y="0"/>
              <a:ext cx="1367920" cy="1661915"/>
            </a:xfrm>
            <a:custGeom>
              <a:avLst/>
              <a:gdLst/>
              <a:ahLst/>
              <a:cxnLst/>
              <a:rect l="l" t="t" r="r" b="b"/>
              <a:pathLst>
                <a:path w="1367920" h="1661915" extrusionOk="0">
                  <a:moveTo>
                    <a:pt x="0" y="0"/>
                  </a:moveTo>
                  <a:lnTo>
                    <a:pt x="1367920" y="0"/>
                  </a:lnTo>
                  <a:lnTo>
                    <a:pt x="1367920" y="1661915"/>
                  </a:lnTo>
                  <a:lnTo>
                    <a:pt x="0" y="166191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51" t="-19538" r="-50222" b="-4694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1"/>
          <p:cNvGrpSpPr/>
          <p:nvPr/>
        </p:nvGrpSpPr>
        <p:grpSpPr>
          <a:xfrm rot="10800000">
            <a:off x="-122" y="2124373"/>
            <a:ext cx="18288122" cy="8319186"/>
            <a:chOff x="0" y="0"/>
            <a:chExt cx="4816593" cy="2191047"/>
          </a:xfrm>
        </p:grpSpPr>
        <p:sp>
          <p:nvSpPr>
            <p:cNvPr id="167" name="Google Shape;167;p1"/>
            <p:cNvSpPr/>
            <p:nvPr/>
          </p:nvSpPr>
          <p:spPr>
            <a:xfrm>
              <a:off x="0" y="0"/>
              <a:ext cx="4816592" cy="2191046"/>
            </a:xfrm>
            <a:custGeom>
              <a:avLst/>
              <a:gdLst/>
              <a:ahLst/>
              <a:cxnLst/>
              <a:rect l="l" t="t" r="r" b="b"/>
              <a:pathLst>
                <a:path w="4816592" h="2191046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2191046"/>
                  </a:lnTo>
                  <a:lnTo>
                    <a:pt x="0" y="21910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"/>
            <p:cNvSpPr txBox="1"/>
            <p:nvPr/>
          </p:nvSpPr>
          <p:spPr>
            <a:xfrm>
              <a:off x="0" y="9525"/>
              <a:ext cx="4816593" cy="2181522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1"/>
          <p:cNvSpPr/>
          <p:nvPr/>
        </p:nvSpPr>
        <p:spPr>
          <a:xfrm>
            <a:off x="11928415" y="3176465"/>
            <a:ext cx="6171931" cy="6214465"/>
          </a:xfrm>
          <a:custGeom>
            <a:avLst/>
            <a:gdLst/>
            <a:ahLst/>
            <a:cxnLst/>
            <a:rect l="l" t="t" r="r" b="b"/>
            <a:pathLst>
              <a:path w="6171931" h="6214465" extrusionOk="0">
                <a:moveTo>
                  <a:pt x="0" y="0"/>
                </a:moveTo>
                <a:lnTo>
                  <a:pt x="6171931" y="0"/>
                </a:lnTo>
                <a:lnTo>
                  <a:pt x="6171931" y="6214464"/>
                </a:lnTo>
                <a:lnTo>
                  <a:pt x="0" y="62144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12209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382353" y="220241"/>
            <a:ext cx="1292693" cy="1737735"/>
          </a:xfrm>
          <a:custGeom>
            <a:avLst/>
            <a:gdLst/>
            <a:ahLst/>
            <a:cxnLst/>
            <a:rect l="l" t="t" r="r" b="b"/>
            <a:pathLst>
              <a:path w="1292693" h="1737735" extrusionOk="0">
                <a:moveTo>
                  <a:pt x="0" y="0"/>
                </a:moveTo>
                <a:lnTo>
                  <a:pt x="1292694" y="0"/>
                </a:lnTo>
                <a:lnTo>
                  <a:pt x="1292694" y="1737735"/>
                </a:lnTo>
                <a:lnTo>
                  <a:pt x="0" y="1737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2219997" y="280557"/>
            <a:ext cx="8212937" cy="123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193"/>
              <a:buFont typeface="Arial"/>
              <a:buNone/>
            </a:pPr>
            <a:r>
              <a:rPr lang="en-US" sz="7193" b="0" i="0" u="none" strike="noStrike" cap="none">
                <a:solidFill>
                  <a:srgbClr val="EE8600"/>
                </a:solidFill>
                <a:latin typeface="Anton"/>
                <a:ea typeface="Anton"/>
                <a:cs typeface="Anton"/>
                <a:sym typeface="Anton"/>
              </a:rPr>
              <a:t>2025 SPARK ACADEMY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2219997" y="1312949"/>
            <a:ext cx="6212952" cy="47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54"/>
              <a:buFont typeface="Arial"/>
              <a:buNone/>
            </a:pPr>
            <a:r>
              <a:rPr lang="en-US" sz="2854" b="1" i="0" u="none" strike="noStrike" cap="none">
                <a:solidFill>
                  <a:srgbClr val="000000"/>
                </a:solidFill>
                <a:latin typeface="Antonio"/>
                <a:ea typeface="Antonio"/>
                <a:cs typeface="Antonio"/>
                <a:sym typeface="Antonio"/>
              </a:rPr>
              <a:t>TRAIN FOR CHANGE, FROM SCIENCE TO PRACTICE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 txBox="1"/>
          <p:nvPr/>
        </p:nvSpPr>
        <p:spPr>
          <a:xfrm>
            <a:off x="773117" y="3128840"/>
            <a:ext cx="11654806" cy="2710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4"/>
              <a:buFont typeface="Arial"/>
              <a:buNone/>
            </a:pPr>
            <a:r>
              <a:rPr lang="en-US" sz="415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SPRINT AI TRAINING FOR AFRICAN MEDICAL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4"/>
              <a:buFont typeface="Arial"/>
              <a:buNone/>
            </a:pPr>
            <a:r>
              <a:rPr lang="en-US" sz="425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Imaging Knowledge Translation (SPARK)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4"/>
              <a:buFont typeface="Arial"/>
              <a:buNone/>
            </a:pPr>
            <a:r>
              <a:rPr lang="en-US" sz="415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Academy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3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54"/>
              <a:buFont typeface="Arial"/>
              <a:buNone/>
            </a:pPr>
            <a:r>
              <a:rPr lang="en-US" sz="3954" b="0" i="0" u="none" strike="noStrike" cap="none">
                <a:solidFill>
                  <a:srgbClr val="EE8600"/>
                </a:solidFill>
                <a:latin typeface="Arial"/>
                <a:ea typeface="Arial"/>
                <a:cs typeface="Arial"/>
                <a:sym typeface="Arial"/>
              </a:rPr>
              <a:t>IN DEEP LEARNING &amp; MEDICAL IMAGING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773167" y="7451369"/>
            <a:ext cx="11654700" cy="1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54"/>
              <a:buFont typeface="Arial"/>
              <a:buNone/>
            </a:pPr>
            <a:r>
              <a:rPr lang="en-US" sz="5654" b="1" i="0" u="none" strike="noStrike" cap="none">
                <a:solidFill>
                  <a:srgbClr val="EF8600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5854" i="0" u="none" strike="noStrike" cap="none">
                <a:solidFill>
                  <a:srgbClr val="FF0000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Generative AI </a:t>
            </a:r>
            <a:endParaRPr sz="3100" i="0" u="none" strike="noStrike" cap="none">
              <a:solidFill>
                <a:srgbClr val="FF0000"/>
              </a:solidFill>
              <a:highlight>
                <a:schemeClr val="lt1"/>
              </a:highlight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marL="0" marR="0" lvl="0" indent="0" algn="l" rtl="0">
              <a:lnSpc>
                <a:spcPct val="130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4"/>
              <a:buFont typeface="Arial"/>
              <a:buNone/>
            </a:pPr>
            <a:r>
              <a:rPr lang="en-US" sz="4154">
                <a:solidFill>
                  <a:srgbClr val="FFFFFF"/>
                </a:solidFill>
              </a:rPr>
              <a:t>April 19th</a:t>
            </a:r>
            <a:r>
              <a:rPr lang="en-US" sz="415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2025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g34d42e25399_0_192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375" name="Google Shape;375;g34d42e25399_0_192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g34d42e25399_0_192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g34d42e25399_0_192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378" name="Google Shape;378;g34d42e25399_0_192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g34d42e25399_0_192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g34d42e25399_0_192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g34d42e25399_0_192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46" t="-19538" r="-50218" b="-4694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2" name="Google Shape;382;g34d42e25399_0_192"/>
          <p:cNvSpPr txBox="1"/>
          <p:nvPr/>
        </p:nvSpPr>
        <p:spPr>
          <a:xfrm>
            <a:off x="626159" y="549623"/>
            <a:ext cx="116547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4"/>
              <a:buFont typeface="Arial"/>
              <a:buNone/>
            </a:pPr>
            <a:r>
              <a:rPr lang="en-US" sz="5754">
                <a:solidFill>
                  <a:srgbClr val="FFFFFF"/>
                </a:solidFill>
              </a:rPr>
              <a:t>VAE Literature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34d42e25399_0_192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34d42e25399_0_192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34d42e25399_0_192"/>
          <p:cNvSpPr txBox="1"/>
          <p:nvPr/>
        </p:nvSpPr>
        <p:spPr>
          <a:xfrm>
            <a:off x="7398750" y="1797475"/>
            <a:ext cx="3490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hlinkClick r:id="rId9"/>
              </a:rPr>
              <a:t>https://arxiv.org/pdf/1810.11654</a:t>
            </a:r>
            <a:endParaRPr sz="2500"/>
          </a:p>
        </p:txBody>
      </p:sp>
      <p:pic>
        <p:nvPicPr>
          <p:cNvPr id="386" name="Google Shape;386;g34d42e25399_0_19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62488" y="2461625"/>
            <a:ext cx="8162925" cy="6419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g34d42e25399_0_222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125" y="1677213"/>
            <a:ext cx="13746976" cy="7488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6" name="Google Shape;396;g34d42e25399_0_222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397" name="Google Shape;397;g34d42e25399_0_222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g34d42e25399_0_222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g34d42e25399_0_222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400" name="Google Shape;400;g34d42e25399_0_222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g34d42e25399_0_222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34d42e25399_0_222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g34d42e25399_0_222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l="-52046" t="-19538" r="-50218" b="-4694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4" name="Google Shape;404;g34d42e25399_0_222"/>
          <p:cNvSpPr txBox="1"/>
          <p:nvPr/>
        </p:nvSpPr>
        <p:spPr>
          <a:xfrm>
            <a:off x="626159" y="549623"/>
            <a:ext cx="116547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4"/>
              <a:buFont typeface="Arial"/>
              <a:buNone/>
            </a:pPr>
            <a:r>
              <a:rPr lang="en-US" sz="5754">
                <a:solidFill>
                  <a:srgbClr val="FFFFFF"/>
                </a:solidFill>
              </a:rPr>
              <a:t>VAE Literature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34d42e25399_0_222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g34d42e25399_0_222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34d42e25399_0_222"/>
          <p:cNvSpPr txBox="1"/>
          <p:nvPr/>
        </p:nvSpPr>
        <p:spPr>
          <a:xfrm>
            <a:off x="7398750" y="1797475"/>
            <a:ext cx="3490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hlinkClick r:id="rId10"/>
              </a:rPr>
              <a:t>https://arxiv.org/pdf/1810.11654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g34d42e25399_0_0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417" name="Google Shape;417;g34d42e25399_0_0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g34d42e25399_0_0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g34d42e25399_0_0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420" name="Google Shape;420;g34d42e25399_0_0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g34d42e25399_0_0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g34d42e25399_0_0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g34d42e25399_0_0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46" t="-19538" r="-50218" b="-4694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g34d42e25399_0_0"/>
          <p:cNvSpPr txBox="1"/>
          <p:nvPr/>
        </p:nvSpPr>
        <p:spPr>
          <a:xfrm>
            <a:off x="626159" y="549623"/>
            <a:ext cx="116547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4"/>
              <a:buFont typeface="Arial"/>
              <a:buNone/>
            </a:pPr>
            <a:r>
              <a:rPr lang="en-US" sz="5754">
                <a:solidFill>
                  <a:srgbClr val="FFFFFF"/>
                </a:solidFill>
              </a:rPr>
              <a:t>Diffusion Models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34d42e25399_0_0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g34d42e25399_0_0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7" name="Google Shape;427;g34d42e25399_0_0"/>
          <p:cNvGraphicFramePr/>
          <p:nvPr/>
        </p:nvGraphicFramePr>
        <p:xfrm>
          <a:off x="1561913" y="225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{D9A2FBAD-1634-4B7C-A8F8-0006AF803326}</a:tableStyleId>
              </a:tblPr>
              <a:tblGrid>
                <a:gridCol w="387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Model Type</a:t>
                      </a:r>
                      <a:endParaRPr sz="1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Key Idea</a:t>
                      </a:r>
                      <a:endParaRPr sz="1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Common Usage in Medical Imaging</a:t>
                      </a:r>
                      <a:endParaRPr sz="1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/>
                        <a:t>Diffusion Models</a:t>
                      </a:r>
                      <a:endParaRPr sz="16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Iteratively denoise random noise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High-quality MRI Synthesis</a:t>
                      </a:r>
                      <a:endParaRPr sz="19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28" name="Google Shape;428;g34d42e25399_0_0"/>
          <p:cNvPicPr preferRelativeResize="0"/>
          <p:nvPr/>
        </p:nvPicPr>
        <p:blipFill rotWithShape="1">
          <a:blip r:embed="rId9">
            <a:alphaModFix/>
          </a:blip>
          <a:srcRect l="-470" t="75448" r="469"/>
          <a:stretch/>
        </p:blipFill>
        <p:spPr>
          <a:xfrm>
            <a:off x="1465825" y="4655015"/>
            <a:ext cx="15356349" cy="260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29" name="Google Shape;429;g34d42e25399_0_0"/>
          <p:cNvSpPr txBox="1"/>
          <p:nvPr/>
        </p:nvSpPr>
        <p:spPr>
          <a:xfrm>
            <a:off x="7041250" y="1789425"/>
            <a:ext cx="420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hlinkClick r:id="rId10"/>
              </a:rPr>
              <a:t>RPubs - Denoising Diffusion Probabilistic Models</a:t>
            </a:r>
            <a:endParaRPr sz="1600"/>
          </a:p>
        </p:txBody>
      </p:sp>
      <p:pic>
        <p:nvPicPr>
          <p:cNvPr id="430" name="Google Shape;430;g34d42e25399_0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04725" y="7271858"/>
            <a:ext cx="7436850" cy="12971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31" name="Google Shape;431;g34d42e25399_0_0"/>
          <p:cNvSpPr txBox="1"/>
          <p:nvPr/>
        </p:nvSpPr>
        <p:spPr>
          <a:xfrm>
            <a:off x="7341875" y="8579100"/>
            <a:ext cx="3410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Diffusion Process</a:t>
            </a:r>
            <a:endParaRPr sz="2400"/>
          </a:p>
        </p:txBody>
      </p:sp>
      <p:sp>
        <p:nvSpPr>
          <p:cNvPr id="432" name="Google Shape;432;g34d42e25399_0_0"/>
          <p:cNvSpPr/>
          <p:nvPr/>
        </p:nvSpPr>
        <p:spPr>
          <a:xfrm>
            <a:off x="5551325" y="7635675"/>
            <a:ext cx="2040900" cy="773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g34d42e25399_0_0"/>
          <p:cNvSpPr/>
          <p:nvPr/>
        </p:nvSpPr>
        <p:spPr>
          <a:xfrm>
            <a:off x="8026625" y="7635675"/>
            <a:ext cx="1132800" cy="773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g34d42e25399_0_0"/>
          <p:cNvSpPr/>
          <p:nvPr/>
        </p:nvSpPr>
        <p:spPr>
          <a:xfrm>
            <a:off x="9315850" y="7635675"/>
            <a:ext cx="3410400" cy="773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g34d42e25399_0_20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444" name="Google Shape;444;g34d42e25399_0_20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g34d42e25399_0_20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" name="Google Shape;446;g34d42e25399_0_20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447" name="Google Shape;447;g34d42e25399_0_20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g34d42e25399_0_20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g34d42e25399_0_20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g34d42e25399_0_20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46" t="-19538" r="-50218" b="-4694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1" name="Google Shape;451;g34d42e25399_0_20"/>
          <p:cNvSpPr txBox="1"/>
          <p:nvPr/>
        </p:nvSpPr>
        <p:spPr>
          <a:xfrm>
            <a:off x="626159" y="549623"/>
            <a:ext cx="116547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4"/>
              <a:buFont typeface="Arial"/>
              <a:buNone/>
            </a:pPr>
            <a:r>
              <a:rPr lang="en-US" sz="5754">
                <a:solidFill>
                  <a:srgbClr val="FFFFFF"/>
                </a:solidFill>
              </a:rPr>
              <a:t>How they compare?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g34d42e25399_0_20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34d42e25399_0_20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g34d42e25399_0_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06925" y="1677225"/>
            <a:ext cx="10396699" cy="86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g338f5732f55_0_216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464" name="Google Shape;464;g338f5732f55_0_216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g338f5732f55_0_216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6" name="Google Shape;466;g338f5732f55_0_216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467" name="Google Shape;467;g338f5732f55_0_216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g338f5732f55_0_216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g338f5732f55_0_216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g338f5732f55_0_216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45" t="-19536" r="-50223" b="-46944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1" name="Google Shape;471;g338f5732f55_0_216"/>
          <p:cNvSpPr txBox="1"/>
          <p:nvPr/>
        </p:nvSpPr>
        <p:spPr>
          <a:xfrm>
            <a:off x="346547" y="728513"/>
            <a:ext cx="3603300" cy="6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3900" b="1">
                <a:solidFill>
                  <a:schemeClr val="lt1"/>
                </a:solidFill>
                <a:highlight>
                  <a:schemeClr val="dk1"/>
                </a:highlight>
              </a:rPr>
              <a:t>Resources?</a:t>
            </a:r>
            <a:endParaRPr sz="6854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472" name="Google Shape;472;g338f5732f55_0_216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338f5732f55_0_216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g338f5732f55_0_216"/>
          <p:cNvSpPr txBox="1"/>
          <p:nvPr/>
        </p:nvSpPr>
        <p:spPr>
          <a:xfrm>
            <a:off x="346550" y="1784175"/>
            <a:ext cx="17732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800" b="1">
                <a:solidFill>
                  <a:schemeClr val="dk1"/>
                </a:solidFill>
              </a:rPr>
              <a:t>wesome 2D Gen AI - </a:t>
            </a:r>
            <a:r>
              <a:rPr lang="en-US" sz="2400" u="sng">
                <a:solidFill>
                  <a:schemeClr val="hlink"/>
                </a:solidFill>
                <a:hlinkClick r:id="rId9"/>
              </a:rPr>
              <a:t>yzy1996/Awesome-Generative-Model: A collection of resources on Generative Model.</a:t>
            </a:r>
            <a:endParaRPr sz="2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"/>
          <p:cNvGrpSpPr/>
          <p:nvPr/>
        </p:nvGrpSpPr>
        <p:grpSpPr>
          <a:xfrm rot="10800000">
            <a:off x="-1" y="380185"/>
            <a:ext cx="18287999" cy="1297030"/>
            <a:chOff x="0" y="0"/>
            <a:chExt cx="5146429" cy="341605"/>
          </a:xfrm>
        </p:grpSpPr>
        <p:sp>
          <p:nvSpPr>
            <p:cNvPr id="184" name="Google Shape;184;p2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"/>
            <p:cNvSpPr txBox="1"/>
            <p:nvPr/>
          </p:nvSpPr>
          <p:spPr>
            <a:xfrm>
              <a:off x="0" y="9525"/>
              <a:ext cx="5146429" cy="33208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2"/>
          <p:cNvGrpSpPr/>
          <p:nvPr/>
        </p:nvGrpSpPr>
        <p:grpSpPr>
          <a:xfrm>
            <a:off x="13410215" y="9182100"/>
            <a:ext cx="4821241" cy="989059"/>
            <a:chOff x="0" y="0"/>
            <a:chExt cx="6428322" cy="1318746"/>
          </a:xfrm>
        </p:grpSpPr>
        <p:sp>
          <p:nvSpPr>
            <p:cNvPr id="187" name="Google Shape;187;p2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51" t="-19538" r="-50222" b="-46945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2"/>
          <p:cNvSpPr txBox="1"/>
          <p:nvPr/>
        </p:nvSpPr>
        <p:spPr>
          <a:xfrm>
            <a:off x="626159" y="549623"/>
            <a:ext cx="116547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4"/>
              <a:buFont typeface="Arial"/>
              <a:buNone/>
            </a:pPr>
            <a:r>
              <a:rPr lang="en-US" sz="575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5854">
                <a:solidFill>
                  <a:srgbClr val="FF0000"/>
                </a:solidFill>
                <a:highlight>
                  <a:schemeClr val="lt1"/>
                </a:highlight>
                <a:latin typeface="Lexend SemiBold"/>
                <a:ea typeface="Lexend SemiBold"/>
                <a:cs typeface="Lexend SemiBold"/>
                <a:sym typeface="Lexend SemiBold"/>
              </a:rPr>
              <a:t>Generative AI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"/>
          <p:cNvSpPr txBox="1"/>
          <p:nvPr/>
        </p:nvSpPr>
        <p:spPr>
          <a:xfrm>
            <a:off x="346538" y="9579919"/>
            <a:ext cx="4513760" cy="431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"/>
          <p:cNvSpPr txBox="1"/>
          <p:nvPr/>
        </p:nvSpPr>
        <p:spPr>
          <a:xfrm>
            <a:off x="626150" y="2015425"/>
            <a:ext cx="17221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Class of AI that learn the underlying data distribution and can generate new, realistic data that shares similar characteristics with the original dataset.</a:t>
            </a:r>
            <a:endParaRPr sz="3000"/>
          </a:p>
        </p:txBody>
      </p:sp>
      <p:graphicFrame>
        <p:nvGraphicFramePr>
          <p:cNvPr id="195" name="Google Shape;195;p2"/>
          <p:cNvGraphicFramePr/>
          <p:nvPr/>
        </p:nvGraphicFramePr>
        <p:xfrm>
          <a:off x="1391925" y="7899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{D9A2FBAD-1634-4B7C-A8F8-0006AF803326}</a:tableStyleId>
              </a:tblPr>
              <a:tblGrid>
                <a:gridCol w="254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Medical Imaging Use</a:t>
                      </a:r>
                      <a:endParaRPr sz="1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Tumor classification, organ segmentation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Synthetic data generation, modality translation, </a:t>
                      </a:r>
                      <a:endParaRPr sz="20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segmentation too (believe it or not!)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6" name="Google Shape;196;p2"/>
          <p:cNvGraphicFramePr/>
          <p:nvPr/>
        </p:nvGraphicFramePr>
        <p:xfrm>
          <a:off x="1391925" y="69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{D9A2FBAD-1634-4B7C-A8F8-0006AF803326}</a:tableStyleId>
              </a:tblPr>
              <a:tblGrid>
                <a:gridCol w="254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Examples</a:t>
                      </a:r>
                      <a:endParaRPr sz="1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CNNs for classification, U-Net for segmentation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GANs, VAEs, Diffusion Models, Neural Rendering Models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7" name="Google Shape;197;p2"/>
          <p:cNvGraphicFramePr/>
          <p:nvPr/>
        </p:nvGraphicFramePr>
        <p:xfrm>
          <a:off x="1391925" y="599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{D9A2FBAD-1634-4B7C-A8F8-0006AF803326}</a:tableStyleId>
              </a:tblPr>
              <a:tblGrid>
                <a:gridCol w="254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Learning Objective</a:t>
                      </a:r>
                      <a:endParaRPr sz="1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Learn decision boundaries between classes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Learn the joint probability distribution of inputs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8" name="Google Shape;198;p2"/>
          <p:cNvGraphicFramePr/>
          <p:nvPr/>
        </p:nvGraphicFramePr>
        <p:xfrm>
          <a:off x="1391925" y="503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{D9A2FBAD-1634-4B7C-A8F8-0006AF803326}</a:tableStyleId>
              </a:tblPr>
              <a:tblGrid>
                <a:gridCol w="254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Output</a:t>
                      </a:r>
                      <a:endParaRPr sz="1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Labels, bounding boxes, segmentation masks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Images, videos, 3D structures, or modifications of existing data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oogle Shape;199;p2"/>
          <p:cNvGraphicFramePr/>
          <p:nvPr/>
        </p:nvGraphicFramePr>
        <p:xfrm>
          <a:off x="1391825" y="408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{D9A2FBAD-1634-4B7C-A8F8-0006AF803326}</a:tableStyleId>
              </a:tblPr>
              <a:tblGrid>
                <a:gridCol w="254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Primary Task</a:t>
                      </a:r>
                      <a:endParaRPr sz="1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Classify, detect, or predict using input data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Generate new data samples resembling training data</a:t>
                      </a:r>
                      <a:endParaRPr sz="2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0" name="Google Shape;200;p2"/>
          <p:cNvGraphicFramePr/>
          <p:nvPr/>
        </p:nvGraphicFramePr>
        <p:xfrm>
          <a:off x="1391825" y="328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{D9A2FBAD-1634-4B7C-A8F8-0006AF803326}</a:tableStyleId>
              </a:tblPr>
              <a:tblGrid>
                <a:gridCol w="2543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4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2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 b="1"/>
                        <a:t>Aspect</a:t>
                      </a:r>
                      <a:endParaRPr sz="23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/>
                        <a:t>Traditional AI </a:t>
                      </a:r>
                      <a:endParaRPr sz="2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/>
                        <a:t>Generative AI </a:t>
                      </a:r>
                      <a:endParaRPr sz="2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g34d42e25399_0_128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210" name="Google Shape;210;g34d42e25399_0_128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g34d42e25399_0_128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g34d42e25399_0_128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213" name="Google Shape;213;g34d42e25399_0_128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g34d42e25399_0_128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g34d42e25399_0_128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g34d42e25399_0_128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46" t="-19538" r="-50218" b="-4694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g34d42e25399_0_128"/>
          <p:cNvSpPr txBox="1"/>
          <p:nvPr/>
        </p:nvSpPr>
        <p:spPr>
          <a:xfrm>
            <a:off x="626159" y="549623"/>
            <a:ext cx="116547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4"/>
              <a:buFont typeface="Arial"/>
              <a:buNone/>
            </a:pPr>
            <a:r>
              <a:rPr lang="en-US" sz="5754">
                <a:solidFill>
                  <a:srgbClr val="FFFFFF"/>
                </a:solidFill>
              </a:rPr>
              <a:t>Conditions in Generation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34d42e25399_0_128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34d42e25399_0_128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34d42e25399_0_128"/>
          <p:cNvSpPr txBox="1"/>
          <p:nvPr/>
        </p:nvSpPr>
        <p:spPr>
          <a:xfrm>
            <a:off x="3801150" y="1791350"/>
            <a:ext cx="10997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Generative models are either </a:t>
            </a:r>
            <a:r>
              <a:rPr lang="en-US" sz="3000" b="1">
                <a:solidFill>
                  <a:srgbClr val="FF0000"/>
                </a:solidFill>
              </a:rPr>
              <a:t>conditioned</a:t>
            </a:r>
            <a:r>
              <a:rPr lang="en-US" sz="3000"/>
              <a:t>, or </a:t>
            </a:r>
            <a:r>
              <a:rPr lang="en-US" sz="3000" b="1">
                <a:solidFill>
                  <a:srgbClr val="FF0000"/>
                </a:solidFill>
              </a:rPr>
              <a:t>unconditioned</a:t>
            </a:r>
            <a:r>
              <a:rPr lang="en-US" sz="3000"/>
              <a:t>.</a:t>
            </a:r>
            <a:endParaRPr sz="3000"/>
          </a:p>
        </p:txBody>
      </p:sp>
      <p:graphicFrame>
        <p:nvGraphicFramePr>
          <p:cNvPr id="221" name="Google Shape;221;g34d42e25399_0_128"/>
          <p:cNvGraphicFramePr/>
          <p:nvPr/>
        </p:nvGraphicFramePr>
        <p:xfrm>
          <a:off x="626175" y="2730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{D9A2FBAD-1634-4B7C-A8F8-0006AF803326}</a:tableStyleId>
              </a:tblPr>
              <a:tblGrid>
                <a:gridCol w="230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0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Type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Description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Unconditional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Generates outputs from pure noise or latent space with no external input</a:t>
                      </a:r>
                      <a:endParaRPr sz="2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2" name="Google Shape;222;g34d42e25399_0_128" title="download.png"/>
          <p:cNvPicPr preferRelativeResize="0"/>
          <p:nvPr/>
        </p:nvPicPr>
        <p:blipFill rotWithShape="1">
          <a:blip r:embed="rId9">
            <a:alphaModFix/>
          </a:blip>
          <a:srcRect l="70445" t="20255"/>
          <a:stretch/>
        </p:blipFill>
        <p:spPr>
          <a:xfrm>
            <a:off x="9965750" y="4399863"/>
            <a:ext cx="7892311" cy="237477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3" name="Google Shape;223;g34d42e25399_0_128" title="download.png"/>
          <p:cNvPicPr preferRelativeResize="0"/>
          <p:nvPr/>
        </p:nvPicPr>
        <p:blipFill rotWithShape="1">
          <a:blip r:embed="rId9">
            <a:alphaModFix/>
          </a:blip>
          <a:srcRect t="15196" r="66074"/>
          <a:stretch/>
        </p:blipFill>
        <p:spPr>
          <a:xfrm>
            <a:off x="626175" y="4399862"/>
            <a:ext cx="8519350" cy="237478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4" name="Google Shape;224;g34d42e25399_0_128"/>
          <p:cNvSpPr txBox="1"/>
          <p:nvPr/>
        </p:nvSpPr>
        <p:spPr>
          <a:xfrm>
            <a:off x="9965750" y="6896050"/>
            <a:ext cx="8519400" cy="21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1"/>
                </a:solidFill>
              </a:rPr>
              <a:t> Conditional Generation Examples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 b="1">
                <a:solidFill>
                  <a:schemeClr val="dk1"/>
                </a:solidFill>
              </a:rPr>
              <a:t>Image-to-Image</a:t>
            </a:r>
            <a:r>
              <a:rPr lang="en-US" sz="2100">
                <a:solidFill>
                  <a:schemeClr val="dk1"/>
                </a:solidFill>
              </a:rPr>
              <a:t>: Generate T2 MRI from T1 (</a:t>
            </a:r>
            <a:r>
              <a:rPr lang="en-US" sz="2100">
                <a:solidFill>
                  <a:schemeClr val="dk1"/>
                </a:solidFill>
                <a:highlight>
                  <a:srgbClr val="FF0000"/>
                </a:highlight>
              </a:rPr>
              <a:t>Pix2Pix</a:t>
            </a:r>
            <a:r>
              <a:rPr lang="en-US" sz="2100">
                <a:solidFill>
                  <a:schemeClr val="dk1"/>
                </a:solidFill>
              </a:rPr>
              <a:t>, CycleGAN)</a:t>
            </a:r>
            <a:br>
              <a:rPr lang="en-US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 b="1">
                <a:solidFill>
                  <a:schemeClr val="dk1"/>
                </a:solidFill>
              </a:rPr>
              <a:t>Label-to-Image</a:t>
            </a:r>
            <a:r>
              <a:rPr lang="en-US" sz="2100">
                <a:solidFill>
                  <a:schemeClr val="dk1"/>
                </a:solidFill>
              </a:rPr>
              <a:t>: Generate anatomy based on segmentation masks</a:t>
            </a:r>
            <a:endParaRPr sz="2100">
              <a:solidFill>
                <a:schemeClr val="dk1"/>
              </a:solidFill>
            </a:endParaRPr>
          </a:p>
        </p:txBody>
      </p:sp>
      <p:graphicFrame>
        <p:nvGraphicFramePr>
          <p:cNvPr id="225" name="Google Shape;225;g34d42e25399_0_128"/>
          <p:cNvGraphicFramePr/>
          <p:nvPr/>
        </p:nvGraphicFramePr>
        <p:xfrm>
          <a:off x="9965750" y="2730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{D9A2FBAD-1634-4B7C-A8F8-0006AF803326}</a:tableStyleId>
              </a:tblPr>
              <a:tblGrid>
                <a:gridCol w="219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Type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Description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Conditional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Generation is guided by external input (image, label, modality, etc.)</a:t>
                      </a:r>
                      <a:endParaRPr sz="21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6" name="Google Shape;226;g34d42e25399_0_128"/>
          <p:cNvSpPr txBox="1"/>
          <p:nvPr/>
        </p:nvSpPr>
        <p:spPr>
          <a:xfrm>
            <a:off x="626150" y="6834963"/>
            <a:ext cx="8519400" cy="24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</a:rPr>
              <a:t>Unconditional Generation Examples</a:t>
            </a:r>
            <a:endParaRPr sz="22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Noise-to-Image</a:t>
            </a:r>
            <a:r>
              <a:rPr lang="en-US" sz="2000">
                <a:solidFill>
                  <a:schemeClr val="dk1"/>
                </a:solidFill>
              </a:rPr>
              <a:t>: Generate realistic brain MRIs from random noise (DCGAN, StyleGAN)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Latent Sampling</a:t>
            </a:r>
            <a:r>
              <a:rPr lang="en-US" sz="2000">
                <a:solidFill>
                  <a:schemeClr val="dk1"/>
                </a:solidFill>
              </a:rPr>
              <a:t>: Explore variations in anatomical structures by sampling different latent vectors</a:t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227" name="Google Shape;227;g34d42e25399_0_128"/>
          <p:cNvCxnSpPr/>
          <p:nvPr/>
        </p:nvCxnSpPr>
        <p:spPr>
          <a:xfrm>
            <a:off x="9528450" y="2437850"/>
            <a:ext cx="47400" cy="7667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g34d0342a14b_0_8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237" name="Google Shape;237;g34d0342a14b_0_8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g34d0342a14b_0_8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g34d0342a14b_0_8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240" name="Google Shape;240;g34d0342a14b_0_8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g34d0342a14b_0_8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g34d0342a14b_0_8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g34d0342a14b_0_8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46" t="-19538" r="-50218" b="-4694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g34d0342a14b_0_8"/>
          <p:cNvSpPr txBox="1"/>
          <p:nvPr/>
        </p:nvSpPr>
        <p:spPr>
          <a:xfrm>
            <a:off x="626159" y="549623"/>
            <a:ext cx="116547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4"/>
              <a:buFont typeface="Arial"/>
              <a:buNone/>
            </a:pPr>
            <a:r>
              <a:rPr lang="en-US" sz="5754">
                <a:solidFill>
                  <a:srgbClr val="FFFFFF"/>
                </a:solidFill>
              </a:rPr>
              <a:t>Generative Adversarial Networks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34d0342a14b_0_8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34d0342a14b_0_8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7" name="Google Shape;247;g34d0342a14b_0_8"/>
          <p:cNvGraphicFramePr/>
          <p:nvPr/>
        </p:nvGraphicFramePr>
        <p:xfrm>
          <a:off x="1561913" y="225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{D9A2FBAD-1634-4B7C-A8F8-0006AF803326}</a:tableStyleId>
              </a:tblPr>
              <a:tblGrid>
                <a:gridCol w="387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78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/>
                        <a:t>Model Type</a:t>
                      </a:r>
                      <a:endParaRPr sz="2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/>
                        <a:t>Key Idea</a:t>
                      </a:r>
                      <a:endParaRPr sz="2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1"/>
                        <a:t>Common Usage in Medical Imaging</a:t>
                      </a:r>
                      <a:endParaRPr sz="21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GANs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Two networks compete (Generator vs Discriminator)</a:t>
                      </a:r>
                      <a:endParaRPr sz="2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Synthetic image generation, style transfer, enhancement</a:t>
                      </a:r>
                      <a:endParaRPr sz="23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48" name="Google Shape;248;g34d0342a14b_0_8"/>
          <p:cNvPicPr preferRelativeResize="0"/>
          <p:nvPr/>
        </p:nvPicPr>
        <p:blipFill rotWithShape="1">
          <a:blip r:embed="rId9">
            <a:alphaModFix/>
          </a:blip>
          <a:srcRect t="2364" b="73084"/>
          <a:stretch/>
        </p:blipFill>
        <p:spPr>
          <a:xfrm>
            <a:off x="1465775" y="4500240"/>
            <a:ext cx="15356349" cy="260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9" name="Google Shape;249;g34d0342a14b_0_8"/>
          <p:cNvPicPr preferRelativeResize="0"/>
          <p:nvPr/>
        </p:nvPicPr>
        <p:blipFill rotWithShape="1">
          <a:blip r:embed="rId10">
            <a:alphaModFix/>
          </a:blip>
          <a:srcRect t="20248" b="34116"/>
          <a:stretch/>
        </p:blipFill>
        <p:spPr>
          <a:xfrm>
            <a:off x="2887200" y="7117075"/>
            <a:ext cx="12513500" cy="1944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0" name="Google Shape;250;g34d0342a14b_0_8"/>
          <p:cNvSpPr/>
          <p:nvPr/>
        </p:nvSpPr>
        <p:spPr>
          <a:xfrm>
            <a:off x="5443775" y="8288375"/>
            <a:ext cx="3971400" cy="773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34d0342a14b_0_8"/>
          <p:cNvSpPr/>
          <p:nvPr/>
        </p:nvSpPr>
        <p:spPr>
          <a:xfrm>
            <a:off x="9842050" y="8288375"/>
            <a:ext cx="5159100" cy="773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34d0342a14b_0_8"/>
          <p:cNvSpPr txBox="1"/>
          <p:nvPr/>
        </p:nvSpPr>
        <p:spPr>
          <a:xfrm>
            <a:off x="5661000" y="1789425"/>
            <a:ext cx="6966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11"/>
              </a:rPr>
              <a:t>Understanding Loss Functions in GANs: GAN Training and Impact on Results | by Mahzaib Khalid | Medium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g34d0342a14b_0_64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262" name="Google Shape;262;g34d0342a14b_0_64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g34d0342a14b_0_64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4" name="Google Shape;264;g34d0342a14b_0_64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265" name="Google Shape;265;g34d0342a14b_0_64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34d0342a14b_0_64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g34d0342a14b_0_64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g34d0342a14b_0_64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46" t="-19538" r="-50218" b="-4694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g34d0342a14b_0_64"/>
          <p:cNvSpPr txBox="1"/>
          <p:nvPr/>
        </p:nvSpPr>
        <p:spPr>
          <a:xfrm>
            <a:off x="626150" y="549624"/>
            <a:ext cx="116547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54"/>
              <a:buFont typeface="Arial"/>
              <a:buNone/>
            </a:pPr>
            <a:r>
              <a:rPr lang="en-US" sz="5754">
                <a:solidFill>
                  <a:schemeClr val="lt1"/>
                </a:solidFill>
              </a:rPr>
              <a:t>Generative Adversarial Networks</a:t>
            </a:r>
            <a:endParaRPr sz="5754">
              <a:solidFill>
                <a:srgbClr val="FFFFFF"/>
              </a:solidFill>
            </a:endParaRPr>
          </a:p>
        </p:txBody>
      </p:sp>
      <p:sp>
        <p:nvSpPr>
          <p:cNvPr id="270" name="Google Shape;270;g34d0342a14b_0_64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34d0342a14b_0_64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g34d0342a14b_0_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14875" y="1998183"/>
            <a:ext cx="16267739" cy="673648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34d0342a14b_0_64"/>
          <p:cNvSpPr/>
          <p:nvPr/>
        </p:nvSpPr>
        <p:spPr>
          <a:xfrm>
            <a:off x="814864" y="5054302"/>
            <a:ext cx="5742300" cy="3954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34d0342a14b_0_64"/>
          <p:cNvSpPr/>
          <p:nvPr/>
        </p:nvSpPr>
        <p:spPr>
          <a:xfrm>
            <a:off x="9975861" y="1850413"/>
            <a:ext cx="6672600" cy="7032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g34d42e25399_0_54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284" name="Google Shape;284;g34d42e25399_0_54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g34d42e25399_0_54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g34d42e25399_0_54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287" name="Google Shape;287;g34d42e25399_0_54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g34d42e25399_0_54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g34d42e25399_0_54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g34d42e25399_0_54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46" t="-19538" r="-50218" b="-4694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" name="Google Shape;291;g34d42e25399_0_54"/>
          <p:cNvSpPr txBox="1"/>
          <p:nvPr/>
        </p:nvSpPr>
        <p:spPr>
          <a:xfrm>
            <a:off x="626150" y="549624"/>
            <a:ext cx="116547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54"/>
              <a:buFont typeface="Arial"/>
              <a:buNone/>
            </a:pPr>
            <a:r>
              <a:rPr lang="en-US" sz="5754">
                <a:solidFill>
                  <a:schemeClr val="lt1"/>
                </a:solidFill>
              </a:rPr>
              <a:t>GANs - Literature</a:t>
            </a:r>
            <a:endParaRPr sz="5754">
              <a:solidFill>
                <a:srgbClr val="FFFFFF"/>
              </a:solidFill>
            </a:endParaRPr>
          </a:p>
        </p:txBody>
      </p:sp>
      <p:sp>
        <p:nvSpPr>
          <p:cNvPr id="292" name="Google Shape;292;g34d42e25399_0_54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34d42e25399_0_54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g34d42e25399_0_54" title="download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79825" y="2096125"/>
            <a:ext cx="9645775" cy="696704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295" name="Google Shape;295;g34d42e25399_0_54"/>
          <p:cNvGrpSpPr/>
          <p:nvPr/>
        </p:nvGrpSpPr>
        <p:grpSpPr>
          <a:xfrm>
            <a:off x="110575" y="1847850"/>
            <a:ext cx="8013026" cy="8291300"/>
            <a:chOff x="443950" y="1847850"/>
            <a:chExt cx="8013026" cy="8291300"/>
          </a:xfrm>
        </p:grpSpPr>
        <p:pic>
          <p:nvPicPr>
            <p:cNvPr id="296" name="Google Shape;296;g34d42e25399_0_54"/>
            <p:cNvPicPr preferRelativeResize="0"/>
            <p:nvPr/>
          </p:nvPicPr>
          <p:blipFill rotWithShape="1">
            <a:blip r:embed="rId10">
              <a:alphaModFix/>
            </a:blip>
            <a:srcRect l="2699" t="5900" r="1229"/>
            <a:stretch/>
          </p:blipFill>
          <p:spPr>
            <a:xfrm>
              <a:off x="443950" y="1847850"/>
              <a:ext cx="8013025" cy="2722525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97" name="Google Shape;297;g34d42e25399_0_54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443950" y="2863075"/>
              <a:ext cx="8013026" cy="7276075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g34d42e25399_0_244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307" name="Google Shape;307;g34d42e25399_0_244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34d42e25399_0_244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g34d42e25399_0_244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310" name="Google Shape;310;g34d42e25399_0_244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g34d42e25399_0_244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g34d42e25399_0_244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34d42e25399_0_244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46" t="-19538" r="-50218" b="-4694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g34d42e25399_0_244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34d42e25399_0_244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g34d42e25399_0_2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52375" y="3225000"/>
            <a:ext cx="13154750" cy="7098551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7" name="Google Shape;317;g34d42e25399_0_24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52375" y="509925"/>
            <a:ext cx="13154750" cy="286208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8" name="Google Shape;318;g34d42e25399_0_244"/>
          <p:cNvSpPr txBox="1"/>
          <p:nvPr/>
        </p:nvSpPr>
        <p:spPr>
          <a:xfrm>
            <a:off x="-100" y="52841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11"/>
              </a:rPr>
              <a:t>https://arxiv.org/pdf/2402.17317</a:t>
            </a:r>
            <a:endParaRPr sz="1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g34d0342a14b_0_40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328" name="Google Shape;328;g34d0342a14b_0_40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g34d0342a14b_0_40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g34d0342a14b_0_40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331" name="Google Shape;331;g34d0342a14b_0_40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g34d0342a14b_0_40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g34d0342a14b_0_40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g34d0342a14b_0_40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46" t="-19538" r="-50218" b="-4694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g34d0342a14b_0_40"/>
          <p:cNvSpPr txBox="1"/>
          <p:nvPr/>
        </p:nvSpPr>
        <p:spPr>
          <a:xfrm>
            <a:off x="626159" y="549623"/>
            <a:ext cx="116547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4"/>
              <a:buFont typeface="Arial"/>
              <a:buNone/>
            </a:pPr>
            <a:r>
              <a:rPr lang="en-US" sz="5754">
                <a:solidFill>
                  <a:srgbClr val="FFFFFF"/>
                </a:solidFill>
              </a:rPr>
              <a:t>Variational AutoEncoders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34d0342a14b_0_40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34d0342a14b_0_40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8" name="Google Shape;338;g34d0342a14b_0_40"/>
          <p:cNvGraphicFramePr/>
          <p:nvPr/>
        </p:nvGraphicFramePr>
        <p:xfrm>
          <a:off x="1561913" y="2255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{D9A2FBAD-1634-4B7C-A8F8-0006AF803326}</a:tableStyleId>
              </a:tblPr>
              <a:tblGrid>
                <a:gridCol w="387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53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/>
                        <a:t>Model Type</a:t>
                      </a:r>
                      <a:endParaRPr sz="2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/>
                        <a:t>Key Idea</a:t>
                      </a:r>
                      <a:endParaRPr sz="2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/>
                        <a:t>Common Usage in Medical Imaging</a:t>
                      </a:r>
                      <a:endParaRPr sz="2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0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/>
                        <a:t>VAEs</a:t>
                      </a:r>
                      <a:endParaRPr sz="19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Encode → sample → decode</a:t>
                      </a:r>
                      <a:endParaRPr sz="2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Representation learning</a:t>
                      </a:r>
                      <a:endParaRPr sz="22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39" name="Google Shape;339;g34d0342a14b_0_40"/>
          <p:cNvPicPr preferRelativeResize="0"/>
          <p:nvPr/>
        </p:nvPicPr>
        <p:blipFill rotWithShape="1">
          <a:blip r:embed="rId9">
            <a:alphaModFix/>
          </a:blip>
          <a:srcRect l="1270" t="26748" r="-1270" b="48700"/>
          <a:stretch/>
        </p:blipFill>
        <p:spPr>
          <a:xfrm>
            <a:off x="1465825" y="4699990"/>
            <a:ext cx="15356349" cy="260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40" name="Google Shape;340;g34d0342a14b_0_40"/>
          <p:cNvSpPr txBox="1"/>
          <p:nvPr/>
        </p:nvSpPr>
        <p:spPr>
          <a:xfrm>
            <a:off x="5725350" y="7954225"/>
            <a:ext cx="6684900" cy="646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Kullback Leibler - Divergence Loss</a:t>
            </a:r>
            <a:endParaRPr sz="3000"/>
          </a:p>
        </p:txBody>
      </p:sp>
      <p:sp>
        <p:nvSpPr>
          <p:cNvPr id="341" name="Google Shape;341;g34d0342a14b_0_40"/>
          <p:cNvSpPr txBox="1"/>
          <p:nvPr/>
        </p:nvSpPr>
        <p:spPr>
          <a:xfrm>
            <a:off x="6118600" y="1789425"/>
            <a:ext cx="605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10"/>
              </a:rPr>
              <a:t>Intuitively Understanding Variational Autoencoders | by Irhum Shafkat | TDS Archive | Medium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g34d42e25399_0_164"/>
          <p:cNvGrpSpPr/>
          <p:nvPr/>
        </p:nvGrpSpPr>
        <p:grpSpPr>
          <a:xfrm rot="10800000">
            <a:off x="-90" y="380099"/>
            <a:ext cx="18288088" cy="1297116"/>
            <a:chOff x="0" y="0"/>
            <a:chExt cx="5146500" cy="341625"/>
          </a:xfrm>
        </p:grpSpPr>
        <p:sp>
          <p:nvSpPr>
            <p:cNvPr id="351" name="Google Shape;351;g34d42e25399_0_164"/>
            <p:cNvSpPr/>
            <p:nvPr/>
          </p:nvSpPr>
          <p:spPr>
            <a:xfrm>
              <a:off x="0" y="0"/>
              <a:ext cx="5146429" cy="341605"/>
            </a:xfrm>
            <a:custGeom>
              <a:avLst/>
              <a:gdLst/>
              <a:ahLst/>
              <a:cxnLst/>
              <a:rect l="l" t="t" r="r" b="b"/>
              <a:pathLst>
                <a:path w="5146429" h="341605" extrusionOk="0">
                  <a:moveTo>
                    <a:pt x="0" y="0"/>
                  </a:moveTo>
                  <a:lnTo>
                    <a:pt x="5146429" y="0"/>
                  </a:lnTo>
                  <a:lnTo>
                    <a:pt x="5146429" y="341605"/>
                  </a:lnTo>
                  <a:lnTo>
                    <a:pt x="0" y="341605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g34d42e25399_0_164"/>
            <p:cNvSpPr txBox="1"/>
            <p:nvPr/>
          </p:nvSpPr>
          <p:spPr>
            <a:xfrm>
              <a:off x="0" y="9525"/>
              <a:ext cx="5146500" cy="3321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rgbClr val="0B4F8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3" name="Google Shape;353;g34d42e25399_0_164"/>
          <p:cNvGrpSpPr/>
          <p:nvPr/>
        </p:nvGrpSpPr>
        <p:grpSpPr>
          <a:xfrm>
            <a:off x="13410215" y="9182100"/>
            <a:ext cx="4821242" cy="989060"/>
            <a:chOff x="0" y="0"/>
            <a:chExt cx="6428322" cy="1318746"/>
          </a:xfrm>
        </p:grpSpPr>
        <p:sp>
          <p:nvSpPr>
            <p:cNvPr id="354" name="Google Shape;354;g34d42e25399_0_164"/>
            <p:cNvSpPr/>
            <p:nvPr/>
          </p:nvSpPr>
          <p:spPr>
            <a:xfrm>
              <a:off x="1341149" y="41268"/>
              <a:ext cx="1995329" cy="1121375"/>
            </a:xfrm>
            <a:custGeom>
              <a:avLst/>
              <a:gdLst/>
              <a:ahLst/>
              <a:cxnLst/>
              <a:rect l="l" t="t" r="r" b="b"/>
              <a:pathLst>
                <a:path w="1995329" h="1121375" extrusionOk="0">
                  <a:moveTo>
                    <a:pt x="0" y="0"/>
                  </a:moveTo>
                  <a:lnTo>
                    <a:pt x="1995329" y="0"/>
                  </a:lnTo>
                  <a:lnTo>
                    <a:pt x="1995329" y="1121374"/>
                  </a:lnTo>
                  <a:lnTo>
                    <a:pt x="0" y="11213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g34d42e25399_0_164"/>
            <p:cNvSpPr/>
            <p:nvPr/>
          </p:nvSpPr>
          <p:spPr>
            <a:xfrm>
              <a:off x="0" y="41268"/>
              <a:ext cx="1164740" cy="1274621"/>
            </a:xfrm>
            <a:custGeom>
              <a:avLst/>
              <a:gdLst/>
              <a:ahLst/>
              <a:cxnLst/>
              <a:rect l="l" t="t" r="r" b="b"/>
              <a:pathLst>
                <a:path w="1164740" h="1274621" extrusionOk="0">
                  <a:moveTo>
                    <a:pt x="0" y="0"/>
                  </a:moveTo>
                  <a:lnTo>
                    <a:pt x="1164740" y="0"/>
                  </a:lnTo>
                  <a:lnTo>
                    <a:pt x="1164740" y="1274621"/>
                  </a:lnTo>
                  <a:lnTo>
                    <a:pt x="0" y="127462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g34d42e25399_0_164"/>
            <p:cNvSpPr/>
            <p:nvPr/>
          </p:nvSpPr>
          <p:spPr>
            <a:xfrm>
              <a:off x="3336478" y="2857"/>
              <a:ext cx="1896090" cy="1236408"/>
            </a:xfrm>
            <a:custGeom>
              <a:avLst/>
              <a:gdLst/>
              <a:ahLst/>
              <a:cxnLst/>
              <a:rect l="l" t="t" r="r" b="b"/>
              <a:pathLst>
                <a:path w="1896090" h="1236408" extrusionOk="0">
                  <a:moveTo>
                    <a:pt x="0" y="0"/>
                  </a:moveTo>
                  <a:lnTo>
                    <a:pt x="1896090" y="0"/>
                  </a:lnTo>
                  <a:lnTo>
                    <a:pt x="1896090" y="1236409"/>
                  </a:lnTo>
                  <a:lnTo>
                    <a:pt x="0" y="123640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g34d42e25399_0_164"/>
            <p:cNvSpPr/>
            <p:nvPr/>
          </p:nvSpPr>
          <p:spPr>
            <a:xfrm>
              <a:off x="5342864" y="0"/>
              <a:ext cx="1085458" cy="1318746"/>
            </a:xfrm>
            <a:custGeom>
              <a:avLst/>
              <a:gdLst/>
              <a:ahLst/>
              <a:cxnLst/>
              <a:rect l="l" t="t" r="r" b="b"/>
              <a:pathLst>
                <a:path w="1085458" h="1318746" extrusionOk="0">
                  <a:moveTo>
                    <a:pt x="0" y="0"/>
                  </a:moveTo>
                  <a:lnTo>
                    <a:pt x="1085458" y="0"/>
                  </a:lnTo>
                  <a:lnTo>
                    <a:pt x="1085458" y="1318746"/>
                  </a:lnTo>
                  <a:lnTo>
                    <a:pt x="0" y="13187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l="-52046" t="-19538" r="-50218" b="-46947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8" name="Google Shape;358;g34d42e25399_0_164"/>
          <p:cNvSpPr txBox="1"/>
          <p:nvPr/>
        </p:nvSpPr>
        <p:spPr>
          <a:xfrm>
            <a:off x="626159" y="549623"/>
            <a:ext cx="116547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54"/>
              <a:buFont typeface="Arial"/>
              <a:buNone/>
            </a:pPr>
            <a:r>
              <a:rPr lang="en-US" sz="5754">
                <a:solidFill>
                  <a:srgbClr val="FFFFFF"/>
                </a:solidFill>
              </a:rPr>
              <a:t>AutoEncoder or U-Net?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34d42e25399_0_164"/>
          <p:cNvSpPr/>
          <p:nvPr/>
        </p:nvSpPr>
        <p:spPr>
          <a:xfrm>
            <a:off x="16828124" y="462098"/>
            <a:ext cx="862353" cy="1159239"/>
          </a:xfrm>
          <a:custGeom>
            <a:avLst/>
            <a:gdLst/>
            <a:ahLst/>
            <a:cxnLst/>
            <a:rect l="l" t="t" r="r" b="b"/>
            <a:pathLst>
              <a:path w="862353" h="1159239" extrusionOk="0">
                <a:moveTo>
                  <a:pt x="0" y="0"/>
                </a:moveTo>
                <a:lnTo>
                  <a:pt x="862352" y="0"/>
                </a:lnTo>
                <a:lnTo>
                  <a:pt x="862352" y="1159239"/>
                </a:lnTo>
                <a:lnTo>
                  <a:pt x="0" y="11592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34d42e25399_0_164"/>
          <p:cNvSpPr txBox="1"/>
          <p:nvPr/>
        </p:nvSpPr>
        <p:spPr>
          <a:xfrm>
            <a:off x="346538" y="9579919"/>
            <a:ext cx="4513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sng" strike="noStrike" cap="none">
                <a:solidFill>
                  <a:srgbClr val="000000"/>
                </a:solidFill>
                <a:latin typeface="Sansita"/>
                <a:ea typeface="Sansita"/>
                <a:cs typeface="Sansita"/>
                <a:sym typeface="Sansita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https://event.fourwaves.com/spark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34d42e25399_0_164"/>
          <p:cNvSpPr txBox="1"/>
          <p:nvPr/>
        </p:nvSpPr>
        <p:spPr>
          <a:xfrm>
            <a:off x="6118600" y="1789425"/>
            <a:ext cx="6050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9"/>
              </a:rPr>
              <a:t>Intuitively Understanding Variational Autoencoders | by Irhum Shafkat | TDS Archive | Medium</a:t>
            </a:r>
            <a:endParaRPr/>
          </a:p>
        </p:txBody>
      </p:sp>
      <p:pic>
        <p:nvPicPr>
          <p:cNvPr id="362" name="Google Shape;362;g34d42e25399_0_1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7525" y="3586300"/>
            <a:ext cx="7608949" cy="528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34d42e25399_0_16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94224" y="3704600"/>
            <a:ext cx="8096250" cy="540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34d42e25399_0_164"/>
          <p:cNvSpPr txBox="1"/>
          <p:nvPr/>
        </p:nvSpPr>
        <p:spPr>
          <a:xfrm>
            <a:off x="2077075" y="2187525"/>
            <a:ext cx="854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How is a U-Net different from an AutoEncoder?</a:t>
            </a:r>
            <a:endParaRPr sz="3000"/>
          </a:p>
        </p:txBody>
      </p:sp>
      <p:sp>
        <p:nvSpPr>
          <p:cNvPr id="365" name="Google Shape;365;g34d42e25399_0_164"/>
          <p:cNvSpPr txBox="1"/>
          <p:nvPr/>
        </p:nvSpPr>
        <p:spPr>
          <a:xfrm>
            <a:off x="10526775" y="2187525"/>
            <a:ext cx="540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FF"/>
                </a:solidFill>
              </a:rPr>
              <a:t>Psst.. its the Skip Connections</a:t>
            </a:r>
            <a:endParaRPr sz="3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616</Words>
  <Application>Microsoft Office PowerPoint</Application>
  <PresentationFormat>Custom</PresentationFormat>
  <Paragraphs>126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Antonio</vt:lpstr>
      <vt:lpstr>Calibri</vt:lpstr>
      <vt:lpstr>Arial</vt:lpstr>
      <vt:lpstr>Lexend SemiBold</vt:lpstr>
      <vt:lpstr>Anton</vt:lpstr>
      <vt:lpstr>Sansita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Raymond Confidence</dc:creator>
  <cp:lastModifiedBy>Raymond Confidence</cp:lastModifiedBy>
  <cp:revision>1</cp:revision>
  <dcterms:created xsi:type="dcterms:W3CDTF">2006-08-16T00:00:00Z</dcterms:created>
  <dcterms:modified xsi:type="dcterms:W3CDTF">2025-04-19T21:57:38Z</dcterms:modified>
</cp:coreProperties>
</file>