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Antonio" panose="020B0604020202020204" charset="0"/>
      <p:regular r:id="rId14"/>
      <p:bold r:id="rId15"/>
    </p:embeddedFont>
    <p:embeddedFont>
      <p:font typeface="Lexend" panose="020B0604020202020204" charset="0"/>
      <p:regular r:id="rId16"/>
      <p:bold r:id="rId17"/>
    </p:embeddedFont>
    <p:embeddedFont>
      <p:font typeface="Lexend Light" panose="020B0604020202020204" charset="0"/>
      <p:regular r:id="rId18"/>
      <p:bold r:id="rId19"/>
    </p:embeddedFont>
    <p:embeddedFont>
      <p:font typeface="Lexend SemiBold" panose="020B0604020202020204" charset="0"/>
      <p:regular r:id="rId20"/>
      <p:bold r:id="rId21"/>
    </p:embeddedFont>
    <p:embeddedFont>
      <p:font typeface="Sansit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3WBIt8UOBS7f/kIHtV5uQhlvN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2FBAD-1634-4B7C-A8F8-0006AF803326}">
  <a:tblStyle styleId="{D9A2FBAD-1634-4B7C-A8F8-0006AF803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2" y="1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d73dbb3bb_1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4d73dbb3bb_1_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8" name="Google Shape;478;g34d73dbb3bb_1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34d73dbb3bb_1_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g34d73dbb3bb_1_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34d73dbb3bb_1_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71" name="Google Shape;671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d73dbb3bb_1_2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34d73dbb3bb_1_2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00" name="Google Shape;500;g34d73dbb3bb_1_2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34d73dbb3bb_1_2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g34d73dbb3bb_1_2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4d73dbb3bb_1_2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4d73dbb3bb_1_5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4d73dbb3bb_1_5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6" name="Google Shape;526;g34d73dbb3bb_1_5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34d73dbb3bb_1_5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g34d73dbb3bb_1_5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34d73dbb3bb_1_5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4d73dbb3bb_1_8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34d73dbb3bb_1_8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8" name="Google Shape;548;g34d73dbb3bb_1_8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34d73dbb3bb_1_8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g34d73dbb3bb_1_8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34d73dbb3bb_1_8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4d73dbb3bb_1_10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34d73dbb3bb_1_10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69" name="Google Shape;569;g34d73dbb3bb_1_10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34d73dbb3bb_1_10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g34d73dbb3bb_1_10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34d73dbb3bb_1_10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4d73dbb3bb_1_15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34d73dbb3bb_1_15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93" name="Google Shape;593;g34d73dbb3bb_1_15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34d73dbb3bb_1_15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34d73dbb3bb_1_15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34d73dbb3bb_1_15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d73dbb3bb_1_13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34d73dbb3bb_1_13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13" name="Google Shape;613;g34d73dbb3bb_1_13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34d73dbb3bb_1_13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5" name="Google Shape;615;g34d73dbb3bb_1_13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34d73dbb3bb_1_13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4d73dbb3bb_1_17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34d73dbb3bb_1_17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35" name="Google Shape;635;g34d73dbb3bb_1_17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34d73dbb3bb_1_17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7" name="Google Shape;637;g34d73dbb3bb_1_17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34d73dbb3bb_1_17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39122ffe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339122ffe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39122ffe8b_0_1879"/>
          <p:cNvGrpSpPr/>
          <p:nvPr/>
        </p:nvGrpSpPr>
        <p:grpSpPr>
          <a:xfrm>
            <a:off x="-12192" y="-6858"/>
            <a:ext cx="18312384" cy="10300716"/>
            <a:chOff x="0" y="0"/>
            <a:chExt cx="12192000" cy="6858000"/>
          </a:xfrm>
        </p:grpSpPr>
        <p:sp>
          <p:nvSpPr>
            <p:cNvPr id="21" name="Google Shape;21;g339122ffe8b_0_187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339122ffe8b_0_187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339122ffe8b_0_187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339122ffe8b_0_187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339122ffe8b_0_187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39122ffe8b_0_187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39122ffe8b_0_187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339122ffe8b_0_187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339122ffe8b_0_187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39122ffe8b_0_187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39122ffe8b_0_187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39122ffe8b_0_187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39122ffe8b_0_187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339122ffe8b_0_187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39122ffe8b_0_187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339122ffe8b_0_187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39122ffe8b_0_187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339122ffe8b_0_187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339122ffe8b_0_187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339122ffe8b_0_187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39122ffe8b_0_187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39122ffe8b_0_187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39122ffe8b_0_187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39122ffe8b_0_187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39122ffe8b_0_187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339122ffe8b_0_187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339122ffe8b_0_187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339122ffe8b_0_187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339122ffe8b_0_187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39122ffe8b_0_187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39122ffe8b_0_187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339122ffe8b_0_187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339122ffe8b_0_187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39122ffe8b_0_187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339122ffe8b_0_187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339122ffe8b_0_187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39122ffe8b_0_187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39122ffe8b_0_187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39122ffe8b_0_187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39122ffe8b_0_187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39122ffe8b_0_187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39122ffe8b_0_187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339122ffe8b_0_187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39122ffe8b_0_187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39122ffe8b_0_187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339122ffe8b_0_187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339122ffe8b_0_187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39122ffe8b_0_187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339122ffe8b_0_187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339122ffe8b_0_187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39122ffe8b_0_187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39122ffe8b_0_187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39122ffe8b_0_187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39122ffe8b_0_187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39122ffe8b_0_187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39122ffe8b_0_187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39122ffe8b_0_187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39122ffe8b_0_187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39122ffe8b_0_187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82850" tIns="91400" rIns="18285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g339122ffe8b_0_1879"/>
          <p:cNvSpPr txBox="1">
            <a:spLocks noGrp="1"/>
          </p:cNvSpPr>
          <p:nvPr>
            <p:ph type="title"/>
          </p:nvPr>
        </p:nvSpPr>
        <p:spPr>
          <a:xfrm>
            <a:off x="419550" y="937150"/>
            <a:ext cx="100320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339122ffe8b_0_1879"/>
          <p:cNvSpPr txBox="1"/>
          <p:nvPr/>
        </p:nvSpPr>
        <p:spPr>
          <a:xfrm>
            <a:off x="4419866" y="3585054"/>
            <a:ext cx="508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39122ffe8b_0_1879"/>
          <p:cNvSpPr txBox="1"/>
          <p:nvPr/>
        </p:nvSpPr>
        <p:spPr>
          <a:xfrm>
            <a:off x="0" y="-79200"/>
            <a:ext cx="52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16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g339122ffe8b_0_1879"/>
          <p:cNvSpPr/>
          <p:nvPr/>
        </p:nvSpPr>
        <p:spPr>
          <a:xfrm>
            <a:off x="-12000" y="0"/>
            <a:ext cx="18312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39122ffe8b_0_1879"/>
          <p:cNvSpPr txBox="1">
            <a:spLocks noGrp="1"/>
          </p:cNvSpPr>
          <p:nvPr>
            <p:ph type="body" idx="1"/>
          </p:nvPr>
        </p:nvSpPr>
        <p:spPr>
          <a:xfrm>
            <a:off x="15790850" y="-79200"/>
            <a:ext cx="22770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3020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30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»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5" name="Google Shape;85;g339122ffe8b_0_1879"/>
          <p:cNvSpPr txBox="1">
            <a:spLocks noGrp="1"/>
          </p:cNvSpPr>
          <p:nvPr>
            <p:ph type="body" idx="2"/>
          </p:nvPr>
        </p:nvSpPr>
        <p:spPr>
          <a:xfrm>
            <a:off x="334650" y="-79200"/>
            <a:ext cx="23394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30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»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6" name="Google Shape;86;g339122ffe8b_0_1879"/>
          <p:cNvSpPr txBox="1">
            <a:spLocks noGrp="1"/>
          </p:cNvSpPr>
          <p:nvPr>
            <p:ph type="body" idx="3"/>
          </p:nvPr>
        </p:nvSpPr>
        <p:spPr>
          <a:xfrm>
            <a:off x="1881550" y="-79200"/>
            <a:ext cx="76206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marL="365760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339122ffe8b_0_1879"/>
          <p:cNvSpPr/>
          <p:nvPr/>
        </p:nvSpPr>
        <p:spPr>
          <a:xfrm rot="5400000">
            <a:off x="164500" y="138600"/>
            <a:ext cx="208200" cy="18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E46962"/>
          </p15:clr>
        </p15:guide>
        <p15:guide id="2" pos="11376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6336">
          <p15:clr>
            <a:srgbClr val="E46962"/>
          </p15:clr>
        </p15:guide>
        <p15:guide id="5" orient="horz" pos="144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consortium-for-advancement-of-mri-education-research-in-afric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twitter.com/mailab_io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twitter.com/CAMERAAfrica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hyperlink" Target="https://arxiv.org/pdf/2010.11929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www.youtube.com/watch?v=scWzb1-yQb0&amp;t=26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g34d73dbb3bb_1_0"/>
          <p:cNvGrpSpPr/>
          <p:nvPr/>
        </p:nvGrpSpPr>
        <p:grpSpPr>
          <a:xfrm>
            <a:off x="11726350" y="405482"/>
            <a:ext cx="6075844" cy="1246436"/>
            <a:chOff x="0" y="0"/>
            <a:chExt cx="8101125" cy="1661915"/>
          </a:xfrm>
        </p:grpSpPr>
        <p:sp>
          <p:nvSpPr>
            <p:cNvPr id="484" name="Google Shape;484;g34d73dbb3bb_1_0"/>
            <p:cNvSpPr/>
            <p:nvPr/>
          </p:nvSpPr>
          <p:spPr>
            <a:xfrm>
              <a:off x="1690148" y="52006"/>
              <a:ext cx="2514561" cy="1413183"/>
            </a:xfrm>
            <a:custGeom>
              <a:avLst/>
              <a:gdLst/>
              <a:ahLst/>
              <a:cxnLst/>
              <a:rect l="l" t="t" r="r" b="b"/>
              <a:pathLst>
                <a:path w="2514561" h="1413183" extrusionOk="0">
                  <a:moveTo>
                    <a:pt x="0" y="0"/>
                  </a:moveTo>
                  <a:lnTo>
                    <a:pt x="2514562" y="0"/>
                  </a:lnTo>
                  <a:lnTo>
                    <a:pt x="2514562" y="1413184"/>
                  </a:lnTo>
                  <a:lnTo>
                    <a:pt x="0" y="141318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g34d73dbb3bb_1_0"/>
            <p:cNvSpPr/>
            <p:nvPr/>
          </p:nvSpPr>
          <p:spPr>
            <a:xfrm>
              <a:off x="0" y="52006"/>
              <a:ext cx="1467833" cy="1606308"/>
            </a:xfrm>
            <a:custGeom>
              <a:avLst/>
              <a:gdLst/>
              <a:ahLst/>
              <a:cxnLst/>
              <a:rect l="l" t="t" r="r" b="b"/>
              <a:pathLst>
                <a:path w="1467833" h="1606308" extrusionOk="0">
                  <a:moveTo>
                    <a:pt x="0" y="0"/>
                  </a:moveTo>
                  <a:lnTo>
                    <a:pt x="1467833" y="0"/>
                  </a:lnTo>
                  <a:lnTo>
                    <a:pt x="1467833" y="1606308"/>
                  </a:lnTo>
                  <a:lnTo>
                    <a:pt x="0" y="16063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34d73dbb3bb_1_0"/>
            <p:cNvSpPr/>
            <p:nvPr/>
          </p:nvSpPr>
          <p:spPr>
            <a:xfrm>
              <a:off x="4204710" y="3601"/>
              <a:ext cx="2389497" cy="1558151"/>
            </a:xfrm>
            <a:custGeom>
              <a:avLst/>
              <a:gdLst/>
              <a:ahLst/>
              <a:cxnLst/>
              <a:rect l="l" t="t" r="r" b="b"/>
              <a:pathLst>
                <a:path w="2389497" h="1558151" extrusionOk="0">
                  <a:moveTo>
                    <a:pt x="0" y="0"/>
                  </a:moveTo>
                  <a:lnTo>
                    <a:pt x="2389497" y="0"/>
                  </a:lnTo>
                  <a:lnTo>
                    <a:pt x="2389497" y="1558151"/>
                  </a:lnTo>
                  <a:lnTo>
                    <a:pt x="0" y="155815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34d73dbb3bb_1_0"/>
            <p:cNvSpPr/>
            <p:nvPr/>
          </p:nvSpPr>
          <p:spPr>
            <a:xfrm>
              <a:off x="6733205" y="0"/>
              <a:ext cx="1367920" cy="1661915"/>
            </a:xfrm>
            <a:custGeom>
              <a:avLst/>
              <a:gdLst/>
              <a:ahLst/>
              <a:cxnLst/>
              <a:rect l="l" t="t" r="r" b="b"/>
              <a:pathLst>
                <a:path w="1367920" h="1661915" extrusionOk="0">
                  <a:moveTo>
                    <a:pt x="0" y="0"/>
                  </a:moveTo>
                  <a:lnTo>
                    <a:pt x="1367920" y="0"/>
                  </a:lnTo>
                  <a:lnTo>
                    <a:pt x="1367920" y="1661915"/>
                  </a:lnTo>
                  <a:lnTo>
                    <a:pt x="0" y="16619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g34d73dbb3bb_1_0"/>
          <p:cNvGrpSpPr/>
          <p:nvPr/>
        </p:nvGrpSpPr>
        <p:grpSpPr>
          <a:xfrm rot="10800000">
            <a:off x="-118" y="2124076"/>
            <a:ext cx="18288118" cy="8319483"/>
            <a:chOff x="0" y="0"/>
            <a:chExt cx="4816592" cy="2191125"/>
          </a:xfrm>
        </p:grpSpPr>
        <p:sp>
          <p:nvSpPr>
            <p:cNvPr id="489" name="Google Shape;489;g34d73dbb3bb_1_0"/>
            <p:cNvSpPr/>
            <p:nvPr/>
          </p:nvSpPr>
          <p:spPr>
            <a:xfrm>
              <a:off x="0" y="0"/>
              <a:ext cx="4816592" cy="2191046"/>
            </a:xfrm>
            <a:custGeom>
              <a:avLst/>
              <a:gdLst/>
              <a:ahLst/>
              <a:cxnLst/>
              <a:rect l="l" t="t" r="r" b="b"/>
              <a:pathLst>
                <a:path w="4816592" h="2191046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191046"/>
                  </a:lnTo>
                  <a:lnTo>
                    <a:pt x="0" y="2191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g34d73dbb3bb_1_0"/>
            <p:cNvSpPr txBox="1"/>
            <p:nvPr/>
          </p:nvSpPr>
          <p:spPr>
            <a:xfrm>
              <a:off x="0" y="9525"/>
              <a:ext cx="4816500" cy="218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g34d73dbb3bb_1_0"/>
          <p:cNvSpPr/>
          <p:nvPr/>
        </p:nvSpPr>
        <p:spPr>
          <a:xfrm>
            <a:off x="11928415" y="3176465"/>
            <a:ext cx="6171931" cy="6214465"/>
          </a:xfrm>
          <a:custGeom>
            <a:avLst/>
            <a:gdLst/>
            <a:ahLst/>
            <a:cxnLst/>
            <a:rect l="l" t="t" r="r" b="b"/>
            <a:pathLst>
              <a:path w="6171931" h="6214465" extrusionOk="0">
                <a:moveTo>
                  <a:pt x="0" y="0"/>
                </a:moveTo>
                <a:lnTo>
                  <a:pt x="6171931" y="0"/>
                </a:lnTo>
                <a:lnTo>
                  <a:pt x="6171931" y="6214464"/>
                </a:lnTo>
                <a:lnTo>
                  <a:pt x="0" y="6214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220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34d73dbb3bb_1_0"/>
          <p:cNvSpPr/>
          <p:nvPr/>
        </p:nvSpPr>
        <p:spPr>
          <a:xfrm>
            <a:off x="382353" y="220241"/>
            <a:ext cx="1292693" cy="1737735"/>
          </a:xfrm>
          <a:custGeom>
            <a:avLst/>
            <a:gdLst/>
            <a:ahLst/>
            <a:cxnLst/>
            <a:rect l="l" t="t" r="r" b="b"/>
            <a:pathLst>
              <a:path w="1292693" h="1737735" extrusionOk="0">
                <a:moveTo>
                  <a:pt x="0" y="0"/>
                </a:moveTo>
                <a:lnTo>
                  <a:pt x="1292694" y="0"/>
                </a:lnTo>
                <a:lnTo>
                  <a:pt x="1292694" y="1737735"/>
                </a:lnTo>
                <a:lnTo>
                  <a:pt x="0" y="1737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34d73dbb3bb_1_0"/>
          <p:cNvSpPr txBox="1"/>
          <p:nvPr/>
        </p:nvSpPr>
        <p:spPr>
          <a:xfrm>
            <a:off x="2219997" y="280557"/>
            <a:ext cx="82128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93"/>
              <a:buFont typeface="Arial"/>
              <a:buNone/>
            </a:pPr>
            <a:r>
              <a:rPr lang="en-US" sz="7193" b="0" i="0" u="none" strike="noStrike" cap="none">
                <a:solidFill>
                  <a:srgbClr val="EE8600"/>
                </a:solidFill>
                <a:latin typeface="Anton"/>
                <a:ea typeface="Anton"/>
                <a:cs typeface="Anton"/>
                <a:sym typeface="Anton"/>
              </a:rPr>
              <a:t>2025 SPARK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4d73dbb3bb_1_0"/>
          <p:cNvSpPr txBox="1"/>
          <p:nvPr/>
        </p:nvSpPr>
        <p:spPr>
          <a:xfrm>
            <a:off x="2219997" y="1312949"/>
            <a:ext cx="62130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4"/>
              <a:buFont typeface="Arial"/>
              <a:buNone/>
            </a:pPr>
            <a:r>
              <a:rPr lang="en-US" sz="2854" b="1" i="0" u="none" strike="noStrike" cap="none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TRAIN FOR CHANGE, FROM SCIENCE TO 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4d73dbb3bb_1_0"/>
          <p:cNvSpPr txBox="1"/>
          <p:nvPr/>
        </p:nvSpPr>
        <p:spPr>
          <a:xfrm>
            <a:off x="773117" y="3128840"/>
            <a:ext cx="11654700" cy="3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SPRINT AI TRAINING FOR AFRICAN MEDICAL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4"/>
              <a:buFont typeface="Arial"/>
              <a:buNone/>
            </a:pPr>
            <a:r>
              <a:rPr lang="en-US" sz="42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Imaging Knowledge Translation (SPARK)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Academy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4"/>
              <a:buFont typeface="Arial"/>
              <a:buNone/>
            </a:pPr>
            <a:r>
              <a:rPr lang="en-US" sz="3954" b="0" i="0" u="none" strike="noStrike" cap="none">
                <a:solidFill>
                  <a:srgbClr val="EE8600"/>
                </a:solidFill>
                <a:latin typeface="Arial"/>
                <a:ea typeface="Arial"/>
                <a:cs typeface="Arial"/>
                <a:sym typeface="Arial"/>
              </a:rPr>
              <a:t>IN DEEP LEARNING &amp; MEDICAL IMAGING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34d73dbb3bb_1_0"/>
          <p:cNvSpPr txBox="1"/>
          <p:nvPr/>
        </p:nvSpPr>
        <p:spPr>
          <a:xfrm>
            <a:off x="773167" y="7451369"/>
            <a:ext cx="116547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54"/>
              <a:buFont typeface="Arial"/>
              <a:buNone/>
            </a:pPr>
            <a:r>
              <a:rPr lang="en-US" sz="5654" b="1" i="0" u="none" strike="noStrike" cap="none" dirty="0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854" dirty="0" err="1">
                <a:solidFill>
                  <a:srgbClr val="0000FF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SwinUNETR</a:t>
            </a:r>
            <a:r>
              <a:rPr lang="en-US" sz="5854" i="0" u="none" strike="noStrike" cap="none" dirty="0">
                <a:solidFill>
                  <a:srgbClr val="FF0000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sz="3100" i="0" u="none" strike="noStrike" cap="none" dirty="0">
              <a:solidFill>
                <a:srgbClr val="FF0000"/>
              </a:solidFill>
              <a:highlight>
                <a:schemeClr val="lt1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 dirty="0">
                <a:solidFill>
                  <a:srgbClr val="FFFFFF"/>
                </a:solidFill>
              </a:rPr>
              <a:t>April 19th</a:t>
            </a:r>
            <a:r>
              <a:rPr lang="en-US" sz="4154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4"/>
          <p:cNvGrpSpPr/>
          <p:nvPr/>
        </p:nvGrpSpPr>
        <p:grpSpPr>
          <a:xfrm>
            <a:off x="-1" y="380185"/>
            <a:ext cx="18287999" cy="1297030"/>
            <a:chOff x="-1" y="380185"/>
            <a:chExt cx="18287999" cy="1297030"/>
          </a:xfrm>
        </p:grpSpPr>
        <p:grpSp>
          <p:nvGrpSpPr>
            <p:cNvPr id="677" name="Google Shape;677;p4"/>
            <p:cNvGrpSpPr/>
            <p:nvPr/>
          </p:nvGrpSpPr>
          <p:grpSpPr>
            <a:xfrm rot="10800000">
              <a:off x="-1" y="380185"/>
              <a:ext cx="18287999" cy="1297030"/>
              <a:chOff x="0" y="0"/>
              <a:chExt cx="5146429" cy="341605"/>
            </a:xfrm>
          </p:grpSpPr>
          <p:sp>
            <p:nvSpPr>
              <p:cNvPr id="678" name="Google Shape;678;p4"/>
              <p:cNvSpPr/>
              <p:nvPr/>
            </p:nvSpPr>
            <p:spPr>
              <a:xfrm>
                <a:off x="0" y="0"/>
                <a:ext cx="5146429" cy="341605"/>
              </a:xfrm>
              <a:custGeom>
                <a:avLst/>
                <a:gdLst/>
                <a:ahLst/>
                <a:cxnLst/>
                <a:rect l="l" t="t" r="r" b="b"/>
                <a:pathLst>
                  <a:path w="5146429" h="341605" extrusionOk="0">
                    <a:moveTo>
                      <a:pt x="0" y="0"/>
                    </a:moveTo>
                    <a:lnTo>
                      <a:pt x="5146429" y="0"/>
                    </a:lnTo>
                    <a:lnTo>
                      <a:pt x="5146429" y="341605"/>
                    </a:lnTo>
                    <a:lnTo>
                      <a:pt x="0" y="34160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B4F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4"/>
              <p:cNvSpPr txBox="1"/>
              <p:nvPr/>
            </p:nvSpPr>
            <p:spPr>
              <a:xfrm>
                <a:off x="0" y="9525"/>
                <a:ext cx="5146429" cy="33208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rgbClr val="0B4F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0" name="Google Shape;680;p4"/>
            <p:cNvSpPr/>
            <p:nvPr/>
          </p:nvSpPr>
          <p:spPr>
            <a:xfrm>
              <a:off x="16828124" y="462098"/>
              <a:ext cx="862353" cy="1159239"/>
            </a:xfrm>
            <a:custGeom>
              <a:avLst/>
              <a:gdLst/>
              <a:ahLst/>
              <a:cxnLst/>
              <a:rect l="l" t="t" r="r" b="b"/>
              <a:pathLst>
                <a:path w="862353" h="1159239" extrusionOk="0">
                  <a:moveTo>
                    <a:pt x="0" y="0"/>
                  </a:moveTo>
                  <a:lnTo>
                    <a:pt x="862352" y="0"/>
                  </a:lnTo>
                  <a:lnTo>
                    <a:pt x="862352" y="1159239"/>
                  </a:lnTo>
                  <a:lnTo>
                    <a:pt x="0" y="11592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4"/>
          <p:cNvGrpSpPr/>
          <p:nvPr/>
        </p:nvGrpSpPr>
        <p:grpSpPr>
          <a:xfrm>
            <a:off x="13410215" y="9182100"/>
            <a:ext cx="4821241" cy="989059"/>
            <a:chOff x="0" y="0"/>
            <a:chExt cx="6428322" cy="1318746"/>
          </a:xfrm>
        </p:grpSpPr>
        <p:sp>
          <p:nvSpPr>
            <p:cNvPr id="682" name="Google Shape;682;p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l="-52051" t="-19538" r="-50222" b="-4694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4"/>
          <p:cNvSpPr txBox="1"/>
          <p:nvPr/>
        </p:nvSpPr>
        <p:spPr>
          <a:xfrm>
            <a:off x="626159" y="549623"/>
            <a:ext cx="11654806" cy="86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FAQ and Contact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"/>
          <p:cNvSpPr txBox="1"/>
          <p:nvPr/>
        </p:nvSpPr>
        <p:spPr>
          <a:xfrm>
            <a:off x="346538" y="9579919"/>
            <a:ext cx="4513760" cy="43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"/>
          <p:cNvSpPr txBox="1"/>
          <p:nvPr/>
        </p:nvSpPr>
        <p:spPr>
          <a:xfrm>
            <a:off x="8709331" y="2628900"/>
            <a:ext cx="9546409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general program information, consult the FAQ section of the training platform in Fourwaves.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general program inquiry, contact the SPARK Academy team at </a:t>
            </a:r>
            <a:r>
              <a:rPr lang="en-US" sz="2800" b="0" i="0" u="none" strike="noStrike" cap="none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spark@mailab.io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project specific information or questions related to your team assignment, hackathon project or team’s BraTS project, contact your Team Supervisor.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other program related inquiries, contact the SPARK Academy team at </a:t>
            </a:r>
            <a:r>
              <a:rPr lang="en-US" sz="2800" b="0" i="0" u="none" strike="noStrike" cap="none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spark@mailab.io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76200" y="2476500"/>
            <a:ext cx="8915400" cy="484605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"/>
          <p:cNvSpPr txBox="1"/>
          <p:nvPr/>
        </p:nvSpPr>
        <p:spPr>
          <a:xfrm>
            <a:off x="459404" y="7542985"/>
            <a:ext cx="906559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Socials: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us for up-to-date program information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https://twitter.com/CAMERAAfrica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https://twitter.com/mailab_io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https://www.linkedin.com/company/consortium-for-advancement-of-mri-education-research-in-africa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"/>
          <p:cNvSpPr txBox="1"/>
          <p:nvPr/>
        </p:nvSpPr>
        <p:spPr>
          <a:xfrm>
            <a:off x="603550" y="2628900"/>
            <a:ext cx="5625118" cy="672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4"/>
              <a:buFont typeface="Arial"/>
              <a:buNone/>
            </a:pPr>
            <a:r>
              <a:rPr lang="en-US" sz="445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g34d73dbb3bb_1_2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506" name="Google Shape;506;g34d73dbb3bb_1_2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g34d73dbb3bb_1_2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g34d73dbb3bb_1_2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509" name="Google Shape;509;g34d73dbb3bb_1_2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g34d73dbb3bb_1_2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34d73dbb3bb_1_2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34d73dbb3bb_1_2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g34d73dbb3bb_1_24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514" name="Google Shape;514;g34d73dbb3bb_1_2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34d73dbb3bb_1_2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g34d73dbb3bb_1_24"/>
          <p:cNvPicPr preferRelativeResize="0"/>
          <p:nvPr/>
        </p:nvPicPr>
        <p:blipFill rotWithShape="1">
          <a:blip r:embed="rId9">
            <a:alphaModFix/>
          </a:blip>
          <a:srcRect b="4415"/>
          <a:stretch/>
        </p:blipFill>
        <p:spPr>
          <a:xfrm>
            <a:off x="1771850" y="2048925"/>
            <a:ext cx="14935226" cy="82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34d73dbb3bb_1_24"/>
          <p:cNvSpPr txBox="1"/>
          <p:nvPr/>
        </p:nvSpPr>
        <p:spPr>
          <a:xfrm>
            <a:off x="1012050" y="1851950"/>
            <a:ext cx="16263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dk1"/>
                </a:solidFill>
              </a:rPr>
              <a:t>Borne of the </a:t>
            </a:r>
            <a:r>
              <a:rPr lang="en-US" sz="4100" b="1">
                <a:solidFill>
                  <a:srgbClr val="FF0000"/>
                </a:solidFill>
              </a:rPr>
              <a:t>Vision Transformer; an image is worth 16x16 words</a:t>
            </a:r>
            <a:endParaRPr sz="4100" b="1"/>
          </a:p>
        </p:txBody>
      </p:sp>
      <p:sp>
        <p:nvSpPr>
          <p:cNvPr id="518" name="Google Shape;518;g34d73dbb3bb_1_24"/>
          <p:cNvSpPr/>
          <p:nvPr/>
        </p:nvSpPr>
        <p:spPr>
          <a:xfrm>
            <a:off x="2350425" y="7097350"/>
            <a:ext cx="9872700" cy="2816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34d73dbb3bb_1_24"/>
          <p:cNvSpPr/>
          <p:nvPr/>
        </p:nvSpPr>
        <p:spPr>
          <a:xfrm>
            <a:off x="4495725" y="5328125"/>
            <a:ext cx="7614000" cy="1529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34d73dbb3bb_1_24"/>
          <p:cNvSpPr/>
          <p:nvPr/>
        </p:nvSpPr>
        <p:spPr>
          <a:xfrm>
            <a:off x="13073975" y="2931650"/>
            <a:ext cx="3497400" cy="733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4d73dbb3bb_1_24"/>
          <p:cNvSpPr/>
          <p:nvPr/>
        </p:nvSpPr>
        <p:spPr>
          <a:xfrm>
            <a:off x="2937700" y="3518075"/>
            <a:ext cx="3160500" cy="221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34d73dbb3bb_1_24"/>
          <p:cNvSpPr txBox="1"/>
          <p:nvPr/>
        </p:nvSpPr>
        <p:spPr>
          <a:xfrm>
            <a:off x="8380125" y="2439050"/>
            <a:ext cx="37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10"/>
              </a:rPr>
              <a:t>https://arxiv.org/pdf/2010.11929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g34d73dbb3bb_1_5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532" name="Google Shape;532;g34d73dbb3bb_1_5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g34d73dbb3bb_1_5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g34d73dbb3bb_1_5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535" name="Google Shape;535;g34d73dbb3bb_1_5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34d73dbb3bb_1_5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34d73dbb3bb_1_5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34d73dbb3bb_1_5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34d73dbb3bb_1_52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540" name="Google Shape;540;g34d73dbb3bb_1_5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34d73dbb3bb_1_5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4d73dbb3bb_1_52"/>
          <p:cNvSpPr txBox="1"/>
          <p:nvPr/>
        </p:nvSpPr>
        <p:spPr>
          <a:xfrm>
            <a:off x="277650" y="5719475"/>
            <a:ext cx="17732700" cy="26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dk1"/>
                </a:solidFill>
              </a:rPr>
              <a:t>Limitations of Existing Methods and Motivation for Transformers</a:t>
            </a:r>
            <a:endParaRPr sz="4100" b="1">
              <a:solidFill>
                <a:schemeClr val="dk1"/>
              </a:solidFill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Limited kernel size restricts their ability to model long-range information.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This can lead to deficiencies in segmenting tumors with variable sizes.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43" name="Google Shape;543;g34d73dbb3bb_1_52"/>
          <p:cNvSpPr txBox="1"/>
          <p:nvPr/>
        </p:nvSpPr>
        <p:spPr>
          <a:xfrm>
            <a:off x="4981825" y="2227325"/>
            <a:ext cx="7717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chemeClr val="dk1"/>
                </a:solidFill>
              </a:rPr>
              <a:t>Shifting Window Transformer</a:t>
            </a:r>
            <a:endParaRPr sz="4100" b="1">
              <a:solidFill>
                <a:schemeClr val="dk1"/>
              </a:solidFill>
            </a:endParaRPr>
          </a:p>
        </p:txBody>
      </p:sp>
      <p:sp>
        <p:nvSpPr>
          <p:cNvPr id="544" name="Google Shape;544;g34d73dbb3bb_1_52"/>
          <p:cNvSpPr txBox="1"/>
          <p:nvPr/>
        </p:nvSpPr>
        <p:spPr>
          <a:xfrm>
            <a:off x="3725125" y="3805013"/>
            <a:ext cx="10230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rgbClr val="FF0000"/>
                </a:solidFill>
              </a:rPr>
              <a:t>Swin</a:t>
            </a:r>
            <a:r>
              <a:rPr lang="en-US" sz="4100" b="1"/>
              <a:t> </a:t>
            </a:r>
            <a:r>
              <a:rPr lang="en-US" sz="4100" b="1">
                <a:solidFill>
                  <a:srgbClr val="FF0000"/>
                </a:solidFill>
              </a:rPr>
              <a:t>UNE</a:t>
            </a:r>
            <a:r>
              <a:rPr lang="en-US" sz="4100" b="1"/>
              <a:t>t </a:t>
            </a:r>
            <a:r>
              <a:rPr lang="en-US" sz="4100" b="1">
                <a:solidFill>
                  <a:srgbClr val="FF0000"/>
                </a:solidFill>
              </a:rPr>
              <a:t>TR</a:t>
            </a:r>
            <a:r>
              <a:rPr lang="en-US" sz="4100" b="1"/>
              <a:t>ansformers (Swin UNETR)</a:t>
            </a:r>
            <a:endParaRPr sz="41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g34d73dbb3bb_1_85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554" name="Google Shape;554;g34d73dbb3bb_1_85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g34d73dbb3bb_1_85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6" name="Google Shape;556;g34d73dbb3bb_1_85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557" name="Google Shape;557;g34d73dbb3bb_1_85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34d73dbb3bb_1_85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34d73dbb3bb_1_85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34d73dbb3bb_1_85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34d73dbb3bb_1_85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562" name="Google Shape;562;g34d73dbb3bb_1_85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34d73dbb3bb_1_85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34d73dbb3bb_1_85"/>
          <p:cNvSpPr txBox="1"/>
          <p:nvPr/>
        </p:nvSpPr>
        <p:spPr>
          <a:xfrm>
            <a:off x="3779550" y="1845563"/>
            <a:ext cx="10230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>
                <a:solidFill>
                  <a:srgbClr val="FF0000"/>
                </a:solidFill>
              </a:rPr>
              <a:t>Swin</a:t>
            </a:r>
            <a:r>
              <a:rPr lang="en-US" sz="4100" b="1"/>
              <a:t> </a:t>
            </a:r>
            <a:r>
              <a:rPr lang="en-US" sz="4100" b="1">
                <a:solidFill>
                  <a:srgbClr val="FF0000"/>
                </a:solidFill>
              </a:rPr>
              <a:t>UNE</a:t>
            </a:r>
            <a:r>
              <a:rPr lang="en-US" sz="4100" b="1"/>
              <a:t>t </a:t>
            </a:r>
            <a:r>
              <a:rPr lang="en-US" sz="4100" b="1">
                <a:solidFill>
                  <a:srgbClr val="FF0000"/>
                </a:solidFill>
              </a:rPr>
              <a:t>TR</a:t>
            </a:r>
            <a:r>
              <a:rPr lang="en-US" sz="4100" b="1"/>
              <a:t>ansformers (Swin UNETR)</a:t>
            </a:r>
            <a:endParaRPr sz="4100" b="1"/>
          </a:p>
        </p:txBody>
      </p:sp>
      <p:pic>
        <p:nvPicPr>
          <p:cNvPr id="565" name="Google Shape;565;g34d73dbb3bb_1_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813" y="2753423"/>
            <a:ext cx="18108375" cy="730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g34d73dbb3bb_1_107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575" name="Google Shape;575;g34d73dbb3bb_1_107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34d73dbb3bb_1_107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g34d73dbb3bb_1_107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578" name="Google Shape;578;g34d73dbb3bb_1_107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34d73dbb3bb_1_107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g34d73dbb3bb_1_107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34d73dbb3bb_1_107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g34d73dbb3bb_1_107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583" name="Google Shape;583;g34d73dbb3bb_1_107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34d73dbb3bb_1_107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g34d73dbb3bb_1_107"/>
          <p:cNvPicPr preferRelativeResize="0"/>
          <p:nvPr/>
        </p:nvPicPr>
        <p:blipFill rotWithShape="1">
          <a:blip r:embed="rId9">
            <a:alphaModFix/>
          </a:blip>
          <a:srcRect t="6015" r="37946"/>
          <a:stretch/>
        </p:blipFill>
        <p:spPr>
          <a:xfrm>
            <a:off x="3152075" y="1785250"/>
            <a:ext cx="12269825" cy="7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4d73dbb3bb_1_107"/>
          <p:cNvSpPr/>
          <p:nvPr/>
        </p:nvSpPr>
        <p:spPr>
          <a:xfrm>
            <a:off x="3363675" y="4299850"/>
            <a:ext cx="3238500" cy="4680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34d73dbb3bb_1_107"/>
          <p:cNvSpPr/>
          <p:nvPr/>
        </p:nvSpPr>
        <p:spPr>
          <a:xfrm>
            <a:off x="7280700" y="1545750"/>
            <a:ext cx="8580000" cy="719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34d73dbb3bb_1_107"/>
          <p:cNvSpPr txBox="1"/>
          <p:nvPr/>
        </p:nvSpPr>
        <p:spPr>
          <a:xfrm>
            <a:off x="142175" y="5520275"/>
            <a:ext cx="3238500" cy="11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FF0000"/>
                </a:solidFill>
              </a:rPr>
              <a:t>Encoder</a:t>
            </a:r>
            <a:br>
              <a:rPr lang="en-US" sz="3800" b="1">
                <a:solidFill>
                  <a:schemeClr val="dk1"/>
                </a:solidFill>
              </a:rPr>
            </a:br>
            <a:r>
              <a:rPr lang="en-US" sz="2200" b="1">
                <a:solidFill>
                  <a:schemeClr val="dk1"/>
                </a:solidFill>
              </a:rPr>
              <a:t>(Transformer-based)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589" name="Google Shape;589;g34d73dbb3bb_1_107"/>
          <p:cNvSpPr txBox="1"/>
          <p:nvPr/>
        </p:nvSpPr>
        <p:spPr>
          <a:xfrm>
            <a:off x="15557725" y="5347950"/>
            <a:ext cx="2874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0000"/>
                </a:solidFill>
              </a:rPr>
              <a:t>Decoder</a:t>
            </a:r>
            <a:br>
              <a:rPr lang="en-US" sz="3500" b="1">
                <a:solidFill>
                  <a:schemeClr val="dk1"/>
                </a:solidFill>
              </a:rPr>
            </a:br>
            <a:r>
              <a:rPr lang="en-US" sz="1900" b="1">
                <a:solidFill>
                  <a:schemeClr val="dk1"/>
                </a:solidFill>
              </a:rPr>
              <a:t>(Convolution-based)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g34d73dbb3bb_1_15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599" name="Google Shape;599;g34d73dbb3bb_1_15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34d73dbb3bb_1_15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g34d73dbb3bb_1_15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602" name="Google Shape;602;g34d73dbb3bb_1_15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34d73dbb3bb_1_15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g34d73dbb3bb_1_15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34d73dbb3bb_1_15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g34d73dbb3bb_1_152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07" name="Google Shape;607;g34d73dbb3bb_1_15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34d73dbb3bb_1_15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g34d73dbb3bb_1_152"/>
          <p:cNvPicPr preferRelativeResize="0"/>
          <p:nvPr/>
        </p:nvPicPr>
        <p:blipFill rotWithShape="1">
          <a:blip r:embed="rId9">
            <a:alphaModFix/>
          </a:blip>
          <a:srcRect t="6384"/>
          <a:stretch/>
        </p:blipFill>
        <p:spPr>
          <a:xfrm>
            <a:off x="255576" y="1677225"/>
            <a:ext cx="17776849" cy="8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g34d73dbb3bb_1_13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619" name="Google Shape;619;g34d73dbb3bb_1_13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34d73dbb3bb_1_13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g34d73dbb3bb_1_13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622" name="Google Shape;622;g34d73dbb3bb_1_13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34d73dbb3bb_1_13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34d73dbb3bb_1_13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34d73dbb3bb_1_13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6" name="Google Shape;626;g34d73dbb3bb_1_132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27" name="Google Shape;627;g34d73dbb3bb_1_13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34d73dbb3bb_1_13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34d73dbb3bb_1_132"/>
          <p:cNvSpPr txBox="1"/>
          <p:nvPr/>
        </p:nvSpPr>
        <p:spPr>
          <a:xfrm>
            <a:off x="3779550" y="1557413"/>
            <a:ext cx="10230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/>
              <a:t>Swin Transformer Block</a:t>
            </a:r>
            <a:endParaRPr sz="4100" b="1"/>
          </a:p>
        </p:txBody>
      </p:sp>
      <p:pic>
        <p:nvPicPr>
          <p:cNvPr id="630" name="Google Shape;630;g34d73dbb3bb_1_132"/>
          <p:cNvPicPr preferRelativeResize="0"/>
          <p:nvPr/>
        </p:nvPicPr>
        <p:blipFill rotWithShape="1">
          <a:blip r:embed="rId9">
            <a:alphaModFix/>
          </a:blip>
          <a:srcRect l="62050" t="26745"/>
          <a:stretch/>
        </p:blipFill>
        <p:spPr>
          <a:xfrm>
            <a:off x="3933676" y="2208312"/>
            <a:ext cx="10230901" cy="796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34d73dbb3bb_1_1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16977" y="1829615"/>
            <a:ext cx="3818622" cy="19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g34d73dbb3bb_1_17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641" name="Google Shape;641;g34d73dbb3bb_1_17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g34d73dbb3bb_1_17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g34d73dbb3bb_1_17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644" name="Google Shape;644;g34d73dbb3bb_1_17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g34d73dbb3bb_1_17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34d73dbb3bb_1_17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34d73dbb3bb_1_17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9" r="-50218" b="-4693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g34d73dbb3bb_1_174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SwinUNETR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49" name="Google Shape;649;g34d73dbb3bb_1_17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34d73dbb3bb_1_17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34d73dbb3bb_1_174"/>
          <p:cNvSpPr txBox="1"/>
          <p:nvPr/>
        </p:nvSpPr>
        <p:spPr>
          <a:xfrm>
            <a:off x="4028500" y="1900963"/>
            <a:ext cx="1023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9"/>
              </a:rPr>
              <a:t>SwinUNetR; Shifting Window Transformer for Semantic Segmentation of Brain Tumors</a:t>
            </a:r>
            <a:endParaRPr sz="4900" b="1"/>
          </a:p>
        </p:txBody>
      </p:sp>
      <p:pic>
        <p:nvPicPr>
          <p:cNvPr id="652" name="Google Shape;652;g34d73dbb3bb_1_1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24382" y="2601729"/>
            <a:ext cx="14639232" cy="75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9122ffe8b_0_2"/>
          <p:cNvSpPr/>
          <p:nvPr/>
        </p:nvSpPr>
        <p:spPr>
          <a:xfrm>
            <a:off x="2135050" y="2842946"/>
            <a:ext cx="5101200" cy="19614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764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339122ffe8b_0_2"/>
          <p:cNvSpPr/>
          <p:nvPr/>
        </p:nvSpPr>
        <p:spPr>
          <a:xfrm>
            <a:off x="2135073" y="5261416"/>
            <a:ext cx="5101200" cy="19614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764"/>
              </a:srgbClr>
            </a:outerShdw>
          </a:effectLst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339122ffe8b_0_2"/>
          <p:cNvSpPr txBox="1">
            <a:spLocks noGrp="1"/>
          </p:cNvSpPr>
          <p:nvPr>
            <p:ph type="title"/>
          </p:nvPr>
        </p:nvSpPr>
        <p:spPr>
          <a:xfrm>
            <a:off x="0" y="817250"/>
            <a:ext cx="100320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Get in touch?</a:t>
            </a:r>
            <a:endParaRPr/>
          </a:p>
        </p:txBody>
      </p:sp>
      <p:sp>
        <p:nvSpPr>
          <p:cNvPr id="660" name="Google Shape;660;g339122ffe8b_0_2"/>
          <p:cNvSpPr/>
          <p:nvPr/>
        </p:nvSpPr>
        <p:spPr>
          <a:xfrm>
            <a:off x="2423050" y="3993613"/>
            <a:ext cx="4707600" cy="559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toufiqmusah32@gmail.com</a:t>
            </a:r>
            <a:endParaRPr sz="2400" b="0" i="0" u="none" strike="noStrike" cap="non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61" name="Google Shape;661;g339122ffe8b_0_2"/>
          <p:cNvSpPr/>
          <p:nvPr/>
        </p:nvSpPr>
        <p:spPr>
          <a:xfrm>
            <a:off x="2331865" y="6511916"/>
            <a:ext cx="4707600" cy="559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bit.ly/toufiqmusah</a:t>
            </a:r>
            <a:endParaRPr sz="2400" b="0" i="0" u="none" strike="noStrike" cap="non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62" name="Google Shape;662;g339122ffe8b_0_2"/>
          <p:cNvSpPr txBox="1"/>
          <p:nvPr/>
        </p:nvSpPr>
        <p:spPr>
          <a:xfrm>
            <a:off x="2148800" y="2743213"/>
            <a:ext cx="240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Email</a:t>
            </a:r>
            <a:endParaRPr sz="4800" b="0" i="0" u="none" strike="noStrike" cap="non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63" name="Google Shape;663;g339122ffe8b_0_2"/>
          <p:cNvSpPr txBox="1"/>
          <p:nvPr/>
        </p:nvSpPr>
        <p:spPr>
          <a:xfrm>
            <a:off x="2135041" y="5261416"/>
            <a:ext cx="240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Web</a:t>
            </a:r>
            <a:endParaRPr sz="4800" b="0" i="0" u="none" strike="noStrike" cap="non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664" name="Google Shape;664;g339122ffe8b_0_2"/>
          <p:cNvCxnSpPr/>
          <p:nvPr/>
        </p:nvCxnSpPr>
        <p:spPr>
          <a:xfrm rot="10800000">
            <a:off x="7236250" y="1917750"/>
            <a:ext cx="0" cy="26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g339122ffe8b_0_2"/>
          <p:cNvCxnSpPr/>
          <p:nvPr/>
        </p:nvCxnSpPr>
        <p:spPr>
          <a:xfrm rot="10800000">
            <a:off x="6316550" y="2248250"/>
            <a:ext cx="0" cy="268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6" name="Google Shape;666;g339122ffe8b_0_2"/>
          <p:cNvSpPr/>
          <p:nvPr/>
        </p:nvSpPr>
        <p:spPr>
          <a:xfrm rot="-2281231">
            <a:off x="7597323" y="2069001"/>
            <a:ext cx="340661" cy="360161"/>
          </a:xfrm>
          <a:custGeom>
            <a:avLst/>
            <a:gdLst/>
            <a:ahLst/>
            <a:cxnLst/>
            <a:rect l="l" t="t" r="r" b="b"/>
            <a:pathLst>
              <a:path w="5206" h="5504" extrusionOk="0">
                <a:moveTo>
                  <a:pt x="2726" y="0"/>
                </a:moveTo>
                <a:lnTo>
                  <a:pt x="0" y="5493"/>
                </a:lnTo>
                <a:lnTo>
                  <a:pt x="2591" y="4653"/>
                </a:lnTo>
                <a:lnTo>
                  <a:pt x="5206" y="55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667" name="Google Shape;667;g339122ffe8b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50" y="470650"/>
            <a:ext cx="9855101" cy="98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Antonio</vt:lpstr>
      <vt:lpstr>Lexend</vt:lpstr>
      <vt:lpstr>Calibri</vt:lpstr>
      <vt:lpstr>Arial</vt:lpstr>
      <vt:lpstr>Lexend SemiBold</vt:lpstr>
      <vt:lpstr>Lexend Light</vt:lpstr>
      <vt:lpstr>Anton</vt:lpstr>
      <vt:lpstr>Sansita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in touch?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Raymond Confidence</dc:creator>
  <cp:lastModifiedBy>Raymond Confidence</cp:lastModifiedBy>
  <cp:revision>2</cp:revision>
  <dcterms:created xsi:type="dcterms:W3CDTF">2006-08-16T00:00:00Z</dcterms:created>
  <dcterms:modified xsi:type="dcterms:W3CDTF">2025-04-19T21:58:08Z</dcterms:modified>
</cp:coreProperties>
</file>