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Anton"/>
      <p:regular r:id="rId15"/>
    </p:embeddedFont>
    <p:embeddedFont>
      <p:font typeface="Lexend SemiBold"/>
      <p:regular r:id="rId16"/>
      <p:bold r:id="rId17"/>
    </p:embeddedFont>
    <p:embeddedFont>
      <p:font typeface="Lexend Light"/>
      <p:regular r:id="rId18"/>
      <p:bold r:id="rId19"/>
    </p:embeddedFont>
    <p:embeddedFont>
      <p:font typeface="Lexend"/>
      <p:regular r:id="rId20"/>
      <p:bold r:id="rId21"/>
    </p:embeddedFont>
    <p:embeddedFont>
      <p:font typeface="Antonio"/>
      <p:regular r:id="rId22"/>
      <p:bold r:id="rId23"/>
    </p:embeddedFont>
    <p:embeddedFont>
      <p:font typeface="Sansit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3Q267QPnB4/gjQM+Xykv3NIyi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6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22" Type="http://schemas.openxmlformats.org/officeDocument/2006/relationships/font" Target="fonts/Antonio-regular.fntdata"/><Relationship Id="rId21" Type="http://schemas.openxmlformats.org/officeDocument/2006/relationships/font" Target="fonts/Lexend-bold.fntdata"/><Relationship Id="rId24" Type="http://schemas.openxmlformats.org/officeDocument/2006/relationships/font" Target="fonts/Sansita-regular.fntdata"/><Relationship Id="rId23" Type="http://schemas.openxmlformats.org/officeDocument/2006/relationships/font" Target="fonts/Antoni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ansita-italic.fntdata"/><Relationship Id="rId25" Type="http://schemas.openxmlformats.org/officeDocument/2006/relationships/font" Target="fonts/Sansita-bold.fntdata"/><Relationship Id="rId28" Type="http://customschemas.google.com/relationships/presentationmetadata" Target="metadata"/><Relationship Id="rId27" Type="http://schemas.openxmlformats.org/officeDocument/2006/relationships/font" Target="fonts/Sansit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ton-regular.fntdata"/><Relationship Id="rId14" Type="http://schemas.openxmlformats.org/officeDocument/2006/relationships/slide" Target="slides/slide9.xml"/><Relationship Id="rId17" Type="http://schemas.openxmlformats.org/officeDocument/2006/relationships/font" Target="fonts/LexendSemiBold-bold.fntdata"/><Relationship Id="rId16" Type="http://schemas.openxmlformats.org/officeDocument/2006/relationships/font" Target="fonts/LexendSemiBold-regular.fntdata"/><Relationship Id="rId19" Type="http://schemas.openxmlformats.org/officeDocument/2006/relationships/font" Target="fonts/LexendLight-bold.fntdata"/><Relationship Id="rId1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8" name="Google Shape;178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d42e25399_0_12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4d42e25399_0_12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1" name="Google Shape;201;g34d42e25399_0_12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d42e25399_0_12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4d42e25399_0_12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4d42e25399_0_12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04dda1606_0_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504dda1606_0_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2" name="Google Shape;222;g3504dda1606_0_7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04dda1606_0_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3504dda1606_0_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504dda1606_0_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04dda1606_0_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504dda1606_0_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2" name="Google Shape;252;g3504dda1606_0_42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04dda1606_0_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3504dda1606_0_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504dda1606_0_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04dda1606_0_7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504dda1606_0_7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9" name="Google Shape;279;g3504dda1606_0_7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504dda1606_0_7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504dda1606_0_7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504dda1606_0_7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8f5732f55_0_2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38f5732f55_0_2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0" name="Google Shape;310;g338f5732f55_0_21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38f5732f55_0_2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338f5732f55_0_2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338f5732f55_0_2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9122ffe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39122ffe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6" name="Google Shape;346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39122ffe8b_0_1879"/>
          <p:cNvGrpSpPr/>
          <p:nvPr/>
        </p:nvGrpSpPr>
        <p:grpSpPr>
          <a:xfrm>
            <a:off x="-12192" y="-6858"/>
            <a:ext cx="18312384" cy="10300716"/>
            <a:chOff x="0" y="0"/>
            <a:chExt cx="12192000" cy="6858000"/>
          </a:xfrm>
        </p:grpSpPr>
        <p:sp>
          <p:nvSpPr>
            <p:cNvPr id="21" name="Google Shape;21;g339122ffe8b_0_187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339122ffe8b_0_187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339122ffe8b_0_187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339122ffe8b_0_187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339122ffe8b_0_187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339122ffe8b_0_187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339122ffe8b_0_187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339122ffe8b_0_187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339122ffe8b_0_187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39122ffe8b_0_187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39122ffe8b_0_187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39122ffe8b_0_187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39122ffe8b_0_187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339122ffe8b_0_187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39122ffe8b_0_187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339122ffe8b_0_187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339122ffe8b_0_187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339122ffe8b_0_187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339122ffe8b_0_187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339122ffe8b_0_187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39122ffe8b_0_187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39122ffe8b_0_187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39122ffe8b_0_187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39122ffe8b_0_187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339122ffe8b_0_187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339122ffe8b_0_187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339122ffe8b_0_187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339122ffe8b_0_187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339122ffe8b_0_187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339122ffe8b_0_187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339122ffe8b_0_187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339122ffe8b_0_187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339122ffe8b_0_187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39122ffe8b_0_187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339122ffe8b_0_187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339122ffe8b_0_187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339122ffe8b_0_187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339122ffe8b_0_187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39122ffe8b_0_187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39122ffe8b_0_187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39122ffe8b_0_187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39122ffe8b_0_187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339122ffe8b_0_187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339122ffe8b_0_187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39122ffe8b_0_187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339122ffe8b_0_187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339122ffe8b_0_187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339122ffe8b_0_187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339122ffe8b_0_187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339122ffe8b_0_187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339122ffe8b_0_187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39122ffe8b_0_187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339122ffe8b_0_187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39122ffe8b_0_187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39122ffe8b_0_187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39122ffe8b_0_187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339122ffe8b_0_187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39122ffe8b_0_187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39122ffe8b_0_187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00" lIns="182850" spcFirstLastPara="1" rIns="18285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g339122ffe8b_0_1879"/>
          <p:cNvSpPr txBox="1"/>
          <p:nvPr>
            <p:ph type="title"/>
          </p:nvPr>
        </p:nvSpPr>
        <p:spPr>
          <a:xfrm>
            <a:off x="419550" y="937150"/>
            <a:ext cx="100320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339122ffe8b_0_1879"/>
          <p:cNvSpPr txBox="1"/>
          <p:nvPr/>
        </p:nvSpPr>
        <p:spPr>
          <a:xfrm>
            <a:off x="4419866" y="3585054"/>
            <a:ext cx="508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39122ffe8b_0_1879"/>
          <p:cNvSpPr txBox="1"/>
          <p:nvPr/>
        </p:nvSpPr>
        <p:spPr>
          <a:xfrm>
            <a:off x="0" y="-79200"/>
            <a:ext cx="52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i="0" sz="1600" u="none" cap="none" strike="noStrik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g339122ffe8b_0_1879"/>
          <p:cNvSpPr/>
          <p:nvPr/>
        </p:nvSpPr>
        <p:spPr>
          <a:xfrm>
            <a:off x="-12000" y="0"/>
            <a:ext cx="183120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39122ffe8b_0_1879"/>
          <p:cNvSpPr txBox="1"/>
          <p:nvPr>
            <p:ph idx="1" type="body"/>
          </p:nvPr>
        </p:nvSpPr>
        <p:spPr>
          <a:xfrm>
            <a:off x="15790850" y="-79200"/>
            <a:ext cx="22770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30200" lvl="0" marL="45720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»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5" name="Google Shape;85;g339122ffe8b_0_1879"/>
          <p:cNvSpPr txBox="1"/>
          <p:nvPr>
            <p:ph idx="2" type="body"/>
          </p:nvPr>
        </p:nvSpPr>
        <p:spPr>
          <a:xfrm>
            <a:off x="334650" y="-79200"/>
            <a:ext cx="23394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–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»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•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6" name="Google Shape;86;g339122ffe8b_0_1879"/>
          <p:cNvSpPr txBox="1"/>
          <p:nvPr>
            <p:ph idx="3" type="body"/>
          </p:nvPr>
        </p:nvSpPr>
        <p:spPr>
          <a:xfrm>
            <a:off x="1881550" y="-79200"/>
            <a:ext cx="76206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>
                <a:solidFill>
                  <a:schemeClr val="lt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g339122ffe8b_0_1879"/>
          <p:cNvSpPr/>
          <p:nvPr/>
        </p:nvSpPr>
        <p:spPr>
          <a:xfrm rot="5400000">
            <a:off x="164500" y="138600"/>
            <a:ext cx="208200" cy="18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44">
          <p15:clr>
            <a:srgbClr val="E46962"/>
          </p15:clr>
        </p15:guide>
        <p15:guide id="2" pos="11376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6336">
          <p15:clr>
            <a:srgbClr val="E46962"/>
          </p15:clr>
        </p15:guide>
        <p15:guide id="5" orient="horz" pos="144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9" name="Google Shape;109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0" name="Google Shape;11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hyperlink" Target="https://arxiv.org/pdf/2201.03545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hyperlink" Target="https://event.fourwaves.com/spar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hyperlink" Target="https://event.fourwaves.com/spark" TargetMode="Externa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8.png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hyperlink" Target="https://event.fourwaves.com/spark" TargetMode="Externa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5.png"/><Relationship Id="rId13" Type="http://schemas.openxmlformats.org/officeDocument/2006/relationships/image" Target="../media/image27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hyperlink" Target="https://arxiv.org/pdf/1905.11946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hyperlink" Target="https://event.fourwaves.com/spark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png"/><Relationship Id="rId13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hyperlink" Target="https://event.fourwaves.com/spark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hyperlink" Target="https://github.com/MIC-DKFZ/MedNeXt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hyperlink" Target="https://arxiv.org/pdf/2303.09975https://arxiv.org/pdf/2303.09975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19.png"/><Relationship Id="rId7" Type="http://schemas.openxmlformats.org/officeDocument/2006/relationships/image" Target="../media/image10.png"/><Relationship Id="rId8" Type="http://schemas.openxmlformats.org/officeDocument/2006/relationships/hyperlink" Target="https://event.fourwaves.com/spar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twitter.com/mailab_io" TargetMode="External"/><Relationship Id="rId10" Type="http://schemas.openxmlformats.org/officeDocument/2006/relationships/hyperlink" Target="https://twitter.com/CAMERAAfrica" TargetMode="External"/><Relationship Id="rId12" Type="http://schemas.openxmlformats.org/officeDocument/2006/relationships/hyperlink" Target="https://www.linkedin.com/company/consortium-for-advancement-of-mri-education-research-in-africa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7" Type="http://schemas.openxmlformats.org/officeDocument/2006/relationships/image" Target="../media/image19.png"/><Relationship Id="rId8" Type="http://schemas.openxmlformats.org/officeDocument/2006/relationships/hyperlink" Target="https://event.fourwaves.com/spa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"/>
          <p:cNvGrpSpPr/>
          <p:nvPr/>
        </p:nvGrpSpPr>
        <p:grpSpPr>
          <a:xfrm>
            <a:off x="11726350" y="405482"/>
            <a:ext cx="6075843" cy="1246436"/>
            <a:chOff x="0" y="0"/>
            <a:chExt cx="8101125" cy="1661915"/>
          </a:xfrm>
        </p:grpSpPr>
        <p:sp>
          <p:nvSpPr>
            <p:cNvPr id="162" name="Google Shape;162;p1"/>
            <p:cNvSpPr/>
            <p:nvPr/>
          </p:nvSpPr>
          <p:spPr>
            <a:xfrm>
              <a:off x="1690148" y="52006"/>
              <a:ext cx="2514561" cy="1413183"/>
            </a:xfrm>
            <a:custGeom>
              <a:rect b="b" l="l" r="r" t="t"/>
              <a:pathLst>
                <a:path extrusionOk="0" h="1413183" w="2514561">
                  <a:moveTo>
                    <a:pt x="0" y="0"/>
                  </a:moveTo>
                  <a:lnTo>
                    <a:pt x="2514562" y="0"/>
                  </a:lnTo>
                  <a:lnTo>
                    <a:pt x="2514562" y="1413184"/>
                  </a:lnTo>
                  <a:lnTo>
                    <a:pt x="0" y="141318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0" y="52006"/>
              <a:ext cx="1467833" cy="1606308"/>
            </a:xfrm>
            <a:custGeom>
              <a:rect b="b" l="l" r="r" t="t"/>
              <a:pathLst>
                <a:path extrusionOk="0" h="1606308" w="1467833">
                  <a:moveTo>
                    <a:pt x="0" y="0"/>
                  </a:moveTo>
                  <a:lnTo>
                    <a:pt x="1467833" y="0"/>
                  </a:lnTo>
                  <a:lnTo>
                    <a:pt x="1467833" y="1606308"/>
                  </a:lnTo>
                  <a:lnTo>
                    <a:pt x="0" y="16063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4204710" y="3601"/>
              <a:ext cx="2389497" cy="1558151"/>
            </a:xfrm>
            <a:custGeom>
              <a:rect b="b" l="l" r="r" t="t"/>
              <a:pathLst>
                <a:path extrusionOk="0" h="1558151" w="2389497">
                  <a:moveTo>
                    <a:pt x="0" y="0"/>
                  </a:moveTo>
                  <a:lnTo>
                    <a:pt x="2389497" y="0"/>
                  </a:lnTo>
                  <a:lnTo>
                    <a:pt x="2389497" y="1558151"/>
                  </a:lnTo>
                  <a:lnTo>
                    <a:pt x="0" y="155815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733205" y="0"/>
              <a:ext cx="1367920" cy="1661915"/>
            </a:xfrm>
            <a:custGeom>
              <a:rect b="b" l="l" r="r" t="t"/>
              <a:pathLst>
                <a:path extrusionOk="0" h="1661915" w="1367920">
                  <a:moveTo>
                    <a:pt x="0" y="0"/>
                  </a:moveTo>
                  <a:lnTo>
                    <a:pt x="1367920" y="0"/>
                  </a:lnTo>
                  <a:lnTo>
                    <a:pt x="1367920" y="1661915"/>
                  </a:lnTo>
                  <a:lnTo>
                    <a:pt x="0" y="16619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44" l="-52050" r="-50219" t="-1953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 rot="10800000">
            <a:off x="-122" y="2124373"/>
            <a:ext cx="18288122" cy="8319186"/>
            <a:chOff x="0" y="0"/>
            <a:chExt cx="4816593" cy="2191047"/>
          </a:xfrm>
        </p:grpSpPr>
        <p:sp>
          <p:nvSpPr>
            <p:cNvPr id="167" name="Google Shape;167;p1"/>
            <p:cNvSpPr/>
            <p:nvPr/>
          </p:nvSpPr>
          <p:spPr>
            <a:xfrm>
              <a:off x="0" y="0"/>
              <a:ext cx="4816592" cy="2191046"/>
            </a:xfrm>
            <a:custGeom>
              <a:rect b="b" l="l" r="r" t="t"/>
              <a:pathLst>
                <a:path extrusionOk="0" h="219104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191046"/>
                  </a:lnTo>
                  <a:lnTo>
                    <a:pt x="0" y="21910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 txBox="1"/>
            <p:nvPr/>
          </p:nvSpPr>
          <p:spPr>
            <a:xfrm>
              <a:off x="0" y="9525"/>
              <a:ext cx="4816593" cy="218152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"/>
          <p:cNvSpPr/>
          <p:nvPr/>
        </p:nvSpPr>
        <p:spPr>
          <a:xfrm>
            <a:off x="11928415" y="3176465"/>
            <a:ext cx="6171931" cy="6214465"/>
          </a:xfrm>
          <a:custGeom>
            <a:rect b="b" l="l" r="r" t="t"/>
            <a:pathLst>
              <a:path extrusionOk="0" h="6214465" w="6171931">
                <a:moveTo>
                  <a:pt x="0" y="0"/>
                </a:moveTo>
                <a:lnTo>
                  <a:pt x="6171931" y="0"/>
                </a:lnTo>
                <a:lnTo>
                  <a:pt x="6171931" y="6214464"/>
                </a:lnTo>
                <a:lnTo>
                  <a:pt x="0" y="6214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12208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382353" y="220241"/>
            <a:ext cx="1292693" cy="1737735"/>
          </a:xfrm>
          <a:custGeom>
            <a:rect b="b" l="l" r="r" t="t"/>
            <a:pathLst>
              <a:path extrusionOk="0" h="1737735" w="1292693">
                <a:moveTo>
                  <a:pt x="0" y="0"/>
                </a:moveTo>
                <a:lnTo>
                  <a:pt x="1292694" y="0"/>
                </a:lnTo>
                <a:lnTo>
                  <a:pt x="1292694" y="1737735"/>
                </a:lnTo>
                <a:lnTo>
                  <a:pt x="0" y="1737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219997" y="280557"/>
            <a:ext cx="8212937" cy="1236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93"/>
              <a:buFont typeface="Arial"/>
              <a:buNone/>
            </a:pPr>
            <a:r>
              <a:rPr b="0" i="0" lang="en-US" sz="7193" u="none" cap="none" strike="noStrike">
                <a:solidFill>
                  <a:srgbClr val="EE8600"/>
                </a:solidFill>
                <a:latin typeface="Anton"/>
                <a:ea typeface="Anton"/>
                <a:cs typeface="Anton"/>
                <a:sym typeface="Anton"/>
              </a:rPr>
              <a:t>2025 SPARK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219997" y="1312949"/>
            <a:ext cx="6212952" cy="479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4"/>
              <a:buFont typeface="Arial"/>
              <a:buNone/>
            </a:pPr>
            <a:r>
              <a:rPr b="1" i="0" lang="en-US" sz="2854" u="none" cap="none" strike="noStrike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TRAIN FOR CHANGE, FROM SCIENCE TO PRACTICE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773117" y="3128840"/>
            <a:ext cx="11654806" cy="2710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b="0" i="0" lang="en-US" sz="41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SPRINT AI TRAINING FOR AFRICAN MEDICAL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4"/>
              <a:buFont typeface="Arial"/>
              <a:buNone/>
            </a:pPr>
            <a:r>
              <a:rPr b="0" i="0" lang="en-US" sz="42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Imaging Knowledge Translation (SPARK)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b="0" i="0" lang="en-US" sz="41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Academy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4"/>
              <a:buFont typeface="Arial"/>
              <a:buNone/>
            </a:pPr>
            <a:r>
              <a:rPr b="0" i="0" lang="en-US" sz="3954" u="none" cap="none" strike="noStrike">
                <a:solidFill>
                  <a:srgbClr val="EE8600"/>
                </a:solidFill>
                <a:latin typeface="Arial"/>
                <a:ea typeface="Arial"/>
                <a:cs typeface="Arial"/>
                <a:sym typeface="Arial"/>
              </a:rPr>
              <a:t>IN DEEP LEARNING &amp; MEDICAL IMAGING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73175" y="7451375"/>
            <a:ext cx="106503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54"/>
              <a:buFont typeface="Arial"/>
              <a:buNone/>
            </a:pPr>
            <a:r>
              <a:rPr b="1" lang="en-US" sz="4054">
                <a:solidFill>
                  <a:srgbClr val="00FF00"/>
                </a:solidFill>
              </a:rPr>
              <a:t>MedNext</a:t>
            </a:r>
            <a:r>
              <a:rPr b="1" lang="en-US" sz="4054">
                <a:solidFill>
                  <a:srgbClr val="EF8600"/>
                </a:solidFill>
              </a:rPr>
              <a:t>: Transformer-Inspired ConvNets</a:t>
            </a:r>
            <a:endParaRPr b="0" i="0" sz="1500" u="none" cap="none" strike="noStrike">
              <a:solidFill>
                <a:srgbClr val="FF0000"/>
              </a:solidFill>
              <a:highlight>
                <a:schemeClr val="lt1"/>
              </a:highlight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b="0" i="0" lang="en-US" sz="30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April </a:t>
            </a:r>
            <a:r>
              <a:rPr lang="en-US" sz="3054">
                <a:solidFill>
                  <a:srgbClr val="FFFFFF"/>
                </a:solidFill>
              </a:rPr>
              <a:t>27</a:t>
            </a:r>
            <a:r>
              <a:rPr b="0" i="0" lang="en-US" sz="30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th, 2025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"/>
          <p:cNvGrpSpPr/>
          <p:nvPr/>
        </p:nvGrpSpPr>
        <p:grpSpPr>
          <a:xfrm rot="10800000">
            <a:off x="-1" y="380185"/>
            <a:ext cx="18287999" cy="1297030"/>
            <a:chOff x="0" y="0"/>
            <a:chExt cx="5146429" cy="341605"/>
          </a:xfrm>
        </p:grpSpPr>
        <p:sp>
          <p:nvSpPr>
            <p:cNvPr id="184" name="Google Shape;184;p2"/>
            <p:cNvSpPr/>
            <p:nvPr/>
          </p:nvSpPr>
          <p:spPr>
            <a:xfrm>
              <a:off x="0" y="0"/>
              <a:ext cx="5146429" cy="341605"/>
            </a:xfrm>
            <a:custGeom>
              <a:rect b="b" l="l" r="r" t="t"/>
              <a:pathLst>
                <a:path extrusionOk="0" h="341605" w="5146429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13410215" y="9182100"/>
            <a:ext cx="4821241" cy="989059"/>
            <a:chOff x="0" y="0"/>
            <a:chExt cx="6428322" cy="1318746"/>
          </a:xfrm>
        </p:grpSpPr>
        <p:sp>
          <p:nvSpPr>
            <p:cNvPr id="187" name="Google Shape;187;p2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44" l="-52050" r="-50219" t="-1953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A Little ‘History’...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6828124" y="462098"/>
            <a:ext cx="862353" cy="1159239"/>
          </a:xfrm>
          <a:custGeom>
            <a:rect b="b" l="l" r="r" t="t"/>
            <a:pathLst>
              <a:path extrusionOk="0" h="1159239" w="862353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346538" y="9579919"/>
            <a:ext cx="4513760" cy="431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514175" y="2327025"/>
            <a:ext cx="6934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100" u="sng">
                <a:solidFill>
                  <a:schemeClr val="hlink"/>
                </a:solidFill>
                <a:hlinkClick r:id="rId9"/>
              </a:rPr>
              <a:t>A ConvNet for the 2020’s</a:t>
            </a:r>
            <a:endParaRPr b="0" i="0" sz="4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4648" y="2110575"/>
            <a:ext cx="10399803" cy="66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"/>
          <p:cNvSpPr txBox="1"/>
          <p:nvPr/>
        </p:nvSpPr>
        <p:spPr>
          <a:xfrm>
            <a:off x="514175" y="3260675"/>
            <a:ext cx="6934500" cy="104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5600">
                <a:solidFill>
                  <a:schemeClr val="lt1"/>
                </a:solidFill>
              </a:rPr>
              <a:t>Introduced ConvNext</a:t>
            </a:r>
            <a:endParaRPr b="0" i="0" sz="5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00400" y="4425325"/>
            <a:ext cx="4762054" cy="496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34d42e25399_0_128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07" name="Google Shape;207;g34d42e25399_0_128"/>
            <p:cNvSpPr/>
            <p:nvPr/>
          </p:nvSpPr>
          <p:spPr>
            <a:xfrm>
              <a:off x="0" y="0"/>
              <a:ext cx="5146429" cy="341605"/>
            </a:xfrm>
            <a:custGeom>
              <a:rect b="b" l="l" r="r" t="t"/>
              <a:pathLst>
                <a:path extrusionOk="0" h="341605" w="5146429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34d42e25399_0_128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g34d42e25399_0_128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10" name="Google Shape;210;g34d42e25399_0_128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34d42e25399_0_128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34d42e25399_0_128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4d42e25399_0_128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44" l="-52041" r="-50211" t="-1953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4d42e25399_0_128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00FF00"/>
                </a:solidFill>
              </a:rPr>
              <a:t>MedNext</a:t>
            </a:r>
            <a:r>
              <a:rPr lang="en-US" sz="5754">
                <a:solidFill>
                  <a:srgbClr val="FFFFFF"/>
                </a:solidFill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4d42e25399_0_128"/>
          <p:cNvSpPr/>
          <p:nvPr/>
        </p:nvSpPr>
        <p:spPr>
          <a:xfrm>
            <a:off x="16828124" y="462098"/>
            <a:ext cx="862353" cy="1159239"/>
          </a:xfrm>
          <a:custGeom>
            <a:rect b="b" l="l" r="r" t="t"/>
            <a:pathLst>
              <a:path extrusionOk="0" h="1159239" w="862353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4d42e25399_0_128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4d42e25399_0_128"/>
          <p:cNvSpPr txBox="1"/>
          <p:nvPr/>
        </p:nvSpPr>
        <p:spPr>
          <a:xfrm>
            <a:off x="551325" y="1838350"/>
            <a:ext cx="1760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800"/>
              <a:t>A fully ConvNeXt 3D Encoder-Decoder Network for medical image segmentation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34d42e25399_0_1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4250" y="2607850"/>
            <a:ext cx="11035592" cy="77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3504dda1606_0_7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28" name="Google Shape;228;g3504dda1606_0_7"/>
            <p:cNvSpPr/>
            <p:nvPr/>
          </p:nvSpPr>
          <p:spPr>
            <a:xfrm>
              <a:off x="0" y="0"/>
              <a:ext cx="5146429" cy="341605"/>
            </a:xfrm>
            <a:custGeom>
              <a:rect b="b" l="l" r="r" t="t"/>
              <a:pathLst>
                <a:path extrusionOk="0" h="341605" w="5146429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3504dda1606_0_7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g3504dda1606_0_7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31" name="Google Shape;231;g3504dda1606_0_7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3504dda1606_0_7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g3504dda1606_0_7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3504dda1606_0_7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38" l="-52038" r="-50218" t="-1953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g3504dda1606_0_7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What’s Special about </a:t>
            </a:r>
            <a:r>
              <a:rPr lang="en-US" sz="5754">
                <a:solidFill>
                  <a:srgbClr val="00FF00"/>
                </a:solidFill>
              </a:rPr>
              <a:t>MedNext</a:t>
            </a:r>
            <a:r>
              <a:rPr lang="en-US" sz="5754">
                <a:solidFill>
                  <a:srgbClr val="FFFFFF"/>
                </a:solidFill>
              </a:rPr>
              <a:t>?...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3504dda1606_0_7"/>
          <p:cNvSpPr/>
          <p:nvPr/>
        </p:nvSpPr>
        <p:spPr>
          <a:xfrm>
            <a:off x="16828124" y="462098"/>
            <a:ext cx="862353" cy="1159239"/>
          </a:xfrm>
          <a:custGeom>
            <a:rect b="b" l="l" r="r" t="t"/>
            <a:pathLst>
              <a:path extrusionOk="0" h="1159239" w="862353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504dda1606_0_7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504dda1606_0_7"/>
          <p:cNvSpPr txBox="1"/>
          <p:nvPr/>
        </p:nvSpPr>
        <p:spPr>
          <a:xfrm>
            <a:off x="8326600" y="2690263"/>
            <a:ext cx="8914500" cy="1200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300"/>
              <a:t>Residual Inverted Bottlenecks:</a:t>
            </a:r>
            <a:endParaRPr sz="3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300"/>
              <a:t>For </a:t>
            </a:r>
            <a:r>
              <a:rPr lang="en-US" sz="3300">
                <a:solidFill>
                  <a:srgbClr val="AEEBAB"/>
                </a:solidFill>
              </a:rPr>
              <a:t>Upsampling </a:t>
            </a:r>
            <a:r>
              <a:rPr lang="en-US" sz="3300"/>
              <a:t>and </a:t>
            </a:r>
            <a:r>
              <a:rPr lang="en-US" sz="3300">
                <a:solidFill>
                  <a:srgbClr val="93BDFF"/>
                </a:solidFill>
              </a:rPr>
              <a:t>Downsampling</a:t>
            </a:r>
            <a:endParaRPr b="0" i="0" sz="3300" u="none" cap="none" strike="noStrike">
              <a:solidFill>
                <a:srgbClr val="93BD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3504dda1606_0_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988" y="1879900"/>
            <a:ext cx="6900352" cy="749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504dda1606_0_7"/>
          <p:cNvSpPr/>
          <p:nvPr/>
        </p:nvSpPr>
        <p:spPr>
          <a:xfrm>
            <a:off x="8326600" y="4208888"/>
            <a:ext cx="8914500" cy="1297200"/>
          </a:xfrm>
          <a:prstGeom prst="rect">
            <a:avLst/>
          </a:prstGeom>
          <a:solidFill>
            <a:srgbClr val="FFFB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504dda1606_0_7"/>
          <p:cNvSpPr txBox="1"/>
          <p:nvPr/>
        </p:nvSpPr>
        <p:spPr>
          <a:xfrm>
            <a:off x="9832550" y="4411563"/>
            <a:ext cx="7408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Depthwise Convolution Layer: With a kernel size of k × k × k, followed by GroupNorm normalization</a:t>
            </a:r>
            <a:endParaRPr sz="2500"/>
          </a:p>
        </p:txBody>
      </p:sp>
      <p:pic>
        <p:nvPicPr>
          <p:cNvPr id="242" name="Google Shape;242;g3504dda1606_0_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02674" y="4357325"/>
            <a:ext cx="1031875" cy="10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504dda1606_0_7"/>
          <p:cNvSpPr/>
          <p:nvPr/>
        </p:nvSpPr>
        <p:spPr>
          <a:xfrm>
            <a:off x="8326600" y="5680838"/>
            <a:ext cx="8914500" cy="1297200"/>
          </a:xfrm>
          <a:prstGeom prst="rect">
            <a:avLst/>
          </a:prstGeom>
          <a:solidFill>
            <a:srgbClr val="D5E7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504dda1606_0_7"/>
          <p:cNvSpPr txBox="1"/>
          <p:nvPr/>
        </p:nvSpPr>
        <p:spPr>
          <a:xfrm>
            <a:off x="9832550" y="5883513"/>
            <a:ext cx="757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Expansion Layer:Overcomplete 1×1×1 convolution layer with Channel Expansion Ratio output channels</a:t>
            </a:r>
            <a:endParaRPr sz="2400"/>
          </a:p>
        </p:txBody>
      </p:sp>
      <p:sp>
        <p:nvSpPr>
          <p:cNvPr id="245" name="Google Shape;245;g3504dda1606_0_7"/>
          <p:cNvSpPr/>
          <p:nvPr/>
        </p:nvSpPr>
        <p:spPr>
          <a:xfrm>
            <a:off x="8326600" y="7269688"/>
            <a:ext cx="8914500" cy="1297200"/>
          </a:xfrm>
          <a:prstGeom prst="rect">
            <a:avLst/>
          </a:prstGeom>
          <a:solidFill>
            <a:srgbClr val="D4E1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504dda1606_0_7"/>
          <p:cNvSpPr txBox="1"/>
          <p:nvPr/>
        </p:nvSpPr>
        <p:spPr>
          <a:xfrm>
            <a:off x="9832550" y="7472363"/>
            <a:ext cx="721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Compression Layer: 1×1×1 convolution layer with C output channels for channel-wise compression </a:t>
            </a:r>
            <a:endParaRPr sz="2400"/>
          </a:p>
        </p:txBody>
      </p:sp>
      <p:pic>
        <p:nvPicPr>
          <p:cNvPr id="247" name="Google Shape;247;g3504dda1606_0_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687440" y="7456163"/>
            <a:ext cx="862350" cy="8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504dda1606_0_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38077" y="5824110"/>
            <a:ext cx="862350" cy="8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3504dda1606_0_42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58" name="Google Shape;258;g3504dda1606_0_42"/>
            <p:cNvSpPr/>
            <p:nvPr/>
          </p:nvSpPr>
          <p:spPr>
            <a:xfrm>
              <a:off x="0" y="0"/>
              <a:ext cx="5146429" cy="341605"/>
            </a:xfrm>
            <a:custGeom>
              <a:rect b="b" l="l" r="r" t="t"/>
              <a:pathLst>
                <a:path extrusionOk="0" h="341605" w="5146429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3504dda1606_0_42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g3504dda1606_0_42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61" name="Google Shape;261;g3504dda1606_0_42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g3504dda1606_0_42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3504dda1606_0_42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3504dda1606_0_42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38" l="-52038" r="-50218" t="-1953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g3504dda1606_0_42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What’s Special about </a:t>
            </a:r>
            <a:r>
              <a:rPr lang="en-US" sz="5754">
                <a:solidFill>
                  <a:srgbClr val="00FF00"/>
                </a:solidFill>
              </a:rPr>
              <a:t>MedNext</a:t>
            </a:r>
            <a:r>
              <a:rPr lang="en-US" sz="5754">
                <a:solidFill>
                  <a:srgbClr val="FFFFFF"/>
                </a:solidFill>
              </a:rPr>
              <a:t>?...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504dda1606_0_42"/>
          <p:cNvSpPr/>
          <p:nvPr/>
        </p:nvSpPr>
        <p:spPr>
          <a:xfrm>
            <a:off x="16828124" y="462098"/>
            <a:ext cx="862353" cy="1159239"/>
          </a:xfrm>
          <a:custGeom>
            <a:rect b="b" l="l" r="r" t="t"/>
            <a:pathLst>
              <a:path extrusionOk="0" h="1159239" w="862353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504dda1606_0_42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504dda1606_0_42"/>
          <p:cNvSpPr/>
          <p:nvPr/>
        </p:nvSpPr>
        <p:spPr>
          <a:xfrm>
            <a:off x="256725" y="7099878"/>
            <a:ext cx="9015000" cy="1649700"/>
          </a:xfrm>
          <a:prstGeom prst="rect">
            <a:avLst/>
          </a:prstGeom>
          <a:solidFill>
            <a:srgbClr val="FFFB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3504dda1606_0_42"/>
          <p:cNvSpPr txBox="1"/>
          <p:nvPr/>
        </p:nvSpPr>
        <p:spPr>
          <a:xfrm>
            <a:off x="1762675" y="7255113"/>
            <a:ext cx="74085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UpKern</a:t>
            </a:r>
            <a:r>
              <a:rPr lang="en-US" sz="2500"/>
              <a:t>: Iteratively Increasing Kernel Size by initializing a large kernel network with weights from a trained upsampled small kernel network</a:t>
            </a:r>
            <a:endParaRPr sz="2500"/>
          </a:p>
        </p:txBody>
      </p:sp>
      <p:sp>
        <p:nvSpPr>
          <p:cNvPr id="270" name="Google Shape;270;g3504dda1606_0_42"/>
          <p:cNvSpPr/>
          <p:nvPr/>
        </p:nvSpPr>
        <p:spPr>
          <a:xfrm>
            <a:off x="9470425" y="2507575"/>
            <a:ext cx="8504700" cy="2069100"/>
          </a:xfrm>
          <a:prstGeom prst="rect">
            <a:avLst/>
          </a:prstGeom>
          <a:solidFill>
            <a:srgbClr val="F0C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504dda1606_0_42"/>
          <p:cNvSpPr txBox="1"/>
          <p:nvPr/>
        </p:nvSpPr>
        <p:spPr>
          <a:xfrm>
            <a:off x="11097025" y="2772475"/>
            <a:ext cx="6742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/>
              <a:t>Compound Scaling of Depth, Width, and Kernel Size</a:t>
            </a:r>
            <a:r>
              <a:rPr lang="en-US" sz="2500"/>
              <a:t>: Orthogonal scaling of the number of blocks, number of channels, and receptive field (</a:t>
            </a:r>
            <a:r>
              <a:rPr lang="en-US" sz="2500" u="sng">
                <a:solidFill>
                  <a:schemeClr val="hlink"/>
                </a:solidFill>
                <a:hlinkClick r:id="rId9"/>
              </a:rPr>
              <a:t>EfficientNet</a:t>
            </a:r>
            <a:r>
              <a:rPr lang="en-US" sz="2500"/>
              <a:t>)</a:t>
            </a:r>
            <a:endParaRPr sz="2500"/>
          </a:p>
        </p:txBody>
      </p:sp>
      <p:pic>
        <p:nvPicPr>
          <p:cNvPr id="272" name="Google Shape;272;g3504dda1606_0_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6975" y="2507564"/>
            <a:ext cx="8914499" cy="411844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g3504dda1606_0_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1125" y="7257485"/>
            <a:ext cx="1297125" cy="1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504dda1606_0_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648225" y="2893563"/>
            <a:ext cx="1297125" cy="12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504dda1606_0_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rot="-5400000">
            <a:off x="11190275" y="3068725"/>
            <a:ext cx="5065000" cy="8573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g3504dda1606_0_79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85" name="Google Shape;285;g3504dda1606_0_79"/>
            <p:cNvSpPr/>
            <p:nvPr/>
          </p:nvSpPr>
          <p:spPr>
            <a:xfrm>
              <a:off x="0" y="0"/>
              <a:ext cx="5146429" cy="341605"/>
            </a:xfrm>
            <a:custGeom>
              <a:rect b="b" l="l" r="r" t="t"/>
              <a:pathLst>
                <a:path extrusionOk="0" h="341605" w="5146429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3504dda1606_0_79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g3504dda1606_0_79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88" name="Google Shape;288;g3504dda1606_0_79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3504dda1606_0_79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3504dda1606_0_79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3504dda1606_0_79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38" l="-52038" r="-50218" t="-19539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g3504dda1606_0_79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How to use </a:t>
            </a:r>
            <a:r>
              <a:rPr lang="en-US" sz="5754">
                <a:solidFill>
                  <a:srgbClr val="00FF00"/>
                </a:solidFill>
              </a:rPr>
              <a:t>MedNext</a:t>
            </a:r>
            <a:r>
              <a:rPr lang="en-US" sz="5754">
                <a:solidFill>
                  <a:srgbClr val="FFFFFF"/>
                </a:solidFill>
              </a:rPr>
              <a:t>?...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3504dda1606_0_79"/>
          <p:cNvSpPr/>
          <p:nvPr/>
        </p:nvSpPr>
        <p:spPr>
          <a:xfrm>
            <a:off x="16828124" y="462098"/>
            <a:ext cx="862353" cy="1159239"/>
          </a:xfrm>
          <a:custGeom>
            <a:rect b="b" l="l" r="r" t="t"/>
            <a:pathLst>
              <a:path extrusionOk="0" h="1159239" w="862353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3504dda1606_0_79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504dda1606_0_79"/>
          <p:cNvSpPr/>
          <p:nvPr/>
        </p:nvSpPr>
        <p:spPr>
          <a:xfrm>
            <a:off x="1692025" y="4385975"/>
            <a:ext cx="8645700" cy="2292600"/>
          </a:xfrm>
          <a:prstGeom prst="rect">
            <a:avLst/>
          </a:prstGeom>
          <a:solidFill>
            <a:srgbClr val="FFFB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504dda1606_0_79"/>
          <p:cNvSpPr txBox="1"/>
          <p:nvPr/>
        </p:nvSpPr>
        <p:spPr>
          <a:xfrm>
            <a:off x="3811550" y="4916450"/>
            <a:ext cx="6332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Use the </a:t>
            </a:r>
            <a:r>
              <a:rPr b="1" lang="en-US" sz="3200"/>
              <a:t>Full Network</a:t>
            </a:r>
            <a:r>
              <a:rPr lang="en-US" sz="3200"/>
              <a:t> in your well optimized training loop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4F8E"/>
                </a:solidFill>
              </a:rPr>
              <a:t>(what we are doing)</a:t>
            </a:r>
            <a:endParaRPr sz="2400">
              <a:solidFill>
                <a:srgbClr val="0B4F8E"/>
              </a:solidFill>
            </a:endParaRPr>
          </a:p>
        </p:txBody>
      </p:sp>
      <p:sp>
        <p:nvSpPr>
          <p:cNvPr id="297" name="Google Shape;297;g3504dda1606_0_79"/>
          <p:cNvSpPr/>
          <p:nvPr/>
        </p:nvSpPr>
        <p:spPr>
          <a:xfrm>
            <a:off x="1692025" y="1946850"/>
            <a:ext cx="8645700" cy="2043000"/>
          </a:xfrm>
          <a:prstGeom prst="rect">
            <a:avLst/>
          </a:prstGeom>
          <a:solidFill>
            <a:srgbClr val="F0C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3504dda1606_0_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40050" y="2143493"/>
            <a:ext cx="1649700" cy="16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504dda1606_0_79"/>
          <p:cNvSpPr txBox="1"/>
          <p:nvPr/>
        </p:nvSpPr>
        <p:spPr>
          <a:xfrm>
            <a:off x="4045525" y="2298754"/>
            <a:ext cx="6026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Use the </a:t>
            </a:r>
            <a:r>
              <a:rPr b="1" lang="en-US" sz="2900"/>
              <a:t>Up/Down Blocks</a:t>
            </a:r>
            <a:r>
              <a:rPr lang="en-US" sz="2900"/>
              <a:t> in your Custom U-Net Implementation</a:t>
            </a:r>
            <a:endParaRPr sz="2900"/>
          </a:p>
        </p:txBody>
      </p:sp>
      <p:pic>
        <p:nvPicPr>
          <p:cNvPr id="300" name="Google Shape;300;g3504dda1606_0_79"/>
          <p:cNvPicPr preferRelativeResize="0"/>
          <p:nvPr/>
        </p:nvPicPr>
        <p:blipFill rotWithShape="1">
          <a:blip r:embed="rId10">
            <a:alphaModFix/>
          </a:blip>
          <a:srcRect b="49992" l="0" r="0" t="0"/>
          <a:stretch/>
        </p:blipFill>
        <p:spPr>
          <a:xfrm>
            <a:off x="10636549" y="1946850"/>
            <a:ext cx="3760134" cy="20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504dda1606_0_7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62778" y="4804449"/>
            <a:ext cx="1364003" cy="145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504dda1606_0_7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636550" y="4385900"/>
            <a:ext cx="3284250" cy="2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504dda1606_0_79"/>
          <p:cNvSpPr/>
          <p:nvPr/>
        </p:nvSpPr>
        <p:spPr>
          <a:xfrm>
            <a:off x="1692025" y="7017675"/>
            <a:ext cx="8645700" cy="2292600"/>
          </a:xfrm>
          <a:prstGeom prst="rect">
            <a:avLst/>
          </a:prstGeom>
          <a:solidFill>
            <a:srgbClr val="FFFB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3504dda1606_0_79"/>
          <p:cNvSpPr txBox="1"/>
          <p:nvPr/>
        </p:nvSpPr>
        <p:spPr>
          <a:xfrm>
            <a:off x="3811550" y="7548150"/>
            <a:ext cx="6332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Train using the </a:t>
            </a:r>
            <a:r>
              <a:rPr b="1" lang="en-US" sz="3200"/>
              <a:t>Github MedNext</a:t>
            </a:r>
            <a:r>
              <a:rPr lang="en-US" sz="3200"/>
              <a:t> </a:t>
            </a:r>
            <a:r>
              <a:rPr lang="en-US" sz="3200"/>
              <a:t>Implementation.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(tough due to poor docs)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05" name="Google Shape;305;g3504dda1606_0_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95250" y="7394325"/>
            <a:ext cx="1539300" cy="153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3504dda1606_0_7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701712" y="7017675"/>
            <a:ext cx="3284250" cy="22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g338f5732f55_0_216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316" name="Google Shape;316;g338f5732f55_0_216"/>
            <p:cNvSpPr/>
            <p:nvPr/>
          </p:nvSpPr>
          <p:spPr>
            <a:xfrm>
              <a:off x="0" y="0"/>
              <a:ext cx="5146429" cy="341605"/>
            </a:xfrm>
            <a:custGeom>
              <a:rect b="b" l="l" r="r" t="t"/>
              <a:pathLst>
                <a:path extrusionOk="0" h="341605" w="5146429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338f5732f55_0_216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B4F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g338f5732f55_0_216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319" name="Google Shape;319;g338f5732f55_0_216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338f5732f55_0_216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338f5732f55_0_216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38f5732f55_0_216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46938" l="-52041" r="-50219" t="-19533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g338f5732f55_0_216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39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Resources?</a:t>
            </a:r>
            <a:endParaRPr b="0" i="0" sz="6854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338f5732f55_0_216"/>
          <p:cNvSpPr/>
          <p:nvPr/>
        </p:nvSpPr>
        <p:spPr>
          <a:xfrm>
            <a:off x="16828124" y="462098"/>
            <a:ext cx="862353" cy="1159239"/>
          </a:xfrm>
          <a:custGeom>
            <a:rect b="b" l="l" r="r" t="t"/>
            <a:pathLst>
              <a:path extrusionOk="0" h="1159239" w="862353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38f5732f55_0_216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338f5732f55_0_216"/>
          <p:cNvSpPr txBox="1"/>
          <p:nvPr/>
        </p:nvSpPr>
        <p:spPr>
          <a:xfrm>
            <a:off x="346550" y="1784175"/>
            <a:ext cx="17732700" cy="13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MedNext Paper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0" lang="en-US" sz="3000" u="sng" cap="none" strike="noStrike">
                <a:solidFill>
                  <a:schemeClr val="hlink"/>
                </a:solidFill>
                <a:hlinkClick r:id="rId9"/>
              </a:rPr>
              <a:t>MedNeXt: Transformer-driven Scaling</a:t>
            </a:r>
            <a:endParaRPr sz="3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MedNext Github - </a:t>
            </a:r>
            <a:r>
              <a:rPr lang="en-US" sz="3000" u="sng">
                <a:solidFill>
                  <a:schemeClr val="hlink"/>
                </a:solidFill>
                <a:hlinkClick r:id="rId10"/>
              </a:rPr>
              <a:t>MIC-DKFZ/MedNeXt: [MICCAI 2023] </a:t>
            </a:r>
            <a:endParaRPr sz="3000">
              <a:solidFill>
                <a:srgbClr val="FF0000"/>
              </a:solidFill>
            </a:endParaRPr>
          </a:p>
        </p:txBody>
      </p:sp>
      <p:pic>
        <p:nvPicPr>
          <p:cNvPr id="327" name="Google Shape;327;g338f5732f55_0_2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83525" y="3278425"/>
            <a:ext cx="7663157" cy="69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9122ffe8b_0_2"/>
          <p:cNvSpPr/>
          <p:nvPr/>
        </p:nvSpPr>
        <p:spPr>
          <a:xfrm>
            <a:off x="2135050" y="2842946"/>
            <a:ext cx="5101200" cy="1961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372"/>
              </a:srgbClr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39122ffe8b_0_2"/>
          <p:cNvSpPr/>
          <p:nvPr/>
        </p:nvSpPr>
        <p:spPr>
          <a:xfrm>
            <a:off x="2135073" y="5261416"/>
            <a:ext cx="5101200" cy="1961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372"/>
              </a:srgbClr>
            </a:outerShdw>
          </a:effectLst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39122ffe8b_0_2"/>
          <p:cNvSpPr txBox="1"/>
          <p:nvPr>
            <p:ph type="title"/>
          </p:nvPr>
        </p:nvSpPr>
        <p:spPr>
          <a:xfrm>
            <a:off x="0" y="817250"/>
            <a:ext cx="100320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Get in touch?</a:t>
            </a:r>
            <a:endParaRPr/>
          </a:p>
        </p:txBody>
      </p:sp>
      <p:sp>
        <p:nvSpPr>
          <p:cNvPr id="335" name="Google Shape;335;g339122ffe8b_0_2"/>
          <p:cNvSpPr/>
          <p:nvPr/>
        </p:nvSpPr>
        <p:spPr>
          <a:xfrm>
            <a:off x="2423050" y="3993613"/>
            <a:ext cx="4707600" cy="559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toufiqmusah32@gmail.com</a:t>
            </a:r>
            <a:endParaRPr b="0" i="0" sz="24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36" name="Google Shape;336;g339122ffe8b_0_2"/>
          <p:cNvSpPr/>
          <p:nvPr/>
        </p:nvSpPr>
        <p:spPr>
          <a:xfrm>
            <a:off x="2331865" y="6511916"/>
            <a:ext cx="4707600" cy="559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bit.ly/toufiqmusah</a:t>
            </a:r>
            <a:endParaRPr b="0" i="0" sz="24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37" name="Google Shape;337;g339122ffe8b_0_2"/>
          <p:cNvSpPr txBox="1"/>
          <p:nvPr/>
        </p:nvSpPr>
        <p:spPr>
          <a:xfrm>
            <a:off x="2148800" y="2743213"/>
            <a:ext cx="240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Email</a:t>
            </a:r>
            <a:endParaRPr b="0" i="0" sz="48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38" name="Google Shape;338;g339122ffe8b_0_2"/>
          <p:cNvSpPr txBox="1"/>
          <p:nvPr/>
        </p:nvSpPr>
        <p:spPr>
          <a:xfrm>
            <a:off x="2135041" y="5261416"/>
            <a:ext cx="240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Web</a:t>
            </a:r>
            <a:endParaRPr b="0" i="0" sz="4800" u="none" cap="none" strike="noStrike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339" name="Google Shape;339;g339122ffe8b_0_2"/>
          <p:cNvCxnSpPr/>
          <p:nvPr/>
        </p:nvCxnSpPr>
        <p:spPr>
          <a:xfrm rot="10800000">
            <a:off x="7236250" y="1917750"/>
            <a:ext cx="0" cy="26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g339122ffe8b_0_2"/>
          <p:cNvCxnSpPr/>
          <p:nvPr/>
        </p:nvCxnSpPr>
        <p:spPr>
          <a:xfrm rot="10800000">
            <a:off x="6316550" y="2248250"/>
            <a:ext cx="0" cy="268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g339122ffe8b_0_2"/>
          <p:cNvSpPr/>
          <p:nvPr/>
        </p:nvSpPr>
        <p:spPr>
          <a:xfrm rot="-2281231">
            <a:off x="7597323" y="2069001"/>
            <a:ext cx="340661" cy="360161"/>
          </a:xfrm>
          <a:custGeom>
            <a:rect b="b" l="l" r="r" t="t"/>
            <a:pathLst>
              <a:path extrusionOk="0" h="5504" w="5206">
                <a:moveTo>
                  <a:pt x="2726" y="0"/>
                </a:moveTo>
                <a:lnTo>
                  <a:pt x="0" y="5493"/>
                </a:lnTo>
                <a:lnTo>
                  <a:pt x="2591" y="4653"/>
                </a:lnTo>
                <a:lnTo>
                  <a:pt x="5206" y="55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pic>
        <p:nvPicPr>
          <p:cNvPr id="342" name="Google Shape;342;g339122ffe8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50" y="470650"/>
            <a:ext cx="9855101" cy="98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"/>
          <p:cNvGrpSpPr/>
          <p:nvPr/>
        </p:nvGrpSpPr>
        <p:grpSpPr>
          <a:xfrm>
            <a:off x="-1" y="380185"/>
            <a:ext cx="18287999" cy="1297030"/>
            <a:chOff x="-1" y="380185"/>
            <a:chExt cx="18287999" cy="1297030"/>
          </a:xfrm>
        </p:grpSpPr>
        <p:grpSp>
          <p:nvGrpSpPr>
            <p:cNvPr id="352" name="Google Shape;352;p4"/>
            <p:cNvGrpSpPr/>
            <p:nvPr/>
          </p:nvGrpSpPr>
          <p:grpSpPr>
            <a:xfrm rot="10800000">
              <a:off x="-1" y="380185"/>
              <a:ext cx="18287999" cy="1297030"/>
              <a:chOff x="0" y="0"/>
              <a:chExt cx="5146429" cy="341605"/>
            </a:xfrm>
          </p:grpSpPr>
          <p:sp>
            <p:nvSpPr>
              <p:cNvPr id="353" name="Google Shape;353;p4"/>
              <p:cNvSpPr/>
              <p:nvPr/>
            </p:nvSpPr>
            <p:spPr>
              <a:xfrm>
                <a:off x="0" y="0"/>
                <a:ext cx="5146429" cy="341605"/>
              </a:xfrm>
              <a:custGeom>
                <a:rect b="b" l="l" r="r" t="t"/>
                <a:pathLst>
                  <a:path extrusionOk="0" h="341605" w="5146429">
                    <a:moveTo>
                      <a:pt x="0" y="0"/>
                    </a:moveTo>
                    <a:lnTo>
                      <a:pt x="5146429" y="0"/>
                    </a:lnTo>
                    <a:lnTo>
                      <a:pt x="5146429" y="341605"/>
                    </a:lnTo>
                    <a:lnTo>
                      <a:pt x="0" y="34160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B4F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"/>
              <p:cNvSpPr txBox="1"/>
              <p:nvPr/>
            </p:nvSpPr>
            <p:spPr>
              <a:xfrm>
                <a:off x="0" y="9525"/>
                <a:ext cx="5146429" cy="33208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rgbClr val="0B4F8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5" name="Google Shape;355;p4"/>
            <p:cNvSpPr/>
            <p:nvPr/>
          </p:nvSpPr>
          <p:spPr>
            <a:xfrm>
              <a:off x="16828124" y="462098"/>
              <a:ext cx="862353" cy="1159239"/>
            </a:xfrm>
            <a:custGeom>
              <a:rect b="b" l="l" r="r" t="t"/>
              <a:pathLst>
                <a:path extrusionOk="0" h="1159239" w="862353">
                  <a:moveTo>
                    <a:pt x="0" y="0"/>
                  </a:moveTo>
                  <a:lnTo>
                    <a:pt x="862352" y="0"/>
                  </a:lnTo>
                  <a:lnTo>
                    <a:pt x="862352" y="1159239"/>
                  </a:lnTo>
                  <a:lnTo>
                    <a:pt x="0" y="11592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4"/>
          <p:cNvGrpSpPr/>
          <p:nvPr/>
        </p:nvGrpSpPr>
        <p:grpSpPr>
          <a:xfrm>
            <a:off x="13410215" y="9182100"/>
            <a:ext cx="4821241" cy="989059"/>
            <a:chOff x="0" y="0"/>
            <a:chExt cx="6428322" cy="1318746"/>
          </a:xfrm>
        </p:grpSpPr>
        <p:sp>
          <p:nvSpPr>
            <p:cNvPr id="357" name="Google Shape;357;p4"/>
            <p:cNvSpPr/>
            <p:nvPr/>
          </p:nvSpPr>
          <p:spPr>
            <a:xfrm>
              <a:off x="1341149" y="41268"/>
              <a:ext cx="1995329" cy="1121375"/>
            </a:xfrm>
            <a:custGeom>
              <a:rect b="b" l="l" r="r" t="t"/>
              <a:pathLst>
                <a:path extrusionOk="0" h="1121375" w="1995329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0" y="41268"/>
              <a:ext cx="1164740" cy="1274621"/>
            </a:xfrm>
            <a:custGeom>
              <a:rect b="b" l="l" r="r" t="t"/>
              <a:pathLst>
                <a:path extrusionOk="0" h="1274621" w="116474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336478" y="2857"/>
              <a:ext cx="1896090" cy="1236408"/>
            </a:xfrm>
            <a:custGeom>
              <a:rect b="b" l="l" r="r" t="t"/>
              <a:pathLst>
                <a:path extrusionOk="0" h="1236408" w="189609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342864" y="0"/>
              <a:ext cx="1085458" cy="1318746"/>
            </a:xfrm>
            <a:custGeom>
              <a:rect b="b" l="l" r="r" t="t"/>
              <a:pathLst>
                <a:path extrusionOk="0" h="1318746" w="1085458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46944" l="-52050" r="-50219" t="-1953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4"/>
          <p:cNvSpPr txBox="1"/>
          <p:nvPr/>
        </p:nvSpPr>
        <p:spPr>
          <a:xfrm>
            <a:off x="626159" y="549623"/>
            <a:ext cx="11654806" cy="868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b="0" i="0" lang="en-US" sz="575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FAQ and Contact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"/>
          <p:cNvSpPr txBox="1"/>
          <p:nvPr/>
        </p:nvSpPr>
        <p:spPr>
          <a:xfrm>
            <a:off x="346538" y="9579919"/>
            <a:ext cx="4513760" cy="431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sng" cap="none" strike="noStrik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https://event.fourwaves.com/spark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"/>
          <p:cNvSpPr txBox="1"/>
          <p:nvPr/>
        </p:nvSpPr>
        <p:spPr>
          <a:xfrm>
            <a:off x="8709331" y="2628900"/>
            <a:ext cx="9546409" cy="5786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general program information, consult the FAQ section of the training platform in Fourwaves.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general program inquiry, contact the SPARK Academy team at </a:t>
            </a:r>
            <a:r>
              <a:rPr b="0" i="0" lang="en-US" sz="2800" u="none" cap="none" strike="noStrike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</a:rPr>
              <a:t>spark@mailab.io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project specific information or questions related to your team assignment, hackathon project or team’s BraTS project, contact your Team Supervisor.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other program related inquiries, contact the SPARK Academy team at </a:t>
            </a:r>
            <a:r>
              <a:rPr b="0" i="0" lang="en-US" sz="2800" u="none" cap="none" strike="noStrike">
                <a:solidFill>
                  <a:srgbClr val="EF8600"/>
                </a:solidFill>
                <a:latin typeface="Calibri"/>
                <a:ea typeface="Calibri"/>
                <a:cs typeface="Calibri"/>
                <a:sym typeface="Calibri"/>
              </a:rPr>
              <a:t>spark@mailab.io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76200" y="2476500"/>
            <a:ext cx="8915400" cy="484605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"/>
          <p:cNvSpPr txBox="1"/>
          <p:nvPr/>
        </p:nvSpPr>
        <p:spPr>
          <a:xfrm>
            <a:off x="459404" y="7542985"/>
            <a:ext cx="9065596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us for up-to-date program information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https://twitter.com/CAMERAAfrica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https://twitter.com/mailab_io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❖"/>
            </a:pP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https://www.linkedin.com/company/consortium-for-advancement-of-mri-education-research-in-africa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 txBox="1"/>
          <p:nvPr/>
        </p:nvSpPr>
        <p:spPr>
          <a:xfrm>
            <a:off x="603550" y="2628900"/>
            <a:ext cx="5625118" cy="672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4"/>
              <a:buFont typeface="Arial"/>
              <a:buNone/>
            </a:pPr>
            <a:r>
              <a:rPr b="0" i="0" lang="en-US" sz="44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Raymond Confidence</dc:creator>
</cp:coreProperties>
</file>