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9" r:id="rId2"/>
    <p:sldId id="301" r:id="rId3"/>
    <p:sldId id="302" r:id="rId4"/>
    <p:sldId id="303" r:id="rId5"/>
    <p:sldId id="304" r:id="rId6"/>
    <p:sldId id="305" r:id="rId7"/>
    <p:sldId id="308" r:id="rId8"/>
    <p:sldId id="312" r:id="rId9"/>
    <p:sldId id="313" r:id="rId10"/>
    <p:sldId id="314" r:id="rId11"/>
    <p:sldId id="306" r:id="rId12"/>
    <p:sldId id="307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FBA"/>
    <a:srgbClr val="63E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5"/>
    <p:restoredTop sz="94650"/>
  </p:normalViewPr>
  <p:slideViewPr>
    <p:cSldViewPr snapToGrid="0">
      <p:cViewPr>
        <p:scale>
          <a:sx n="72" d="100"/>
          <a:sy n="72" d="100"/>
        </p:scale>
        <p:origin x="105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9BBC8-442C-EA4B-9C50-D26A4EC6106F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5124D-D5A8-064C-87B1-E65CFF1E1E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50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C85A-A430-4DDB-4157-4117B211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6057A-C3A6-2864-DA4E-B2A21597E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EF2C-7621-B1E7-3280-AA97FBC0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8FB9-2C6E-5297-31D1-EE690715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E2D1-7287-6A26-96E7-579069C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111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8E10-74CD-DC18-D290-D3EC841A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EF5C-AB46-2536-AFF3-66F41D522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3C79-95E3-2F00-3C26-EE175ABF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AEA0-1229-9081-CEC8-780EB61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0192-81B5-CA69-B6BE-AF58590E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41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230D8-A799-9D13-745D-4128E710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98873-9B57-D8E6-A0DD-9BFDC04FD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C67F-E32C-1CC6-DBD0-AFB9D0ED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742C-C588-6513-E882-D944EAB2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60DF-558E-2244-FE43-06110F44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712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1EA2-4509-0145-8C87-428160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CD96-C367-4537-3F99-8198EEF0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99F3-34A6-6057-88A2-B751F1E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30A7-C818-9FD2-85B8-32D33DF9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76DE-2D4D-8CFD-F88C-0818F6C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118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853-325C-3598-EC35-C2B19567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BDED-2113-1ED7-EF53-D6DF66A2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684A-6025-0B09-35B6-1BAA859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4467-78D6-E79C-8FE8-012F88CE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B536-E430-62B6-1CA4-95C50E7B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570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0E85-46F8-9BC3-6B66-BD21742E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EDB6-788A-D0E9-EC5E-321DF69D2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AB9F5-DD89-79B5-8959-C39ABAF7F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AB21-FDF3-56C8-D2B6-A9A3399B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BCE1-8D5D-09D2-A0A6-2258038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3628-0175-F9A1-D445-A57D824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98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E5BB-604F-56C4-6AF4-C2ABAC47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F1DE-69FB-EAF4-F963-7525AB0F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233F-9236-A560-186A-51A9E598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DE7E9-1F58-D525-C377-D2151B9AF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0F887-7AF9-6B1B-3B64-444C82DBD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41CA0-AF17-99E8-43A0-F241C586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3A06F-462A-74EC-4E65-49B8931B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25430-E808-296C-8495-30FBFE57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788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F7B4-2B6C-B578-BECC-35AE535E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7AFD-06C9-B792-4C77-409FF582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42AEC-552C-5594-F670-8DE27E2B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6DA2-B56D-57DF-BEE2-6DF60193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043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6CABC-EF1A-A9FA-C480-D8CEAC8D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B8396-10AE-6460-7BB2-9CBD7E58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491DE-81CC-B184-A61C-6FE0FF2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757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BE3B-BB4E-0310-DC4E-D8DCDB9F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B83F-9479-5747-7BAF-6771C4E7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CF50-DBB9-A095-F790-6E874F46F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E987-721B-7884-F97B-666D994E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2346-ED7D-0D9C-2DE0-875C7311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849C-87EC-FD04-4C0E-55C0D2AE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78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509-6249-3F9E-F49C-E1D6A474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5C9A2-8EBE-09F2-F1E7-F371AEEAF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693BA-6DF7-2A57-71B9-F66D0883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1AF5-6FAA-C43F-DB0A-A7F405CB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4ACE-B565-67DD-BB0E-F3EFD9AA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42057-200D-B2CA-E44A-6119C1B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98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6F635-6970-3324-1678-8D0E98B1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772E-0B64-C4F7-C1A0-E3548BF5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8044-5A8D-D87D-533C-AFCB357AD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BF782-72A5-0D4F-95E6-EB2EAD656361}" type="datetimeFigureOut">
              <a:rPr lang="en-DE" smtClean="0"/>
              <a:t>10.03.25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846D-3FB0-D8CA-537B-4479EEB8F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9318-B96F-D754-F4B9-5EB25932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8AF76-8A03-E14D-BCCA-082FD97E01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9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9.jpeg"/><Relationship Id="rId5" Type="http://schemas.openxmlformats.org/officeDocument/2006/relationships/image" Target="../media/image3.jpeg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7567" y="270322"/>
            <a:ext cx="4050562" cy="830957"/>
            <a:chOff x="0" y="0"/>
            <a:chExt cx="8101125" cy="1661915"/>
          </a:xfrm>
        </p:grpSpPr>
        <p:sp>
          <p:nvSpPr>
            <p:cNvPr id="3" name="Freeform 3"/>
            <p:cNvSpPr/>
            <p:nvPr/>
          </p:nvSpPr>
          <p:spPr>
            <a:xfrm>
              <a:off x="1690148" y="52006"/>
              <a:ext cx="2514561" cy="1413183"/>
            </a:xfrm>
            <a:custGeom>
              <a:avLst/>
              <a:gdLst/>
              <a:ahLst/>
              <a:cxnLst/>
              <a:rect l="l" t="t" r="r" b="b"/>
              <a:pathLst>
                <a:path w="2514561" h="1413183">
                  <a:moveTo>
                    <a:pt x="0" y="0"/>
                  </a:moveTo>
                  <a:lnTo>
                    <a:pt x="2514562" y="0"/>
                  </a:lnTo>
                  <a:lnTo>
                    <a:pt x="2514562" y="1413184"/>
                  </a:lnTo>
                  <a:lnTo>
                    <a:pt x="0" y="1413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52006"/>
              <a:ext cx="1467833" cy="1606308"/>
            </a:xfrm>
            <a:custGeom>
              <a:avLst/>
              <a:gdLst/>
              <a:ahLst/>
              <a:cxnLst/>
              <a:rect l="l" t="t" r="r" b="b"/>
              <a:pathLst>
                <a:path w="1467833" h="1606308">
                  <a:moveTo>
                    <a:pt x="0" y="0"/>
                  </a:moveTo>
                  <a:lnTo>
                    <a:pt x="1467833" y="0"/>
                  </a:lnTo>
                  <a:lnTo>
                    <a:pt x="1467833" y="1606308"/>
                  </a:lnTo>
                  <a:lnTo>
                    <a:pt x="0" y="160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4204710" y="3601"/>
              <a:ext cx="2389497" cy="1558151"/>
            </a:xfrm>
            <a:custGeom>
              <a:avLst/>
              <a:gdLst/>
              <a:ahLst/>
              <a:cxnLst/>
              <a:rect l="l" t="t" r="r" b="b"/>
              <a:pathLst>
                <a:path w="2389497" h="1558151">
                  <a:moveTo>
                    <a:pt x="0" y="0"/>
                  </a:moveTo>
                  <a:lnTo>
                    <a:pt x="2389497" y="0"/>
                  </a:lnTo>
                  <a:lnTo>
                    <a:pt x="2389497" y="1558151"/>
                  </a:lnTo>
                  <a:lnTo>
                    <a:pt x="0" y="1558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6" name="Freeform 6"/>
            <p:cNvSpPr/>
            <p:nvPr/>
          </p:nvSpPr>
          <p:spPr>
            <a:xfrm>
              <a:off x="6733205" y="0"/>
              <a:ext cx="1367920" cy="1661915"/>
            </a:xfrm>
            <a:custGeom>
              <a:avLst/>
              <a:gdLst/>
              <a:ahLst/>
              <a:cxnLst/>
              <a:rect l="l" t="t" r="r" b="b"/>
              <a:pathLst>
                <a:path w="1367920" h="1661915">
                  <a:moveTo>
                    <a:pt x="0" y="0"/>
                  </a:moveTo>
                  <a:lnTo>
                    <a:pt x="1367920" y="0"/>
                  </a:lnTo>
                  <a:lnTo>
                    <a:pt x="1367920" y="1661915"/>
                  </a:lnTo>
                  <a:lnTo>
                    <a:pt x="0" y="1661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 sz="1200"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9504" y="1483729"/>
            <a:ext cx="12192000" cy="5546084"/>
            <a:chOff x="0" y="0"/>
            <a:chExt cx="4816593" cy="2191046"/>
          </a:xfrm>
          <a:solidFill>
            <a:schemeClr val="tx1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2191046"/>
            </a:xfrm>
            <a:custGeom>
              <a:avLst/>
              <a:gdLst/>
              <a:ahLst/>
              <a:cxnLst/>
              <a:rect l="l" t="t" r="r" b="b"/>
              <a:pathLst>
                <a:path w="4816592" h="2191046">
                  <a:moveTo>
                    <a:pt x="0" y="0"/>
                  </a:moveTo>
                  <a:lnTo>
                    <a:pt x="4816592" y="0"/>
                  </a:lnTo>
                  <a:lnTo>
                    <a:pt x="4816592" y="2191046"/>
                  </a:lnTo>
                  <a:lnTo>
                    <a:pt x="0" y="219104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4816593" cy="2100913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99"/>
                </a:lnSpc>
              </a:pPr>
              <a:endParaRPr sz="120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7952277" y="2117644"/>
            <a:ext cx="4114621" cy="4142977"/>
          </a:xfrm>
          <a:custGeom>
            <a:avLst/>
            <a:gdLst/>
            <a:ahLst/>
            <a:cxnLst/>
            <a:rect l="l" t="t" r="r" b="b"/>
            <a:pathLst>
              <a:path w="6171931" h="6214465">
                <a:moveTo>
                  <a:pt x="0" y="0"/>
                </a:moveTo>
                <a:lnTo>
                  <a:pt x="6171931" y="0"/>
                </a:lnTo>
                <a:lnTo>
                  <a:pt x="6171931" y="6214464"/>
                </a:lnTo>
                <a:lnTo>
                  <a:pt x="0" y="62144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2108"/>
            </a:stretch>
          </a:blipFill>
        </p:spPr>
        <p:txBody>
          <a:bodyPr/>
          <a:lstStyle/>
          <a:p>
            <a:endParaRPr lang="en-CA" sz="1200"/>
          </a:p>
        </p:txBody>
      </p:sp>
      <p:sp>
        <p:nvSpPr>
          <p:cNvPr id="11" name="Freeform 11"/>
          <p:cNvSpPr/>
          <p:nvPr/>
        </p:nvSpPr>
        <p:spPr>
          <a:xfrm>
            <a:off x="254903" y="146828"/>
            <a:ext cx="861795" cy="1158490"/>
          </a:xfrm>
          <a:custGeom>
            <a:avLst/>
            <a:gdLst/>
            <a:ahLst/>
            <a:cxnLst/>
            <a:rect l="l" t="t" r="r" b="b"/>
            <a:pathLst>
              <a:path w="1292693" h="1737735">
                <a:moveTo>
                  <a:pt x="0" y="0"/>
                </a:moveTo>
                <a:lnTo>
                  <a:pt x="1292694" y="0"/>
                </a:lnTo>
                <a:lnTo>
                  <a:pt x="1292694" y="1737735"/>
                </a:lnTo>
                <a:lnTo>
                  <a:pt x="0" y="17377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CA" sz="1200"/>
          </a:p>
        </p:txBody>
      </p:sp>
      <p:sp>
        <p:nvSpPr>
          <p:cNvPr id="12" name="TextBox 12"/>
          <p:cNvSpPr txBox="1"/>
          <p:nvPr/>
        </p:nvSpPr>
        <p:spPr>
          <a:xfrm>
            <a:off x="1479999" y="187039"/>
            <a:ext cx="5475291" cy="805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4"/>
              </a:lnSpc>
              <a:spcBef>
                <a:spcPct val="0"/>
              </a:spcBef>
            </a:pPr>
            <a:r>
              <a:rPr lang="en-US" sz="4796" dirty="0">
                <a:solidFill>
                  <a:srgbClr val="EE8600"/>
                </a:solidFill>
                <a:latin typeface="Anton"/>
                <a:ea typeface="Anton"/>
                <a:cs typeface="Anton"/>
                <a:sym typeface="Anton"/>
              </a:rPr>
              <a:t>2025 SPARK ACADEMY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3103" y="884509"/>
            <a:ext cx="5475290" cy="324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  <a:spcBef>
                <a:spcPct val="0"/>
              </a:spcBef>
            </a:pPr>
            <a:r>
              <a:rPr lang="en-US" sz="1903" b="1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TRAIN FOR CHANGE, FROM SCIENCE TO PRACTICE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5411" y="2085893"/>
            <a:ext cx="7769871" cy="2275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1"/>
              </a:lnSpc>
            </a:pPr>
            <a:r>
              <a:rPr lang="en-US" sz="2769" spc="202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SPRINT AI TRAINING FOR AFRICAN MEDICAL</a:t>
            </a:r>
          </a:p>
          <a:p>
            <a:pPr>
              <a:lnSpc>
                <a:spcPts val="3688"/>
              </a:lnSpc>
            </a:pPr>
            <a:r>
              <a:rPr lang="en-US" sz="2836" spc="207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Imaging Knowledge Translation (SPARK) </a:t>
            </a:r>
          </a:p>
          <a:p>
            <a:pPr>
              <a:lnSpc>
                <a:spcPts val="3601"/>
              </a:lnSpc>
            </a:pPr>
            <a:r>
              <a:rPr lang="en-US" sz="2769" spc="202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Academy </a:t>
            </a:r>
          </a:p>
          <a:p>
            <a:pPr>
              <a:lnSpc>
                <a:spcPts val="3428"/>
              </a:lnSpc>
            </a:pPr>
            <a:r>
              <a:rPr lang="en-US" sz="2636" spc="192" dirty="0">
                <a:solidFill>
                  <a:srgbClr val="EE8600"/>
                </a:solidFill>
                <a:latin typeface="Norwester"/>
                <a:ea typeface="Norwester"/>
                <a:cs typeface="Norwester"/>
                <a:sym typeface="Norwester"/>
              </a:rPr>
              <a:t>IN DEEP LEARNING &amp; MEDICAL IMAGING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5410" y="4863659"/>
            <a:ext cx="7769871" cy="901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1"/>
              </a:lnSpc>
            </a:pPr>
            <a:r>
              <a:rPr lang="en-DE" sz="6600" dirty="0">
                <a:solidFill>
                  <a:srgbClr val="FFFFFF"/>
                </a:solidFill>
              </a:rPr>
              <a:t>What is AI?</a:t>
            </a:r>
          </a:p>
          <a:p>
            <a:pPr>
              <a:lnSpc>
                <a:spcPts val="3601"/>
              </a:lnSpc>
            </a:pPr>
            <a:r>
              <a:rPr lang="en-US" sz="2769" spc="202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March 15 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003FD-A63C-1B8B-54BD-3DB688E8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08D3-D2E2-25C7-BD91-C2A34507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535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Supervised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15519-B08C-531D-2536-7C8216AD8EE2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0F726F-49DF-28B7-C966-465F2C56A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0C7E087B-88F5-C324-98FF-0B77ED149C3C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A91901E-BA71-1173-C457-E538195685B1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D900473-0A7D-429A-1041-B0B65F23D0E4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A3D53F-DD5C-B314-5653-A210C510CF64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2E6BAE-C4A1-E0C7-1C5B-CEAE41BCEC59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3074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22AE3B26-96D7-39D6-E8EA-F7441021A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59" t="40157" r="6229" b="-3315"/>
          <a:stretch/>
        </p:blipFill>
        <p:spPr bwMode="auto">
          <a:xfrm>
            <a:off x="-141961" y="1196314"/>
            <a:ext cx="2224660" cy="60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Building deep learning model to perform image segmentation of Indian roads  | by Kashif Shariff | Medium">
            <a:extLst>
              <a:ext uri="{FF2B5EF4-FFF2-40B4-BE49-F238E27FC236}">
                <a16:creationId xmlns:a16="http://schemas.microsoft.com/office/drawing/2014/main" id="{B94007B1-11A1-88F1-E69E-6AD21BD35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38"/>
          <a:stretch/>
        </p:blipFill>
        <p:spPr bwMode="auto">
          <a:xfrm>
            <a:off x="3147760" y="593535"/>
            <a:ext cx="7333212" cy="573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3DBFB-E536-FAF1-FA16-6725C49F81ED}"/>
              </a:ext>
            </a:extLst>
          </p:cNvPr>
          <p:cNvSpPr txBox="1"/>
          <p:nvPr/>
        </p:nvSpPr>
        <p:spPr>
          <a:xfrm>
            <a:off x="5089663" y="6376459"/>
            <a:ext cx="344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C00000"/>
                </a:solidFill>
              </a:rPr>
              <a:t>Segmentation</a:t>
            </a:r>
            <a:r>
              <a:rPr lang="en-DE" sz="2000" dirty="0"/>
              <a:t> + </a:t>
            </a:r>
            <a:r>
              <a:rPr lang="en-GB" sz="2000" dirty="0">
                <a:solidFill>
                  <a:srgbClr val="C00000"/>
                </a:solidFill>
              </a:rPr>
              <a:t>classification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875784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E5F8-4C71-9730-3F13-E57C4BB0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E2F3-AE91-A192-1DCF-F767808C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" y="769399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Un-supervised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0F37D-FC5C-76F9-CD76-623D4BB9D295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6E2982-FD17-A8E0-F877-F589669D3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0CE90067-501D-E36C-1CF9-7BA2D7B0E9F1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0D2E98A-F7C2-AE6B-6F85-498176C8A276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27ADDAB-2C28-460C-FFB4-CCF272801496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2D976DC-E5DB-F955-16C6-92D45461FB5C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1F58B06-308A-A82D-343E-4C0135B1E430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BD9110A-FCD0-B9E8-D04D-5F72D37102E4}"/>
              </a:ext>
            </a:extLst>
          </p:cNvPr>
          <p:cNvSpPr txBox="1"/>
          <p:nvPr/>
        </p:nvSpPr>
        <p:spPr>
          <a:xfrm>
            <a:off x="3066900" y="2072524"/>
            <a:ext cx="649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Try to give the model A LOT of examples but without label and it learns from them.</a:t>
            </a:r>
          </a:p>
        </p:txBody>
      </p:sp>
      <p:pic>
        <p:nvPicPr>
          <p:cNvPr id="3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2BB6D1DA-F2CA-0CFD-4783-238038427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59" t="40157" r="6229" b="-3315"/>
          <a:stretch/>
        </p:blipFill>
        <p:spPr bwMode="auto">
          <a:xfrm>
            <a:off x="-141961" y="1600482"/>
            <a:ext cx="2224660" cy="56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lustering in Machine Learning ...">
            <a:extLst>
              <a:ext uri="{FF2B5EF4-FFF2-40B4-BE49-F238E27FC236}">
                <a16:creationId xmlns:a16="http://schemas.microsoft.com/office/drawing/2014/main" id="{E9558478-9B02-85D6-247D-9D9C34374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5"/>
          <a:stretch/>
        </p:blipFill>
        <p:spPr bwMode="auto">
          <a:xfrm>
            <a:off x="8853476" y="3544527"/>
            <a:ext cx="2195442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lustering in Machine Learning ...">
            <a:extLst>
              <a:ext uri="{FF2B5EF4-FFF2-40B4-BE49-F238E27FC236}">
                <a16:creationId xmlns:a16="http://schemas.microsoft.com/office/drawing/2014/main" id="{9558C238-1D07-E842-2B41-D250350A9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4287"/>
          <a:stretch/>
        </p:blipFill>
        <p:spPr bwMode="auto">
          <a:xfrm>
            <a:off x="6161989" y="3543292"/>
            <a:ext cx="2101554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ute dog">
            <a:extLst>
              <a:ext uri="{FF2B5EF4-FFF2-40B4-BE49-F238E27FC236}">
                <a16:creationId xmlns:a16="http://schemas.microsoft.com/office/drawing/2014/main" id="{500107F2-1745-CB19-6EDF-B2646FF13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93" y="2922813"/>
            <a:ext cx="1451918" cy="13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do I help a chick that isn't eating or drinking? - My Pet Chicken">
            <a:extLst>
              <a:ext uri="{FF2B5EF4-FFF2-40B4-BE49-F238E27FC236}">
                <a16:creationId xmlns:a16="http://schemas.microsoft.com/office/drawing/2014/main" id="{63BADAFD-D91C-00AD-0F16-708DB488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32" y="4734836"/>
            <a:ext cx="1579479" cy="15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apezium 7">
            <a:extLst>
              <a:ext uri="{FF2B5EF4-FFF2-40B4-BE49-F238E27FC236}">
                <a16:creationId xmlns:a16="http://schemas.microsoft.com/office/drawing/2014/main" id="{C3F9A870-836F-F65A-6437-961935C48611}"/>
              </a:ext>
            </a:extLst>
          </p:cNvPr>
          <p:cNvSpPr/>
          <p:nvPr/>
        </p:nvSpPr>
        <p:spPr>
          <a:xfrm rot="5400000">
            <a:off x="3685080" y="3767550"/>
            <a:ext cx="1776248" cy="1305836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1A1D2-2499-CC18-60DB-372B43E61294}"/>
              </a:ext>
            </a:extLst>
          </p:cNvPr>
          <p:cNvSpPr txBox="1"/>
          <p:nvPr/>
        </p:nvSpPr>
        <p:spPr>
          <a:xfrm>
            <a:off x="4170689" y="421180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7B1D8BF-5921-BE14-A14E-B08178A298BE}"/>
              </a:ext>
            </a:extLst>
          </p:cNvPr>
          <p:cNvCxnSpPr>
            <a:stCxn id="5124" idx="3"/>
            <a:endCxn id="8" idx="2"/>
          </p:cNvCxnSpPr>
          <p:nvPr/>
        </p:nvCxnSpPr>
        <p:spPr>
          <a:xfrm>
            <a:off x="3222911" y="3609882"/>
            <a:ext cx="697375" cy="810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8D22149-5068-ABD7-721D-FA916FDA0F10}"/>
              </a:ext>
            </a:extLst>
          </p:cNvPr>
          <p:cNvCxnSpPr>
            <a:stCxn id="5126" idx="3"/>
            <a:endCxn id="8" idx="2"/>
          </p:cNvCxnSpPr>
          <p:nvPr/>
        </p:nvCxnSpPr>
        <p:spPr>
          <a:xfrm flipV="1">
            <a:off x="3222911" y="4420468"/>
            <a:ext cx="697375" cy="11041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EA6E677-9BFE-6C00-C5B3-AE273C64A7B3}"/>
              </a:ext>
            </a:extLst>
          </p:cNvPr>
          <p:cNvCxnSpPr>
            <a:stCxn id="8" idx="0"/>
            <a:endCxn id="7" idx="1"/>
          </p:cNvCxnSpPr>
          <p:nvPr/>
        </p:nvCxnSpPr>
        <p:spPr>
          <a:xfrm>
            <a:off x="5226122" y="4420468"/>
            <a:ext cx="935867" cy="54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B387312-4DF3-EB21-E0F5-94F0AD548674}"/>
              </a:ext>
            </a:extLst>
          </p:cNvPr>
          <p:cNvCxnSpPr>
            <a:stCxn id="7" idx="3"/>
            <a:endCxn id="5122" idx="1"/>
          </p:cNvCxnSpPr>
          <p:nvPr/>
        </p:nvCxnSpPr>
        <p:spPr>
          <a:xfrm>
            <a:off x="8263543" y="4425942"/>
            <a:ext cx="589933" cy="1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998E66-EBAF-7EBF-E6CE-6D9ACA3B5982}"/>
              </a:ext>
            </a:extLst>
          </p:cNvPr>
          <p:cNvSpPr txBox="1"/>
          <p:nvPr/>
        </p:nvSpPr>
        <p:spPr>
          <a:xfrm>
            <a:off x="6032474" y="5287151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Embedding (</a:t>
            </a:r>
            <a:r>
              <a:rPr lang="en-DE" dirty="0"/>
              <a:t>meaning)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29D7A-91B2-17F2-D5C9-F8360E3B5490}"/>
              </a:ext>
            </a:extLst>
          </p:cNvPr>
          <p:cNvSpPr txBox="1"/>
          <p:nvPr/>
        </p:nvSpPr>
        <p:spPr>
          <a:xfrm>
            <a:off x="8853476" y="5287151"/>
            <a:ext cx="20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Clusters (</a:t>
            </a:r>
            <a:r>
              <a:rPr lang="en-DE" dirty="0"/>
              <a:t>meaning)</a:t>
            </a:r>
          </a:p>
        </p:txBody>
      </p:sp>
    </p:spTree>
    <p:extLst>
      <p:ext uri="{BB962C8B-B14F-4D97-AF65-F5344CB8AC3E}">
        <p14:creationId xmlns:p14="http://schemas.microsoft.com/office/powerpoint/2010/main" val="1476373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A26D1-46FC-E71F-4AC3-ED743F6CB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8F02-82F5-4C41-C669-CE7E5D0A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293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Reinforcement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8A6A1-3781-099C-ACCE-C40706066A0C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82C9B4-28E7-2C01-6F29-2A94C5AB1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82889348-A135-65B0-70F2-6C3E6D69B301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F8AA46B-1B2C-67F6-049D-F70FFBC41210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09A4261-7EE1-FFBD-C85B-B1FC7765EAE8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ECA44C0-2D2D-39D6-4184-86D2CA02F8B3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4BAA703-4F75-85C2-6F82-AD40D76E8AD3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26E541-C880-331E-2F06-D721D3DDCD7F}"/>
              </a:ext>
            </a:extLst>
          </p:cNvPr>
          <p:cNvSpPr txBox="1"/>
          <p:nvPr/>
        </p:nvSpPr>
        <p:spPr>
          <a:xfrm>
            <a:off x="3066900" y="2072524"/>
            <a:ext cx="649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The model plays in a simulation, it gets a reward for every good thing it makes and gets punishment for every bad thing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</a:rPr>
              <a:t>….. am like babies but 10000000x dumber </a:t>
            </a:r>
          </a:p>
        </p:txBody>
      </p:sp>
      <p:pic>
        <p:nvPicPr>
          <p:cNvPr id="3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77FB5E90-42EE-2C88-97DE-8723A8C13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59" t="40157" r="6229" b="-3315"/>
          <a:stretch/>
        </p:blipFill>
        <p:spPr bwMode="auto">
          <a:xfrm>
            <a:off x="-141961" y="1956391"/>
            <a:ext cx="2224660" cy="52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A2EB72-31AA-352B-5D70-1978FAC11652}"/>
              </a:ext>
            </a:extLst>
          </p:cNvPr>
          <p:cNvSpPr txBox="1">
            <a:spLocks/>
          </p:cNvSpPr>
          <p:nvPr/>
        </p:nvSpPr>
        <p:spPr>
          <a:xfrm>
            <a:off x="7519470" y="2698083"/>
            <a:ext cx="1713696" cy="44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 descr="Reinforcement Learning - simply ...">
            <a:extLst>
              <a:ext uri="{FF2B5EF4-FFF2-40B4-BE49-F238E27FC236}">
                <a16:creationId xmlns:a16="http://schemas.microsoft.com/office/drawing/2014/main" id="{96856BFD-F49D-292F-9162-B5D8B512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83" y="3139419"/>
            <a:ext cx="5830151" cy="30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590A7-BEED-D455-23E8-BA953F23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E492-A97E-B2E4-080C-1FE5441A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7" y="687876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There are a lot more to learn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0378B-55ED-5114-DAFC-332A9026DAC5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37BCA8E-EBBC-45CC-5332-D6BE4535F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87CA1BEF-2E17-A108-2DA0-CEA965087ACF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8F4EAC7-FA77-DA97-3122-AA31E3E16368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46E3474-9A0B-7B0E-4A22-E5C2D2D2596D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4A60503-ECBE-036A-DF59-CE0C28A51858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C34CCAA-0172-385E-ABC5-06B7A84F53B5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8" name="AutoShape 2">
            <a:extLst>
              <a:ext uri="{FF2B5EF4-FFF2-40B4-BE49-F238E27FC236}">
                <a16:creationId xmlns:a16="http://schemas.microsoft.com/office/drawing/2014/main" id="{1B839DA0-DB83-5C81-9C37-9194B1737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F6B280-FAE7-5907-8CDD-A4FFBE703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394" y="1965877"/>
            <a:ext cx="4598085" cy="3754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B1BEAE-E992-0CA5-0629-B760381A2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1054890"/>
            <a:ext cx="4771359" cy="39375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D55E57-0EEA-A9DE-3C8A-B578BD29D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983410"/>
            <a:ext cx="4598085" cy="11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6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5016F-8460-6607-DB4B-D2B282CC1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A4EF85-0B0C-EF87-E8A2-2985254EB759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67C6BFC-891B-82C3-D2B4-01FD0AFCC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EE18A79A-A03D-D2ED-436F-A0F9D725C011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3464578-F1BC-9CF2-03B6-F346A60BD78B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9385984-1FB3-E985-70F1-9FA0863AD031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DA3732-8A3B-1218-69B5-979828E886A7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2CA9BF6-07A9-99F9-22C5-71890CDA566C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8" name="AutoShape 2">
            <a:extLst>
              <a:ext uri="{FF2B5EF4-FFF2-40B4-BE49-F238E27FC236}">
                <a16:creationId xmlns:a16="http://schemas.microsoft.com/office/drawing/2014/main" id="{BE8DCB5B-7BC8-797A-8220-54D7CA710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52317B-519A-AD0A-FECB-64EF4EEF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10" y="2541501"/>
            <a:ext cx="10846580" cy="1325563"/>
          </a:xfrm>
        </p:spPr>
        <p:txBody>
          <a:bodyPr/>
          <a:lstStyle/>
          <a:p>
            <a:r>
              <a:rPr lang="en-DE" dirty="0"/>
              <a:t>Want to be one of the best -&gt; master the basics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77869A59-3E69-9037-CB53-866DE3CFA245}"/>
              </a:ext>
            </a:extLst>
          </p:cNvPr>
          <p:cNvSpPr txBox="1">
            <a:spLocks/>
          </p:cNvSpPr>
          <p:nvPr/>
        </p:nvSpPr>
        <p:spPr>
          <a:xfrm>
            <a:off x="672710" y="3400344"/>
            <a:ext cx="108465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2800" dirty="0">
                <a:solidFill>
                  <a:schemeClr val="bg2">
                    <a:lumMod val="50000"/>
                  </a:schemeClr>
                </a:solidFill>
              </a:rPr>
              <a:t>do assignments, projects, particepate … hard work pays off</a:t>
            </a:r>
          </a:p>
        </p:txBody>
      </p:sp>
    </p:spTree>
    <p:extLst>
      <p:ext uri="{BB962C8B-B14F-4D97-AF65-F5344CB8AC3E}">
        <p14:creationId xmlns:p14="http://schemas.microsoft.com/office/powerpoint/2010/main" val="3642234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1CAB1-A7BB-70D6-CD9E-E0A498DA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FB52B-D618-9713-0242-B3EEA801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60" y="-8698"/>
            <a:ext cx="548911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4FB4E3-08FA-2AA8-749E-C35C28A38373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76D4ED2F-246A-29C9-8568-C635C7892A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F839B48-2DFC-EAAA-D45A-F6B3DD59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346" y="2613818"/>
            <a:ext cx="3550920" cy="1325563"/>
          </a:xfrm>
        </p:spPr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Thanks</a:t>
            </a: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D0DD18C5-74E8-A445-8BB3-4C844C0164D5}"/>
              </a:ext>
            </a:extLst>
          </p:cNvPr>
          <p:cNvGrpSpPr/>
          <p:nvPr/>
        </p:nvGrpSpPr>
        <p:grpSpPr>
          <a:xfrm>
            <a:off x="317729" y="6273522"/>
            <a:ext cx="2784813" cy="491901"/>
            <a:chOff x="0" y="0"/>
            <a:chExt cx="6428322" cy="1318746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ED58B5F-2C25-B0A0-3CD0-BDE6FE01DACA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69DCF4E-918F-82C2-61B6-4B3960FC194E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C985E51-7168-6BC6-9D12-F4D486F2DA17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7032EB5-5384-8AF0-4C37-244369D77063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1C35D411-15AC-B91B-900F-ABD2E5C78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3" b="88281" l="5062" r="26676">
                        <a14:foregroundMark x1="7250" y1="13281" x2="7250" y2="13281"/>
                        <a14:foregroundMark x1="5335" y1="7813" x2="5335" y2="7813"/>
                        <a14:foregroundMark x1="12038" y1="8203" x2="12038" y2="8203"/>
                        <a14:foregroundMark x1="14774" y1="16016" x2="14774" y2="16016"/>
                        <a14:foregroundMark x1="16279" y1="11328" x2="16279" y2="11328"/>
                        <a14:foregroundMark x1="21888" y1="11328" x2="21888" y2="11328"/>
                        <a14:foregroundMark x1="24897" y1="11719" x2="24897" y2="11719"/>
                        <a14:foregroundMark x1="26676" y1="16016" x2="26676" y2="16016"/>
                        <a14:foregroundMark x1="6703" y1="52344" x2="6703" y2="52344"/>
                        <a14:foregroundMark x1="7250" y1="39063" x2="7250" y2="39063"/>
                        <a14:foregroundMark x1="10534" y1="30469" x2="10534" y2="30469"/>
                        <a14:foregroundMark x1="15185" y1="27344" x2="15185" y2="27344"/>
                        <a14:foregroundMark x1="19699" y1="29688" x2="19699" y2="29688"/>
                        <a14:foregroundMark x1="23256" y1="38672" x2="23256" y2="38672"/>
                        <a14:foregroundMark x1="23529" y1="52344" x2="23529" y2="52344"/>
                        <a14:foregroundMark x1="22709" y1="66016" x2="22709" y2="66016"/>
                        <a14:foregroundMark x1="7798" y1="65625" x2="7798" y2="65625"/>
                        <a14:foregroundMark x1="15458" y1="78516" x2="15458" y2="78516"/>
                        <a14:foregroundMark x1="15732" y1="81641" x2="15732" y2="81641"/>
                        <a14:foregroundMark x1="16005" y1="88281" x2="16005" y2="88281"/>
                        <a14:foregroundMark x1="14090" y1="75781" x2="14090" y2="75781"/>
                        <a14:foregroundMark x1="16279" y1="74219" x2="16279" y2="74219"/>
                        <a14:foregroundMark x1="16279" y1="74219" x2="16279" y2="74219"/>
                        <a14:foregroundMark x1="16553" y1="74219" x2="16005" y2="74609"/>
                        <a14:foregroundMark x1="16553" y1="74609" x2="16005" y2="74609"/>
                        <a14:foregroundMark x1="16005" y1="74219" x2="16963" y2="75000"/>
                        <a14:backgroundMark x1="10123" y1="32031" x2="10123" y2="32031"/>
                        <a14:backgroundMark x1="10397" y1="30859" x2="10397" y2="30859"/>
                        <a14:backgroundMark x1="10397" y1="31641" x2="10397" y2="31641"/>
                        <a14:backgroundMark x1="10397" y1="32031" x2="10397" y2="32031"/>
                        <a14:backgroundMark x1="6703" y1="39844" x2="6703" y2="39844"/>
                        <a14:backgroundMark x1="6703" y1="39844" x2="6703" y2="39844"/>
                        <a14:backgroundMark x1="6840" y1="39844" x2="6840" y2="39844"/>
                        <a14:backgroundMark x1="6703" y1="39453" x2="6703" y2="39453"/>
                        <a14:backgroundMark x1="6703" y1="39063" x2="6703" y2="39063"/>
                        <a14:backgroundMark x1="6840" y1="39844" x2="6840" y2="39844"/>
                        <a14:backgroundMark x1="6977" y1="39844" x2="6977" y2="39844"/>
                        <a14:backgroundMark x1="6840" y1="39063" x2="6840" y2="39063"/>
                        <a14:backgroundMark x1="6977" y1="39453" x2="6977" y2="39453"/>
                        <a14:backgroundMark x1="12585" y1="65625" x2="12585" y2="65625"/>
                        <a14:backgroundMark x1="15458" y1="60938" x2="15458" y2="60938"/>
                        <a14:backgroundMark x1="17510" y1="73438" x2="17510" y2="7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2680177" y="6009375"/>
            <a:ext cx="615704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93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0D1E-1B3C-1A98-65B4-F98EEF5A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3415-11F4-D844-DF14-710C0DE0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7" y="687876"/>
            <a:ext cx="6814366" cy="1325563"/>
          </a:xfrm>
        </p:spPr>
        <p:txBody>
          <a:bodyPr>
            <a:normAutofit/>
          </a:bodyPr>
          <a:lstStyle/>
          <a:p>
            <a:r>
              <a:rPr lang="en-DE" sz="2800" dirty="0"/>
              <a:t>What is AI?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6009D-5F79-C744-9D8B-73D8B7C38A1D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6277F-C299-8F61-B64D-6252E18A60DC}"/>
              </a:ext>
            </a:extLst>
          </p:cNvPr>
          <p:cNvSpPr txBox="1"/>
          <p:nvPr/>
        </p:nvSpPr>
        <p:spPr>
          <a:xfrm>
            <a:off x="202094" y="6495704"/>
            <a:ext cx="851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www.freepik.com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/vectors/artificial-intelligence-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png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7A3025F-1D31-D42E-33B9-B628E8AE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805CEBE8-7C14-C208-77DC-5FD7B75D0A7C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CC22484-DE6A-AEA6-B290-0D8703F6E378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E584C1F-BB60-2F96-48C1-52999F8C855F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D139548-A342-25DF-45E9-AF715B1EFE86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DCC413B-10B5-05BC-E8B8-4D90EAC48110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030" name="Picture 6" descr="Artificial Intelligence Png Vectors &amp; Illustrations for Free Download |  Freepik">
            <a:extLst>
              <a:ext uri="{FF2B5EF4-FFF2-40B4-BE49-F238E27FC236}">
                <a16:creationId xmlns:a16="http://schemas.microsoft.com/office/drawing/2014/main" id="{808F609E-99DC-88F8-96C7-23006142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210" y="187729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49C55-EF3B-1ACE-825B-77AF951D079D}"/>
              </a:ext>
            </a:extLst>
          </p:cNvPr>
          <p:cNvSpPr txBox="1"/>
          <p:nvPr/>
        </p:nvSpPr>
        <p:spPr>
          <a:xfrm>
            <a:off x="1043537" y="2690336"/>
            <a:ext cx="5882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Sub-field of</a:t>
            </a:r>
            <a:r>
              <a:rPr lang="en-GB" dirty="0">
                <a:solidFill>
                  <a:srgbClr val="00B050"/>
                </a:solidFill>
              </a:rPr>
              <a:t> </a:t>
            </a:r>
            <a:r>
              <a:rPr lang="en-GB" b="1" dirty="0">
                <a:solidFill>
                  <a:srgbClr val="00B050"/>
                </a:solidFill>
              </a:rPr>
              <a:t>computer science</a:t>
            </a:r>
            <a:r>
              <a:rPr lang="en-GB" dirty="0"/>
              <a:t>. Artificial Intelligence (AI) studies how we can make the computer do things that </a:t>
            </a:r>
            <a:r>
              <a:rPr lang="en-GB" dirty="0">
                <a:solidFill>
                  <a:srgbClr val="C00000"/>
                </a:solidFill>
              </a:rPr>
              <a:t>humans</a:t>
            </a:r>
            <a:r>
              <a:rPr lang="en-GB" dirty="0"/>
              <a:t> can still do better at the moment.</a:t>
            </a:r>
          </a:p>
        </p:txBody>
      </p:sp>
    </p:spTree>
    <p:extLst>
      <p:ext uri="{BB962C8B-B14F-4D97-AF65-F5344CB8AC3E}">
        <p14:creationId xmlns:p14="http://schemas.microsoft.com/office/powerpoint/2010/main" val="2572123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B343-987C-CDCD-736D-5B1DEFE93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CE23-D13E-1877-4F95-A2F62002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7" y="687876"/>
            <a:ext cx="6814366" cy="1325563"/>
          </a:xfrm>
        </p:spPr>
        <p:txBody>
          <a:bodyPr>
            <a:normAutofit/>
          </a:bodyPr>
          <a:lstStyle/>
          <a:p>
            <a:r>
              <a:rPr lang="en-DE" sz="2800" dirty="0"/>
              <a:t>That sounds hard …. </a:t>
            </a:r>
            <a:r>
              <a:rPr lang="en-GB" sz="2800" dirty="0"/>
              <a:t>L</a:t>
            </a:r>
            <a:r>
              <a:rPr lang="en-DE" sz="2800" dirty="0"/>
              <a:t>et’s break it down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A11AC-580F-9121-24A3-0D4A44757669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20935-B4C7-B51C-6928-24F2B38193A7}"/>
              </a:ext>
            </a:extLst>
          </p:cNvPr>
          <p:cNvSpPr txBox="1"/>
          <p:nvPr/>
        </p:nvSpPr>
        <p:spPr>
          <a:xfrm>
            <a:off x="202094" y="6495704"/>
            <a:ext cx="851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www.freepik.com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/vectors/artificial-intelligence-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png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B58A132-7C65-9E5F-8885-A3B14BEB6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FE5840FE-8E2A-D6B2-3989-86BD253BD3BB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A79E8FF-63E4-55F0-7A3A-9FF5AB6B277E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51463C0-829B-FEE0-C22F-E8CF8ABE5F54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C3D942A-DCF1-5216-BF1C-B499AABCE919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F66D267-3B66-9BEE-5521-CF4B8F9241E5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032" name="Picture 8" descr="Understanding the Differences between AI, Machine Learning, and Deep  Learning">
            <a:extLst>
              <a:ext uri="{FF2B5EF4-FFF2-40B4-BE49-F238E27FC236}">
                <a16:creationId xmlns:a16="http://schemas.microsoft.com/office/drawing/2014/main" id="{1EF74DBD-F086-291E-0B02-071519C7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98" y="2421638"/>
            <a:ext cx="6096000" cy="31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70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13DB-C163-0350-8F07-C2D813C8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A480-45FE-FF32-A405-16756D0C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7" y="687876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344F3-7DD5-9D12-F330-79849344D04D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78429-3DC5-BA5A-90E1-0FA288942FB0}"/>
              </a:ext>
            </a:extLst>
          </p:cNvPr>
          <p:cNvSpPr txBox="1"/>
          <p:nvPr/>
        </p:nvSpPr>
        <p:spPr>
          <a:xfrm>
            <a:off x="202094" y="6495704"/>
            <a:ext cx="851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www.freepik.com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/vectors/artificial-intelligence-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png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EBE5322-AFE1-D530-674F-F1124CB99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5A6BA31C-248C-4133-7FBE-D414A60A276F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FBE0456-1369-AEA5-5C5B-FC552560F8CA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FD52BBB-8E61-3EE7-575F-1687447BFD5F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D8B031E-BB14-8B8B-2B13-B4EFD0789A6E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80D2B94-D827-581D-F9F3-B6C813F9A8DE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107248B-B5F4-5EA2-CB1B-335B670ECF5E}"/>
              </a:ext>
            </a:extLst>
          </p:cNvPr>
          <p:cNvSpPr txBox="1"/>
          <p:nvPr/>
        </p:nvSpPr>
        <p:spPr>
          <a:xfrm>
            <a:off x="788355" y="1733405"/>
            <a:ext cx="588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When AI started it was about </a:t>
            </a:r>
            <a:r>
              <a:rPr lang="en-GB" b="1" dirty="0"/>
              <a:t>searching</a:t>
            </a:r>
            <a:r>
              <a:rPr lang="en-GB" dirty="0"/>
              <a:t> for a solution that answers the problem.  </a:t>
            </a:r>
          </a:p>
        </p:txBody>
      </p:sp>
      <p:pic>
        <p:nvPicPr>
          <p:cNvPr id="2050" name="Picture 2" descr="Free Detective Analyzing Clues Image | Download at StockCake">
            <a:extLst>
              <a:ext uri="{FF2B5EF4-FFF2-40B4-BE49-F238E27FC236}">
                <a16:creationId xmlns:a16="http://schemas.microsoft.com/office/drawing/2014/main" id="{076A78C2-1856-79DF-4FD7-7B1538F3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53" y="1972205"/>
            <a:ext cx="4110542" cy="411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D76FBF-73E6-1F07-74B9-7A68BB207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398" y="2952354"/>
            <a:ext cx="5000602" cy="18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54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3E1D3-1FE7-25A3-7763-1C9757CFC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9E5D-B14F-ED03-73C9-B58DD912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7" y="687876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ML/DL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21B39-46B7-D92A-E89E-B0DC4EC73A97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BA1B5-34A2-3DA7-F7DD-ED8889B43FF3}"/>
              </a:ext>
            </a:extLst>
          </p:cNvPr>
          <p:cNvSpPr txBox="1"/>
          <p:nvPr/>
        </p:nvSpPr>
        <p:spPr>
          <a:xfrm>
            <a:off x="202094" y="6495704"/>
            <a:ext cx="851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www.freepik.com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/vectors/artificial-intelligence-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png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718CB9-DDF1-C0F4-7E36-9634E728A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781B7E3D-83F9-AB84-60BA-EBD36059147B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41FBB45-143B-3699-5507-FAE9C7DC625A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2114904-15B7-DBA1-16C7-7812B7834551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581A095-637D-7F30-BD03-03B14AF367BF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B92793F-460A-562E-E15E-F33249DA7143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7E2B94-CEA7-5F56-13AF-6BAEA598D770}"/>
              </a:ext>
            </a:extLst>
          </p:cNvPr>
          <p:cNvSpPr txBox="1"/>
          <p:nvPr/>
        </p:nvSpPr>
        <p:spPr>
          <a:xfrm>
            <a:off x="788355" y="1733405"/>
            <a:ext cx="58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ML tries to learn the p</a:t>
            </a:r>
            <a:r>
              <a:rPr lang="en-GB" dirty="0">
                <a:solidFill>
                  <a:schemeClr val="accent6"/>
                </a:solidFill>
              </a:rPr>
              <a:t>a</a:t>
            </a:r>
            <a:r>
              <a:rPr lang="en-GB" dirty="0"/>
              <a:t>tt</a:t>
            </a:r>
            <a:r>
              <a:rPr lang="en-GB" dirty="0">
                <a:solidFill>
                  <a:schemeClr val="accent6"/>
                </a:solidFill>
              </a:rPr>
              <a:t>e</a:t>
            </a:r>
            <a:r>
              <a:rPr lang="en-GB" dirty="0"/>
              <a:t>rn. In ML there are 3 main pillars   </a:t>
            </a:r>
          </a:p>
        </p:txBody>
      </p:sp>
      <p:pic>
        <p:nvPicPr>
          <p:cNvPr id="3074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AD514B93-69E7-9AB6-5509-ED055FBFF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1986517" y="2732566"/>
            <a:ext cx="7772400" cy="350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24CB10-5A21-B47C-2298-6CABB4CDBA3E}"/>
              </a:ext>
            </a:extLst>
          </p:cNvPr>
          <p:cNvSpPr txBox="1">
            <a:spLocks/>
          </p:cNvSpPr>
          <p:nvPr/>
        </p:nvSpPr>
        <p:spPr>
          <a:xfrm>
            <a:off x="2958834" y="2704479"/>
            <a:ext cx="1541495" cy="44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Supervised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B95DE1-F32F-4DA5-B641-B00E70F1DFF1}"/>
              </a:ext>
            </a:extLst>
          </p:cNvPr>
          <p:cNvSpPr txBox="1">
            <a:spLocks/>
          </p:cNvSpPr>
          <p:nvPr/>
        </p:nvSpPr>
        <p:spPr>
          <a:xfrm>
            <a:off x="5082437" y="2722010"/>
            <a:ext cx="1854924" cy="44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Un-supervised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0EA349-A9B1-AF16-12B8-7C0ECDE1F14F}"/>
              </a:ext>
            </a:extLst>
          </p:cNvPr>
          <p:cNvSpPr txBox="1">
            <a:spLocks/>
          </p:cNvSpPr>
          <p:nvPr/>
        </p:nvSpPr>
        <p:spPr>
          <a:xfrm>
            <a:off x="7519470" y="2698083"/>
            <a:ext cx="1713696" cy="44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Reinforcement</a:t>
            </a:r>
          </a:p>
        </p:txBody>
      </p:sp>
    </p:spTree>
    <p:extLst>
      <p:ext uri="{BB962C8B-B14F-4D97-AF65-F5344CB8AC3E}">
        <p14:creationId xmlns:p14="http://schemas.microsoft.com/office/powerpoint/2010/main" val="570675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A267-4B5B-F56D-694E-07919725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A84-326D-B8C9-470E-59BFD088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535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Supervised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2D14F-9494-BCDB-576A-6B920A557C8D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E62465A-D9B5-9719-75C5-ECAAFBF75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C1B19BEE-2ABC-23AA-F324-2ED5E9F24B24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C9FD865-2B3D-EE27-0194-53510C355B68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B088A2E-A738-EB31-47A2-285A79530F74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9B64273-902E-26B9-4809-3D6C92DC1BE0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658F-2C1D-6D1C-45D7-796AFEA32D37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3074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F508F63D-4224-A451-EB05-ABBF3D025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59" t="40157" r="6229" b="-3315"/>
          <a:stretch/>
        </p:blipFill>
        <p:spPr bwMode="auto">
          <a:xfrm>
            <a:off x="-141961" y="1196314"/>
            <a:ext cx="2224660" cy="60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D890D6-A524-E6E8-A30C-01C8672536C3}"/>
              </a:ext>
            </a:extLst>
          </p:cNvPr>
          <p:cNvSpPr txBox="1"/>
          <p:nvPr/>
        </p:nvSpPr>
        <p:spPr>
          <a:xfrm>
            <a:off x="2510830" y="1735493"/>
            <a:ext cx="649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Try to give the model A LOT of examples (input/output) and it learns from them.</a:t>
            </a:r>
          </a:p>
        </p:txBody>
      </p:sp>
      <p:pic>
        <p:nvPicPr>
          <p:cNvPr id="4098" name="Picture 2" descr="Regression vs Classification in Machine Learning - AskPython">
            <a:extLst>
              <a:ext uri="{FF2B5EF4-FFF2-40B4-BE49-F238E27FC236}">
                <a16:creationId xmlns:a16="http://schemas.microsoft.com/office/drawing/2014/main" id="{E507EF15-CB60-C5CF-D54F-82907E045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28" b="11603"/>
          <a:stretch/>
        </p:blipFill>
        <p:spPr bwMode="auto">
          <a:xfrm>
            <a:off x="2510830" y="2511375"/>
            <a:ext cx="2716263" cy="27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Segmentation: The Deep Learning Approach">
            <a:extLst>
              <a:ext uri="{FF2B5EF4-FFF2-40B4-BE49-F238E27FC236}">
                <a16:creationId xmlns:a16="http://schemas.microsoft.com/office/drawing/2014/main" id="{D967FBF8-3EFA-06B4-F181-566935FC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59" y="2787514"/>
            <a:ext cx="3609670" cy="19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50A693-586A-0A6D-381A-7D1ECA9D6A23}"/>
              </a:ext>
            </a:extLst>
          </p:cNvPr>
          <p:cNvSpPr txBox="1"/>
          <p:nvPr/>
        </p:nvSpPr>
        <p:spPr>
          <a:xfrm>
            <a:off x="9161199" y="5235810"/>
            <a:ext cx="177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C00000"/>
                </a:solidFill>
              </a:rPr>
              <a:t>Segmentation</a:t>
            </a:r>
            <a:r>
              <a:rPr lang="en-DE" sz="2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B2983-F6A2-218A-D202-16D1A75C2AF7}"/>
              </a:ext>
            </a:extLst>
          </p:cNvPr>
          <p:cNvSpPr txBox="1"/>
          <p:nvPr/>
        </p:nvSpPr>
        <p:spPr>
          <a:xfrm>
            <a:off x="5936277" y="5265592"/>
            <a:ext cx="146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Regression</a:t>
            </a:r>
            <a:r>
              <a:rPr lang="en-DE" sz="20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09FF-7E9B-7F2B-DEFD-8B4123582FF4}"/>
              </a:ext>
            </a:extLst>
          </p:cNvPr>
          <p:cNvSpPr txBox="1"/>
          <p:nvPr/>
        </p:nvSpPr>
        <p:spPr>
          <a:xfrm>
            <a:off x="3073956" y="5235810"/>
            <a:ext cx="17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classification</a:t>
            </a:r>
            <a:r>
              <a:rPr lang="en-DE" sz="2000" dirty="0"/>
              <a:t> </a:t>
            </a:r>
          </a:p>
        </p:txBody>
      </p:sp>
      <p:pic>
        <p:nvPicPr>
          <p:cNvPr id="22" name="Picture 2" descr="Regression vs Classification in Machine Learning - AskPython">
            <a:extLst>
              <a:ext uri="{FF2B5EF4-FFF2-40B4-BE49-F238E27FC236}">
                <a16:creationId xmlns:a16="http://schemas.microsoft.com/office/drawing/2014/main" id="{11BCC113-8119-3C63-F990-94C53D674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58" r="-1778" b="9745"/>
          <a:stretch/>
        </p:blipFill>
        <p:spPr bwMode="auto">
          <a:xfrm>
            <a:off x="5227093" y="2640926"/>
            <a:ext cx="2866028" cy="27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68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EC644-F53C-B00C-2ED7-A86A366EB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A873-B2C8-6E49-F01B-1A20A6AE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535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Supervised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61356-CDCB-B1EB-BB0B-F6149C9529D2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A974B51-4601-44D2-2362-290C0B0BD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C1B1FEF9-3E6B-D16E-01E6-BC018B6B3C88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48E5EFF-5D41-CAFB-42C9-B14BFD51D9BF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BF821D8-800B-A083-CAA4-EA7CFEC88EAC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E9454A6-318D-DE9F-5DE0-3F807E795A32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04C508A-41C7-01B6-D793-2177BA75C3A5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3074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CCF93B4E-6AF6-865F-D3DD-86A562157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59" t="40157" r="6229" b="-3315"/>
          <a:stretch/>
        </p:blipFill>
        <p:spPr bwMode="auto">
          <a:xfrm>
            <a:off x="-141961" y="1196314"/>
            <a:ext cx="2224660" cy="60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DB49C8-D5F1-FC79-3B26-E994860F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92464"/>
              </p:ext>
            </p:extLst>
          </p:nvPr>
        </p:nvGraphicFramePr>
        <p:xfrm>
          <a:off x="2564804" y="2426426"/>
          <a:ext cx="2297787" cy="200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:a16="http://schemas.microsoft.com/office/drawing/2014/main" val="2658547246"/>
                    </a:ext>
                  </a:extLst>
                </a:gridCol>
                <a:gridCol w="722448">
                  <a:extLst>
                    <a:ext uri="{9D8B030D-6E8A-4147-A177-3AD203B41FA5}">
                      <a16:colId xmlns:a16="http://schemas.microsoft.com/office/drawing/2014/main" val="2533658003"/>
                    </a:ext>
                  </a:extLst>
                </a:gridCol>
                <a:gridCol w="722448">
                  <a:extLst>
                    <a:ext uri="{9D8B030D-6E8A-4147-A177-3AD203B41FA5}">
                      <a16:colId xmlns:a16="http://schemas.microsoft.com/office/drawing/2014/main" val="3303178274"/>
                    </a:ext>
                  </a:extLst>
                </a:gridCol>
              </a:tblGrid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X-axis</a:t>
                      </a:r>
                      <a:r>
                        <a:rPr lang="en-DE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Y</a:t>
                      </a:r>
                      <a:r>
                        <a:rPr lang="en-DE" sz="1200" dirty="0"/>
                        <a:t>-axis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89019"/>
                  </a:ext>
                </a:extLst>
              </a:tr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-0.4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28506"/>
                  </a:ext>
                </a:extLst>
              </a:tr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32238"/>
                  </a:ext>
                </a:extLst>
              </a:tr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-0.4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909779"/>
                  </a:ext>
                </a:extLst>
              </a:tr>
              <a:tr h="764673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.</a:t>
                      </a:r>
                    </a:p>
                    <a:p>
                      <a:pPr algn="ctr"/>
                      <a:r>
                        <a:rPr lang="en-DE" sz="1200" dirty="0"/>
                        <a:t>.</a:t>
                      </a:r>
                    </a:p>
                    <a:p>
                      <a:pPr algn="ctr"/>
                      <a:r>
                        <a:rPr lang="en-DE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1494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D07D29A-B5A7-7F8B-0205-2A330ACA8B59}"/>
              </a:ext>
            </a:extLst>
          </p:cNvPr>
          <p:cNvSpPr txBox="1"/>
          <p:nvPr/>
        </p:nvSpPr>
        <p:spPr>
          <a:xfrm>
            <a:off x="2912890" y="5316170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Object location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BD34BD-0E9B-ED4D-60B7-DB524A9D3AB8}"/>
              </a:ext>
            </a:extLst>
          </p:cNvPr>
          <p:cNvGrpSpPr/>
          <p:nvPr/>
        </p:nvGrpSpPr>
        <p:grpSpPr>
          <a:xfrm>
            <a:off x="5758263" y="2131180"/>
            <a:ext cx="2716263" cy="3395810"/>
            <a:chOff x="5758263" y="2131180"/>
            <a:chExt cx="2716263" cy="33958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EFDE0-B01F-DE08-6722-0CD22890C160}"/>
                </a:ext>
              </a:extLst>
            </p:cNvPr>
            <p:cNvGrpSpPr/>
            <p:nvPr/>
          </p:nvGrpSpPr>
          <p:grpSpPr>
            <a:xfrm>
              <a:off x="5758263" y="2131180"/>
              <a:ext cx="2716263" cy="2595640"/>
              <a:chOff x="6653935" y="2066782"/>
              <a:chExt cx="2716263" cy="2595640"/>
            </a:xfrm>
          </p:grpSpPr>
          <p:pic>
            <p:nvPicPr>
              <p:cNvPr id="7" name="Picture 2" descr="Regression vs Classification in Machine Learning - AskPython">
                <a:extLst>
                  <a:ext uri="{FF2B5EF4-FFF2-40B4-BE49-F238E27FC236}">
                    <a16:creationId xmlns:a16="http://schemas.microsoft.com/office/drawing/2014/main" id="{000C77B4-26D9-07A3-49C8-F6FA97A947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6897" b="79023" l="4800" r="45600">
                            <a14:foregroundMark x1="14080" y1="13793" x2="14080" y2="13793"/>
                            <a14:foregroundMark x1="18400" y1="18678" x2="18400" y2="18678"/>
                            <a14:foregroundMark x1="23680" y1="15517" x2="23680" y2="15517"/>
                            <a14:foregroundMark x1="26560" y1="6897" x2="26560" y2="6897"/>
                            <a14:foregroundMark x1="28160" y1="14655" x2="28160" y2="14655"/>
                            <a14:foregroundMark x1="32640" y1="14080" x2="32640" y2="14080"/>
                            <a14:foregroundMark x1="33280" y1="18966" x2="33280" y2="18966"/>
                            <a14:foregroundMark x1="28640" y1="21264" x2="28640" y2="21264"/>
                            <a14:foregroundMark x1="29600" y1="29310" x2="29600" y2="29310"/>
                            <a14:foregroundMark x1="32800" y1="35920" x2="32800" y2="35920"/>
                            <a14:foregroundMark x1="28640" y1="43391" x2="28640" y2="43391"/>
                            <a14:foregroundMark x1="24800" y1="33333" x2="24800" y2="33333"/>
                            <a14:foregroundMark x1="22880" y1="23851" x2="22880" y2="23851"/>
                            <a14:foregroundMark x1="20640" y1="28448" x2="20640" y2="28448"/>
                            <a14:foregroundMark x1="21440" y1="35057" x2="21440" y2="35057"/>
                            <a14:foregroundMark x1="24320" y1="39368" x2="24320" y2="39368"/>
                            <a14:foregroundMark x1="18080" y1="38793" x2="18080" y2="38793"/>
                            <a14:foregroundMark x1="16640" y1="33908" x2="16640" y2="33908"/>
                            <a14:foregroundMark x1="14720" y1="25000" x2="14720" y2="25000"/>
                            <a14:foregroundMark x1="10080" y1="30460" x2="10080" y2="30460"/>
                            <a14:foregroundMark x1="12800" y1="37931" x2="12800" y2="37931"/>
                            <a14:foregroundMark x1="17920" y1="46264" x2="17920" y2="46264"/>
                            <a14:foregroundMark x1="15520" y1="54598" x2="15520" y2="54598"/>
                            <a14:foregroundMark x1="9760" y1="45690" x2="9760" y2="45690"/>
                            <a14:foregroundMark x1="9760" y1="55460" x2="9760" y2="55460"/>
                            <a14:foregroundMark x1="14880" y1="64368" x2="14880" y2="64368"/>
                            <a14:foregroundMark x1="24160" y1="72126" x2="24160" y2="72126"/>
                            <a14:foregroundMark x1="26240" y1="66092" x2="26240" y2="66092"/>
                            <a14:foregroundMark x1="28160" y1="70402" x2="28160" y2="70402"/>
                            <a14:foregroundMark x1="31200" y1="65230" x2="31200" y2="65230"/>
                            <a14:foregroundMark x1="28160" y1="59770" x2="28160" y2="59770"/>
                            <a14:foregroundMark x1="29280" y1="54885" x2="29280" y2="54885"/>
                            <a14:foregroundMark x1="33120" y1="70402" x2="33120" y2="70402"/>
                            <a14:foregroundMark x1="35200" y1="62069" x2="35200" y2="62069"/>
                            <a14:foregroundMark x1="40160" y1="64080" x2="40160" y2="64080"/>
                            <a14:foregroundMark x1="42720" y1="68678" x2="42720" y2="68678"/>
                            <a14:foregroundMark x1="42880" y1="57759" x2="42880" y2="57759"/>
                            <a14:foregroundMark x1="39360" y1="56897" x2="39360" y2="56897"/>
                            <a14:foregroundMark x1="36160" y1="53161" x2="36160" y2="53161"/>
                            <a14:foregroundMark x1="39040" y1="50862" x2="39040" y2="50862"/>
                            <a14:foregroundMark x1="36480" y1="47126" x2="36480" y2="47126"/>
                            <a14:foregroundMark x1="44320" y1="47701" x2="44320" y2="47701"/>
                            <a14:foregroundMark x1="41920" y1="41954" x2="41920" y2="41954"/>
                            <a14:foregroundMark x1="39520" y1="37644" x2="39520" y2="37644"/>
                            <a14:foregroundMark x1="44960" y1="10057" x2="44960" y2="10057"/>
                            <a14:foregroundMark x1="41920" y1="12931" x2="41920" y2="12931"/>
                            <a14:foregroundMark x1="41920" y1="22126" x2="41920" y2="22126"/>
                            <a14:foregroundMark x1="40800" y1="29023" x2="40800" y2="29023"/>
                            <a14:foregroundMark x1="44320" y1="27586" x2="44320" y2="27586"/>
                            <a14:foregroundMark x1="44320" y1="33046" x2="44320" y2="33046"/>
                            <a14:foregroundMark x1="45600" y1="41379" x2="45600" y2="41379"/>
                            <a14:foregroundMark x1="45120" y1="20402" x2="45120" y2="20402"/>
                            <a14:backgroundMark x1="16480" y1="34483" x2="16480" y2="34483"/>
                            <a14:backgroundMark x1="16640" y1="34483" x2="17120" y2="34195"/>
                            <a14:backgroundMark x1="16480" y1="35632" x2="16640" y2="35057"/>
                            <a14:backgroundMark x1="16640" y1="35057" x2="16320" y2="35632"/>
                            <a14:backgroundMark x1="16480" y1="35632" x2="16640" y2="35057"/>
                            <a14:backgroundMark x1="16640" y1="34770" x2="16640" y2="34770"/>
                            <a14:backgroundMark x1="16480" y1="35345" x2="16640" y2="34770"/>
                            <a14:backgroundMark x1="16640" y1="34770" x2="16640" y2="344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28" b="25362"/>
              <a:stretch/>
            </p:blipFill>
            <p:spPr bwMode="auto">
              <a:xfrm>
                <a:off x="6653935" y="2066782"/>
                <a:ext cx="2716263" cy="2300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Regression vs Classification in Machine Learning - AskPython">
                <a:extLst>
                  <a:ext uri="{FF2B5EF4-FFF2-40B4-BE49-F238E27FC236}">
                    <a16:creationId xmlns:a16="http://schemas.microsoft.com/office/drawing/2014/main" id="{C098D4B2-8932-B418-BFEC-183EA2FC58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1221" b="25362"/>
              <a:stretch/>
            </p:blipFill>
            <p:spPr bwMode="auto">
              <a:xfrm>
                <a:off x="6653935" y="2066782"/>
                <a:ext cx="485901" cy="2300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Regression vs Classification in Machine Learning - AskPython">
                <a:extLst>
                  <a:ext uri="{FF2B5EF4-FFF2-40B4-BE49-F238E27FC236}">
                    <a16:creationId xmlns:a16="http://schemas.microsoft.com/office/drawing/2014/main" id="{F3EDD764-201C-92CE-C77A-6DEA3CAAC9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75565" r="52184" b="14855"/>
              <a:stretch/>
            </p:blipFill>
            <p:spPr bwMode="auto">
              <a:xfrm>
                <a:off x="6653935" y="4367173"/>
                <a:ext cx="2646640" cy="295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E37DDA-A5F3-A2B3-9809-ABA119328725}"/>
                </a:ext>
              </a:extLst>
            </p:cNvPr>
            <p:cNvSpPr txBox="1"/>
            <p:nvPr/>
          </p:nvSpPr>
          <p:spPr>
            <a:xfrm>
              <a:off x="6450126" y="5157658"/>
              <a:ext cx="171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Object location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D06DD3-15AF-64D2-96E8-742A32B9AC92}"/>
              </a:ext>
            </a:extLst>
          </p:cNvPr>
          <p:cNvGrpSpPr/>
          <p:nvPr/>
        </p:nvGrpSpPr>
        <p:grpSpPr>
          <a:xfrm>
            <a:off x="9370198" y="2066782"/>
            <a:ext cx="2716263" cy="3812336"/>
            <a:chOff x="9370198" y="2066782"/>
            <a:chExt cx="2716263" cy="3812336"/>
          </a:xfrm>
        </p:grpSpPr>
        <p:pic>
          <p:nvPicPr>
            <p:cNvPr id="4098" name="Picture 2" descr="Regression vs Classification in Machine Learning - AskPython">
              <a:extLst>
                <a:ext uri="{FF2B5EF4-FFF2-40B4-BE49-F238E27FC236}">
                  <a16:creationId xmlns:a16="http://schemas.microsoft.com/office/drawing/2014/main" id="{9D9544AB-9F0C-3B8F-68AE-69BA246D95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28" b="11603"/>
            <a:stretch/>
          </p:blipFill>
          <p:spPr bwMode="auto">
            <a:xfrm>
              <a:off x="9370198" y="2066782"/>
              <a:ext cx="2716263" cy="272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CF80F-9E70-8EEB-23CA-A39F818B00A1}"/>
                </a:ext>
              </a:extLst>
            </p:cNvPr>
            <p:cNvSpPr txBox="1"/>
            <p:nvPr/>
          </p:nvSpPr>
          <p:spPr>
            <a:xfrm>
              <a:off x="9956479" y="5126127"/>
              <a:ext cx="17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classification</a:t>
              </a:r>
              <a:r>
                <a:rPr lang="en-DE" sz="2000" dirty="0"/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00380B-35AA-04D3-5110-E099653E4481}"/>
                </a:ext>
              </a:extLst>
            </p:cNvPr>
            <p:cNvSpPr txBox="1"/>
            <p:nvPr/>
          </p:nvSpPr>
          <p:spPr>
            <a:xfrm>
              <a:off x="10096933" y="5540564"/>
              <a:ext cx="1437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dirty="0">
                  <a:solidFill>
                    <a:schemeClr val="bg2">
                      <a:lumMod val="50000"/>
                    </a:schemeClr>
                  </a:solidFill>
                </a:rPr>
                <a:t>Trained model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BC7AA3A-F4A1-860D-B1EE-0E7943AF9B2E}"/>
              </a:ext>
            </a:extLst>
          </p:cNvPr>
          <p:cNvSpPr/>
          <p:nvPr/>
        </p:nvSpPr>
        <p:spPr>
          <a:xfrm>
            <a:off x="4414542" y="2827029"/>
            <a:ext cx="118800" cy="118800"/>
          </a:xfrm>
          <a:prstGeom prst="ellipse">
            <a:avLst/>
          </a:prstGeom>
          <a:solidFill>
            <a:srgbClr val="63E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>
                <a:solidFill>
                  <a:srgbClr val="63E213"/>
                </a:solidFill>
              </a:ln>
              <a:solidFill>
                <a:srgbClr val="63E213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D2B72-6A54-C1BA-921C-D1DE4C14CD7F}"/>
              </a:ext>
            </a:extLst>
          </p:cNvPr>
          <p:cNvSpPr/>
          <p:nvPr/>
        </p:nvSpPr>
        <p:spPr>
          <a:xfrm>
            <a:off x="4419744" y="3162574"/>
            <a:ext cx="118800" cy="118800"/>
          </a:xfrm>
          <a:prstGeom prst="ellipse">
            <a:avLst/>
          </a:prstGeom>
          <a:solidFill>
            <a:srgbClr val="63E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>
                <a:solidFill>
                  <a:srgbClr val="63E213"/>
                </a:solidFill>
              </a:ln>
              <a:solidFill>
                <a:srgbClr val="63E213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AAC298-51EB-3C36-6272-20409934C3D1}"/>
              </a:ext>
            </a:extLst>
          </p:cNvPr>
          <p:cNvSpPr/>
          <p:nvPr/>
        </p:nvSpPr>
        <p:spPr>
          <a:xfrm>
            <a:off x="4414801" y="3461527"/>
            <a:ext cx="118800" cy="118800"/>
          </a:xfrm>
          <a:prstGeom prst="ellipse">
            <a:avLst/>
          </a:prstGeom>
          <a:solidFill>
            <a:srgbClr val="02BF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>
                <a:solidFill>
                  <a:srgbClr val="63E213"/>
                </a:solidFill>
              </a:ln>
              <a:solidFill>
                <a:srgbClr val="63E213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055ABE-CB60-6584-ABFF-D2E1EAAECFE8}"/>
              </a:ext>
            </a:extLst>
          </p:cNvPr>
          <p:cNvSpPr txBox="1"/>
          <p:nvPr/>
        </p:nvSpPr>
        <p:spPr>
          <a:xfrm>
            <a:off x="5160579" y="1561992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Is it </a:t>
            </a:r>
            <a:r>
              <a:rPr lang="en-DE" dirty="0">
                <a:solidFill>
                  <a:srgbClr val="63E213"/>
                </a:solidFill>
              </a:rPr>
              <a:t>green</a:t>
            </a:r>
            <a:r>
              <a:rPr lang="en-DE" dirty="0"/>
              <a:t> or </a:t>
            </a:r>
            <a:r>
              <a:rPr lang="en-DE" dirty="0">
                <a:solidFill>
                  <a:srgbClr val="02BFBA"/>
                </a:solidFill>
              </a:rPr>
              <a:t>blue</a:t>
            </a:r>
            <a:r>
              <a:rPr lang="en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351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736A9-2884-98F8-5864-C726009DE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4EDB-A981-A7BA-1B6E-269D3621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535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Supervised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AD5C5-D7B5-C3A7-319F-8326842064D0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1CCBE70-660B-7FE6-FC83-17743E973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5A8800DB-7570-D2E4-CD8E-062AAC9D0062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B6DBBC-BD24-BC38-0314-73E74CCA12F1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672D5BF-D7EE-82F7-C04B-FB0ECBF22231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76BC6E3-BE6C-379E-007F-8D64E4914653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DFBC814-23D3-025D-670D-1B5DC7B33361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3074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03EE7CEF-14C3-F043-44AC-D41F3E009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59" t="40157" r="6229" b="-3315"/>
          <a:stretch/>
        </p:blipFill>
        <p:spPr bwMode="auto">
          <a:xfrm>
            <a:off x="-141961" y="1196314"/>
            <a:ext cx="2224660" cy="60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43D274-AA5A-F5F8-5767-742373755014}"/>
              </a:ext>
            </a:extLst>
          </p:cNvPr>
          <p:cNvSpPr txBox="1"/>
          <p:nvPr/>
        </p:nvSpPr>
        <p:spPr>
          <a:xfrm>
            <a:off x="9219426" y="5390213"/>
            <a:ext cx="146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Regression</a:t>
            </a:r>
            <a:r>
              <a:rPr lang="en-DE" sz="2000" dirty="0"/>
              <a:t> </a:t>
            </a:r>
          </a:p>
        </p:txBody>
      </p:sp>
      <p:pic>
        <p:nvPicPr>
          <p:cNvPr id="22" name="Picture 2" descr="Regression vs Classification in Machine Learning - AskPython">
            <a:extLst>
              <a:ext uri="{FF2B5EF4-FFF2-40B4-BE49-F238E27FC236}">
                <a16:creationId xmlns:a16="http://schemas.microsoft.com/office/drawing/2014/main" id="{73BF7F26-1C95-FFEF-9CA2-50CAEE1F4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58" r="-1778" b="9745"/>
          <a:stretch/>
        </p:blipFill>
        <p:spPr bwMode="auto">
          <a:xfrm>
            <a:off x="8518183" y="2742440"/>
            <a:ext cx="2866028" cy="27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8DC55-9C06-F7F9-BEB5-BE7520299A77}"/>
              </a:ext>
            </a:extLst>
          </p:cNvPr>
          <p:cNvSpPr txBox="1"/>
          <p:nvPr/>
        </p:nvSpPr>
        <p:spPr>
          <a:xfrm>
            <a:off x="5160579" y="1561992"/>
            <a:ext cx="26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What is the </a:t>
            </a:r>
            <a:r>
              <a:rPr lang="en-GB" dirty="0"/>
              <a:t>temperature</a:t>
            </a:r>
            <a:r>
              <a:rPr lang="en-DE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E36FA8-EA08-E2E2-2B30-9D0D63307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74888"/>
              </p:ext>
            </p:extLst>
          </p:nvPr>
        </p:nvGraphicFramePr>
        <p:xfrm>
          <a:off x="3407183" y="2742440"/>
          <a:ext cx="2540075" cy="200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01">
                  <a:extLst>
                    <a:ext uri="{9D8B030D-6E8A-4147-A177-3AD203B41FA5}">
                      <a16:colId xmlns:a16="http://schemas.microsoft.com/office/drawing/2014/main" val="2658547246"/>
                    </a:ext>
                  </a:extLst>
                </a:gridCol>
                <a:gridCol w="1164874">
                  <a:extLst>
                    <a:ext uri="{9D8B030D-6E8A-4147-A177-3AD203B41FA5}">
                      <a16:colId xmlns:a16="http://schemas.microsoft.com/office/drawing/2014/main" val="2533658003"/>
                    </a:ext>
                  </a:extLst>
                </a:gridCol>
              </a:tblGrid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Distance</a:t>
                      </a:r>
                      <a:endParaRPr lang="en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temperature</a:t>
                      </a:r>
                      <a:r>
                        <a:rPr lang="en-DE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89019"/>
                  </a:ext>
                </a:extLst>
              </a:tr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28506"/>
                  </a:ext>
                </a:extLst>
              </a:tr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32238"/>
                  </a:ext>
                </a:extLst>
              </a:tr>
              <a:tr h="310118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55.3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909779"/>
                  </a:ext>
                </a:extLst>
              </a:tr>
              <a:tr h="764673">
                <a:tc>
                  <a:txBody>
                    <a:bodyPr/>
                    <a:lstStyle/>
                    <a:p>
                      <a:pPr algn="ctr"/>
                      <a:r>
                        <a:rPr lang="en-DE" sz="1200" dirty="0"/>
                        <a:t>.</a:t>
                      </a:r>
                    </a:p>
                    <a:p>
                      <a:pPr algn="ctr"/>
                      <a:r>
                        <a:rPr lang="en-DE" sz="1200" dirty="0"/>
                        <a:t>.</a:t>
                      </a:r>
                    </a:p>
                    <a:p>
                      <a:pPr algn="ctr"/>
                      <a:r>
                        <a:rPr lang="en-DE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1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85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C34F2-84E5-26FF-7BBB-2BE147D3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4B43-89A3-FB3F-11BA-F60DDAAE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535"/>
            <a:ext cx="6814366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Supervised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55457-AE5A-BCF8-248B-4FA704A7C813}"/>
              </a:ext>
            </a:extLst>
          </p:cNvPr>
          <p:cNvSpPr/>
          <p:nvPr/>
        </p:nvSpPr>
        <p:spPr>
          <a:xfrm>
            <a:off x="0" y="8698"/>
            <a:ext cx="12192000" cy="270979"/>
          </a:xfrm>
          <a:prstGeom prst="rect">
            <a:avLst/>
          </a:prstGeom>
          <a:solidFill>
            <a:srgbClr val="F08604"/>
          </a:solidFill>
          <a:ln>
            <a:solidFill>
              <a:srgbClr val="F08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604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B8850D0-479C-5B34-9070-3E40B6F67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4042" r="72268" b="6691"/>
          <a:stretch/>
        </p:blipFill>
        <p:spPr bwMode="auto">
          <a:xfrm>
            <a:off x="10784907" y="466279"/>
            <a:ext cx="901147" cy="11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30A0F53B-50A5-C8E3-EF81-432B6FB17F13}"/>
              </a:ext>
            </a:extLst>
          </p:cNvPr>
          <p:cNvGrpSpPr/>
          <p:nvPr/>
        </p:nvGrpSpPr>
        <p:grpSpPr>
          <a:xfrm>
            <a:off x="9370198" y="6314315"/>
            <a:ext cx="2784813" cy="491901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7B77C24-0C65-3FA3-0146-8D2C55D7E66C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981C517-14FF-D78A-A347-4C663AD19A80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CCB4EA4-CFB9-9C03-711A-4BC0E268896E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3BE0AEB-B7A6-C239-A00C-652BFA2474F1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3074" name="Picture 2" descr="3,500+ Three Pillars Stock Photos, Pictures &amp; Royalty-Free ...">
            <a:extLst>
              <a:ext uri="{FF2B5EF4-FFF2-40B4-BE49-F238E27FC236}">
                <a16:creationId xmlns:a16="http://schemas.microsoft.com/office/drawing/2014/main" id="{A6DA06C5-9B98-A9EE-187C-EAAD9233C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40" b="95195" l="9967" r="89869">
                        <a14:foregroundMark x1="21078" y1="95195" x2="21078" y2="95195"/>
                        <a14:foregroundMark x1="50163" y1="45538" x2="50163" y2="45538"/>
                        <a14:foregroundMark x1="81046" y1="44851" x2="81046" y2="44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59" t="40157" r="6229" b="-3315"/>
          <a:stretch/>
        </p:blipFill>
        <p:spPr bwMode="auto">
          <a:xfrm>
            <a:off x="-141961" y="1196314"/>
            <a:ext cx="2224660" cy="60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Building deep learning model to perform image segmentation of Indian roads  | by Kashif Shariff | Medium">
            <a:extLst>
              <a:ext uri="{FF2B5EF4-FFF2-40B4-BE49-F238E27FC236}">
                <a16:creationId xmlns:a16="http://schemas.microsoft.com/office/drawing/2014/main" id="{F234CA68-C295-CEAD-E596-0FE1D6C26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7"/>
          <a:stretch/>
        </p:blipFill>
        <p:spPr bwMode="auto">
          <a:xfrm>
            <a:off x="3050183" y="1310772"/>
            <a:ext cx="7333212" cy="22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uilding deep learning model to perform image segmentation of Indian roads  | by Kashif Shariff | Medium">
            <a:extLst>
              <a:ext uri="{FF2B5EF4-FFF2-40B4-BE49-F238E27FC236}">
                <a16:creationId xmlns:a16="http://schemas.microsoft.com/office/drawing/2014/main" id="{7DB874C4-3697-33B0-38AB-E49826FA3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40617" r="-383" b="20220"/>
          <a:stretch/>
        </p:blipFill>
        <p:spPr bwMode="auto">
          <a:xfrm>
            <a:off x="3050183" y="3685868"/>
            <a:ext cx="7333212" cy="22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7C6E1-C590-3F40-AC19-F926E93AC128}"/>
              </a:ext>
            </a:extLst>
          </p:cNvPr>
          <p:cNvSpPr txBox="1"/>
          <p:nvPr/>
        </p:nvSpPr>
        <p:spPr>
          <a:xfrm>
            <a:off x="5658344" y="6405040"/>
            <a:ext cx="177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C00000"/>
                </a:solidFill>
              </a:rPr>
              <a:t>Segmentation</a:t>
            </a:r>
            <a:r>
              <a:rPr lang="en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277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329</Words>
  <Application>Microsoft Macintosh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Anton</vt:lpstr>
      <vt:lpstr>Antonio Bold</vt:lpstr>
      <vt:lpstr>Aptos</vt:lpstr>
      <vt:lpstr>Aptos Display</vt:lpstr>
      <vt:lpstr>Arial</vt:lpstr>
      <vt:lpstr>Norwester</vt:lpstr>
      <vt:lpstr>Office Theme</vt:lpstr>
      <vt:lpstr>PowerPoint Presentation</vt:lpstr>
      <vt:lpstr>What is AI?</vt:lpstr>
      <vt:lpstr>That sounds hard …. Let’s break it down</vt:lpstr>
      <vt:lpstr>AI</vt:lpstr>
      <vt:lpstr>ML/DL</vt:lpstr>
      <vt:lpstr>Supervised</vt:lpstr>
      <vt:lpstr>Supervised</vt:lpstr>
      <vt:lpstr>Supervised</vt:lpstr>
      <vt:lpstr>Supervised</vt:lpstr>
      <vt:lpstr>Supervised</vt:lpstr>
      <vt:lpstr>Un-supervised</vt:lpstr>
      <vt:lpstr>Reinforcement</vt:lpstr>
      <vt:lpstr>There are a lot more to learn</vt:lpstr>
      <vt:lpstr>Want to be one of the best -&gt; master the basics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Mohannad  Ehab Barakat</dc:creator>
  <cp:lastModifiedBy>Mohannad  Ehab Barakat</cp:lastModifiedBy>
  <cp:revision>24</cp:revision>
  <dcterms:created xsi:type="dcterms:W3CDTF">2025-03-10T16:55:48Z</dcterms:created>
  <dcterms:modified xsi:type="dcterms:W3CDTF">2025-03-11T12:32:20Z</dcterms:modified>
</cp:coreProperties>
</file>