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726" r:id="rId3"/>
    <p:sldId id="729" r:id="rId4"/>
    <p:sldId id="730" r:id="rId5"/>
    <p:sldId id="728" r:id="rId6"/>
    <p:sldId id="724" r:id="rId7"/>
    <p:sldId id="731" r:id="rId8"/>
    <p:sldId id="725" r:id="rId9"/>
    <p:sldId id="723" r:id="rId10"/>
    <p:sldId id="732" r:id="rId11"/>
    <p:sldId id="72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88F82-B575-4FED-995F-EE36B716F16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D014-7E33-44A7-8C25-594FB616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87060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03" y="193278"/>
            <a:ext cx="8071945" cy="544513"/>
          </a:xfrm>
        </p:spPr>
        <p:txBody>
          <a:bodyPr>
            <a:norm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136440"/>
          </a:xfrm>
        </p:spPr>
        <p:txBody>
          <a:bodyPr/>
          <a:lstStyle>
            <a:lvl1pPr>
              <a:lnSpc>
                <a:spcPct val="110000"/>
              </a:lnSpc>
              <a:defRPr sz="2600" b="0"/>
            </a:lvl1pPr>
            <a:lvl2pPr>
              <a:lnSpc>
                <a:spcPct val="110000"/>
              </a:lnSpc>
              <a:defRPr sz="2600" b="0"/>
            </a:lvl2pPr>
            <a:lvl3pPr>
              <a:lnSpc>
                <a:spcPct val="110000"/>
              </a:lnSpc>
              <a:defRPr sz="2400" b="0"/>
            </a:lvl3pPr>
            <a:lvl4pPr>
              <a:lnSpc>
                <a:spcPct val="110000"/>
              </a:lnSpc>
              <a:defRPr b="0"/>
            </a:lvl4pPr>
            <a:lvl5pPr>
              <a:lnSpc>
                <a:spcPct val="110000"/>
              </a:lnSpc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BEA061B-1699-4459-8C4A-829B449A8FFF}"/>
              </a:ext>
            </a:extLst>
          </p:cNvPr>
          <p:cNvSpPr/>
          <p:nvPr userDrawn="1"/>
        </p:nvSpPr>
        <p:spPr>
          <a:xfrm>
            <a:off x="510803" y="800718"/>
            <a:ext cx="807194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72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771287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22461"/>
            <a:ext cx="7886700" cy="216719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7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803" y="1025824"/>
            <a:ext cx="4004047" cy="5151139"/>
          </a:xfrm>
        </p:spPr>
        <p:txBody>
          <a:bodyPr/>
          <a:lstStyle>
            <a:lvl1pPr defTabSz="914400">
              <a:lnSpc>
                <a:spcPct val="110000"/>
              </a:lnSpc>
              <a:defRPr b="1"/>
            </a:lvl1pPr>
            <a:lvl2pPr defTabSz="914400">
              <a:lnSpc>
                <a:spcPct val="110000"/>
              </a:lnSpc>
              <a:defRPr/>
            </a:lvl2pPr>
            <a:lvl3pPr defTabSz="914400">
              <a:lnSpc>
                <a:spcPct val="110000"/>
              </a:lnSpc>
              <a:defRPr/>
            </a:lvl3pPr>
            <a:lvl4pPr defTabSz="914400">
              <a:lnSpc>
                <a:spcPct val="110000"/>
              </a:lnSpc>
              <a:defRPr/>
            </a:lvl4pPr>
            <a:lvl5pPr defTabSz="914400"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5824"/>
            <a:ext cx="3953598" cy="5151139"/>
          </a:xfrm>
        </p:spPr>
        <p:txBody>
          <a:bodyPr/>
          <a:lstStyle>
            <a:lvl1pPr>
              <a:lnSpc>
                <a:spcPct val="110000"/>
              </a:lnSpc>
              <a:defRPr b="1"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382E11-53ED-4A43-8EA8-73301900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193278"/>
            <a:ext cx="8071945" cy="54451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7BEA12B-49FD-4D06-9A17-0CEE47BF1411}"/>
              </a:ext>
            </a:extLst>
          </p:cNvPr>
          <p:cNvSpPr/>
          <p:nvPr userDrawn="1"/>
        </p:nvSpPr>
        <p:spPr>
          <a:xfrm>
            <a:off x="510803" y="800718"/>
            <a:ext cx="807194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300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E47200-9EF8-46B8-BABC-64287EF5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3" y="193278"/>
            <a:ext cx="8071945" cy="54451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5506B73-5051-4F3C-AF86-3158CB8283E3}"/>
              </a:ext>
            </a:extLst>
          </p:cNvPr>
          <p:cNvSpPr/>
          <p:nvPr userDrawn="1"/>
        </p:nvSpPr>
        <p:spPr>
          <a:xfrm>
            <a:off x="510803" y="800718"/>
            <a:ext cx="807194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25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1166"/>
            <a:ext cx="7886700" cy="72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4935"/>
            <a:ext cx="7886700" cy="492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D597-4074-484D-B366-9FBF1EAB7EA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73D6C-392A-46A2-A751-B42838D7A2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0CCA-E8C8-4E8A-8A9B-5285DB2B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7" y="1122363"/>
            <a:ext cx="8696739" cy="23876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数据科学与机器学习（一）</a:t>
            </a:r>
            <a:endParaRPr 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9218D-7BE0-4EBF-8813-1A4289BCD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4450"/>
            <a:ext cx="6858000" cy="22669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大作业</a:t>
            </a:r>
            <a:endParaRPr lang="en-US" dirty="0"/>
          </a:p>
          <a:p>
            <a:r>
              <a:rPr lang="zh-CN" altLang="en-US" dirty="0"/>
              <a:t>华中科技大学  机械科学与工程学院</a:t>
            </a:r>
            <a:endParaRPr lang="en-US" altLang="zh-CN" dirty="0"/>
          </a:p>
          <a:p>
            <a:r>
              <a:rPr lang="zh-CN" altLang="en-US" dirty="0"/>
              <a:t>曾祥瑞</a:t>
            </a:r>
            <a:endParaRPr lang="en-US" altLang="zh-CN" dirty="0"/>
          </a:p>
          <a:p>
            <a:r>
              <a:rPr lang="en-US" altLang="zh-CN" dirty="0">
                <a:latin typeface="+mj-ea"/>
                <a:ea typeface="+mj-ea"/>
              </a:rPr>
              <a:t>2025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E2887-3671-4E65-8C8B-B1EC2EB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27AD-C5A6-CAC1-3D8E-02252DBEE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A56C5-C1FD-CB71-CF05-A0DB9729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大作业要求（二）：精华</a:t>
            </a:r>
            <a:r>
              <a:rPr lang="en-US" altLang="zh-CN" dirty="0"/>
              <a:t>PPT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97FC6-C7A4-D0E7-2592-2AECA2E2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最后一次课上（</a:t>
            </a:r>
            <a:r>
              <a:rPr lang="en-US" altLang="zh-CN" dirty="0"/>
              <a:t>6.11</a:t>
            </a:r>
            <a:r>
              <a:rPr lang="zh-CN" altLang="en-US" dirty="0"/>
              <a:t>），每组通过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r>
              <a:rPr lang="en-US" altLang="zh-CN" dirty="0"/>
              <a:t>ppt</a:t>
            </a:r>
            <a:r>
              <a:rPr lang="zh-CN" altLang="en-US" dirty="0"/>
              <a:t>展示</a:t>
            </a:r>
            <a:endParaRPr lang="en-US" altLang="zh-CN" dirty="0"/>
          </a:p>
          <a:p>
            <a:pPr lvl="1"/>
            <a:r>
              <a:rPr lang="en-US" altLang="zh-CN" dirty="0"/>
              <a:t>1-2</a:t>
            </a:r>
            <a:r>
              <a:rPr lang="zh-CN" altLang="en-US" dirty="0"/>
              <a:t>个数据可视化结果（你认为意义传递最清晰、画得最规范、最好的图）</a:t>
            </a:r>
            <a:endParaRPr lang="en-US" altLang="zh-CN" dirty="0"/>
          </a:p>
          <a:p>
            <a:pPr lvl="1"/>
            <a:r>
              <a:rPr lang="en-US" altLang="zh-CN" dirty="0"/>
              <a:t>2-3</a:t>
            </a:r>
            <a:r>
              <a:rPr lang="zh-CN" altLang="en-US" dirty="0"/>
              <a:t>个关键数据分析发现（含统计推断及原因分析）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需要有显著的统计推断结果支持（</a:t>
            </a:r>
            <a:r>
              <a:rPr lang="en-US" altLang="zh-CN" dirty="0"/>
              <a:t>p</a:t>
            </a:r>
            <a:r>
              <a:rPr lang="zh-CN" altLang="en-US" dirty="0"/>
              <a:t>值小于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每组要尽量提出至少</a:t>
            </a:r>
            <a:r>
              <a:rPr lang="en-US" altLang="zh-CN" dirty="0"/>
              <a:t>1</a:t>
            </a:r>
            <a:r>
              <a:rPr lang="zh-CN" altLang="en-US" dirty="0"/>
              <a:t>个独特的数据发现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提交截止时间：</a:t>
            </a:r>
            <a:r>
              <a:rPr lang="en-US" altLang="zh-CN" dirty="0"/>
              <a:t>6.10</a:t>
            </a:r>
            <a:r>
              <a:rPr lang="zh-CN" altLang="en-US" dirty="0"/>
              <a:t>（最后一次课前一天）晚上</a:t>
            </a:r>
            <a:r>
              <a:rPr lang="en-US" altLang="zh-CN" dirty="0"/>
              <a:t>21:00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64214-1216-7C7F-D636-66623F93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6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统计中的显著性与相关性，并不代表因果关系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大作业评分项</a:t>
            </a:r>
            <a:endParaRPr lang="en-US" altLang="zh-CN" dirty="0"/>
          </a:p>
          <a:p>
            <a:pPr lvl="1"/>
            <a:r>
              <a:rPr lang="en-US" altLang="zh-CN" dirty="0"/>
              <a:t>PPT</a:t>
            </a:r>
            <a:r>
              <a:rPr lang="zh-CN" altLang="en-US" dirty="0"/>
              <a:t>展示情况</a:t>
            </a:r>
            <a:endParaRPr lang="en-US" altLang="zh-CN" dirty="0"/>
          </a:p>
          <a:p>
            <a:pPr lvl="1"/>
            <a:r>
              <a:rPr lang="zh-CN" altLang="en-US" dirty="0"/>
              <a:t>报告中的数据描述性分析与可视化</a:t>
            </a:r>
            <a:endParaRPr lang="en-US" altLang="zh-CN" dirty="0"/>
          </a:p>
          <a:p>
            <a:pPr lvl="1"/>
            <a:r>
              <a:rPr lang="zh-CN" altLang="en-US" dirty="0"/>
              <a:t>报告中的统计推断与结果解释</a:t>
            </a:r>
            <a:endParaRPr lang="en-US" altLang="zh-CN" dirty="0"/>
          </a:p>
          <a:p>
            <a:pPr lvl="1"/>
            <a:r>
              <a:rPr lang="zh-CN" altLang="en-US" dirty="0"/>
              <a:t>报告中的数据分析发现</a:t>
            </a:r>
            <a:endParaRPr lang="en-US" altLang="zh-CN" dirty="0"/>
          </a:p>
          <a:p>
            <a:pPr lvl="1"/>
            <a:r>
              <a:rPr lang="zh-CN" altLang="en-US" dirty="0"/>
              <a:t>（再参考分工情况酌情调整）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大作业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每</a:t>
            </a:r>
            <a:r>
              <a:rPr lang="en-US" altLang="zh-CN" dirty="0"/>
              <a:t>3-4</a:t>
            </a:r>
            <a:r>
              <a:rPr lang="zh-CN" altLang="en-US" dirty="0"/>
              <a:t>人一组，对给定数据进行分析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给定的数据</a:t>
            </a:r>
            <a:endParaRPr lang="en-US" altLang="zh-CN" dirty="0"/>
          </a:p>
          <a:p>
            <a:pPr lvl="1"/>
            <a:r>
              <a:rPr lang="zh-CN" altLang="en-US" dirty="0"/>
              <a:t>本课程用于大作业的问卷结果（每张问卷信息）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大作业报告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大作业内容：数据分析报告与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r>
              <a:rPr lang="zh-CN" altLang="en-US" dirty="0"/>
              <a:t>报告需要包含完整内容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中仅需包含“精华内容”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报告需包含以下内容</a:t>
            </a:r>
            <a:endParaRPr lang="en-US" altLang="zh-CN" dirty="0"/>
          </a:p>
          <a:p>
            <a:pPr lvl="1"/>
            <a:r>
              <a:rPr lang="zh-CN" altLang="en-US" dirty="0"/>
              <a:t>数据描述性分析与可视化</a:t>
            </a:r>
            <a:endParaRPr lang="en-US" altLang="zh-CN" dirty="0"/>
          </a:p>
          <a:p>
            <a:pPr lvl="1"/>
            <a:r>
              <a:rPr lang="zh-CN" altLang="en-US" dirty="0"/>
              <a:t>数据分析发现</a:t>
            </a:r>
            <a:endParaRPr lang="en-US" altLang="zh-CN" dirty="0"/>
          </a:p>
          <a:p>
            <a:pPr lvl="1"/>
            <a:r>
              <a:rPr lang="zh-CN" altLang="en-US" dirty="0"/>
              <a:t>统计推断与结果解释（放在附录中）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大作业报告说明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每项分析发现都需要有数据支撑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任何有意义的数据分析发现，都可以写到报告中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4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分析报告附件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分析报告附件需包含以下内容</a:t>
            </a:r>
            <a:endParaRPr lang="en-US" altLang="zh-CN" dirty="0"/>
          </a:p>
          <a:p>
            <a:pPr lvl="1"/>
            <a:r>
              <a:rPr lang="zh-CN" altLang="en-US" dirty="0"/>
              <a:t>基于数据进行的统计推断及结果（不少于</a:t>
            </a:r>
            <a:r>
              <a:rPr lang="en-US" altLang="zh-CN" dirty="0"/>
              <a:t>40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zh-CN" altLang="en-US" dirty="0"/>
              <a:t>注：不要求附件中的每个统计推断结果都在报告正文中体现</a:t>
            </a:r>
            <a:endParaRPr lang="en-US" altLang="zh-CN" dirty="0"/>
          </a:p>
          <a:p>
            <a:pPr lvl="1"/>
            <a:r>
              <a:rPr lang="zh-CN" altLang="en-US" dirty="0"/>
              <a:t>小组内分工情况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5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统计推断问题示例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科创实验班大一同学每周运动锻炼时间平均值（置信水平</a:t>
            </a:r>
            <a:r>
              <a:rPr lang="en-US" altLang="zh-CN" dirty="0"/>
              <a:t>0.95</a:t>
            </a:r>
            <a:r>
              <a:rPr lang="zh-CN" altLang="en-US" dirty="0"/>
              <a:t>）是多少？</a:t>
            </a:r>
            <a:endParaRPr lang="en-US" altLang="zh-CN" dirty="0"/>
          </a:p>
          <a:p>
            <a:r>
              <a:rPr lang="zh-CN" altLang="en-US" dirty="0"/>
              <a:t>各创业赛道间难度是否有显著性差异？最难的与最简单的赛道难度评分相差多少（置信水平</a:t>
            </a:r>
            <a:r>
              <a:rPr lang="en-US" altLang="zh-CN" dirty="0"/>
              <a:t>0.95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在认为“社会价值高”的赛道（评分</a:t>
            </a:r>
            <a:r>
              <a:rPr lang="en-US" altLang="zh-CN" dirty="0"/>
              <a:t>=5</a:t>
            </a:r>
            <a:r>
              <a:rPr lang="zh-CN" altLang="en-US" dirty="0"/>
              <a:t>）与 “纯商业”（评分</a:t>
            </a:r>
            <a:r>
              <a:rPr lang="en-US" altLang="zh-CN" dirty="0"/>
              <a:t>=1</a:t>
            </a:r>
            <a:r>
              <a:rPr lang="zh-CN" altLang="en-US" dirty="0"/>
              <a:t>）的赛道，同学的创业热情有差别吗？</a:t>
            </a:r>
            <a:endParaRPr lang="en-US" altLang="zh-CN" dirty="0"/>
          </a:p>
          <a:p>
            <a:pPr lvl="1"/>
            <a:r>
              <a:rPr lang="zh-CN" altLang="en-US" dirty="0"/>
              <a:t>提示：可把每名同学对每个赛道的回答作为样本（共</a:t>
            </a:r>
            <a:r>
              <a:rPr lang="en-US" altLang="zh-CN" dirty="0"/>
              <a:t>39</a:t>
            </a:r>
            <a:r>
              <a:rPr lang="zh-CN" altLang="en-US" dirty="0"/>
              <a:t>*</a:t>
            </a:r>
            <a:r>
              <a:rPr lang="en-US" altLang="zh-CN" dirty="0"/>
              <a:t>16=624</a:t>
            </a:r>
            <a:r>
              <a:rPr lang="zh-CN" altLang="en-US" dirty="0"/>
              <a:t>个样本），从中挑出“社会价值高”与“纯商业”两类样本，比较两类均值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B2CA-87F9-C6A5-1648-740172B0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3582-E822-997A-A6E1-FF39B7F4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统计推断问题示例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8CB28-F3EE-5A2E-B580-14886F99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自认为编程基础偏强的同学，是否会偏爱技术难度高的创业赛道？</a:t>
            </a:r>
            <a:endParaRPr lang="en-US" altLang="zh-CN" dirty="0"/>
          </a:p>
          <a:p>
            <a:r>
              <a:rPr lang="zh-CN" altLang="en-US" dirty="0"/>
              <a:t>男生与女生的回答在哪些方面有显著差异？</a:t>
            </a:r>
            <a:endParaRPr lang="en-US" altLang="zh-CN" dirty="0"/>
          </a:p>
          <a:p>
            <a:r>
              <a:rPr lang="zh-CN" altLang="en-US" dirty="0"/>
              <a:t>相较于不喜爱运动锻炼的同学，喜爱运动锻炼的同学对竞技运动赛道的看法有什么不同吗？</a:t>
            </a:r>
            <a:endParaRPr lang="en-US" altLang="zh-CN" dirty="0"/>
          </a:p>
          <a:p>
            <a:r>
              <a:rPr lang="zh-CN" altLang="en-US" dirty="0"/>
              <a:t>大家对每个赛道的兴趣是否为创业意愿的因素？技术难度如何影响创业意愿？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53A0D-558A-8770-5C2E-DDD2B3F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统计推断要求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必须包含</a:t>
            </a:r>
            <a:endParaRPr lang="en-US" altLang="zh-CN" dirty="0"/>
          </a:p>
          <a:p>
            <a:pPr lvl="1"/>
            <a:r>
              <a:rPr lang="zh-CN" altLang="en-US" dirty="0"/>
              <a:t>至少</a:t>
            </a:r>
            <a:r>
              <a:rPr lang="en-US" altLang="zh-CN" dirty="0"/>
              <a:t>5</a:t>
            </a:r>
            <a:r>
              <a:rPr lang="zh-CN" altLang="en-US" dirty="0"/>
              <a:t>个参数的点估计</a:t>
            </a:r>
            <a:endParaRPr lang="en-US" altLang="zh-CN" dirty="0"/>
          </a:p>
          <a:p>
            <a:pPr lvl="1"/>
            <a:r>
              <a:rPr lang="zh-CN" altLang="en-US" dirty="0"/>
              <a:t>至少</a:t>
            </a:r>
            <a:r>
              <a:rPr lang="en-US" altLang="zh-CN" dirty="0"/>
              <a:t>10</a:t>
            </a:r>
            <a:r>
              <a:rPr lang="zh-CN" altLang="en-US" dirty="0"/>
              <a:t>个参数的区间估计</a:t>
            </a:r>
            <a:endParaRPr lang="en-US" altLang="zh-CN" dirty="0"/>
          </a:p>
          <a:p>
            <a:pPr lvl="1"/>
            <a:r>
              <a:rPr lang="zh-CN" altLang="en-US" dirty="0"/>
              <a:t>至少</a:t>
            </a:r>
            <a:r>
              <a:rPr lang="en-US" altLang="zh-CN" dirty="0"/>
              <a:t>10</a:t>
            </a:r>
            <a:r>
              <a:rPr lang="zh-CN" altLang="en-US" dirty="0"/>
              <a:t>个假设检验</a:t>
            </a:r>
            <a:endParaRPr lang="en-US" altLang="zh-CN" dirty="0"/>
          </a:p>
          <a:p>
            <a:pPr lvl="1"/>
            <a:r>
              <a:rPr lang="zh-CN" altLang="en-US" dirty="0"/>
              <a:t>至少</a:t>
            </a:r>
            <a:r>
              <a:rPr lang="en-US" altLang="zh-CN" dirty="0"/>
              <a:t>5</a:t>
            </a:r>
            <a:r>
              <a:rPr lang="zh-CN" altLang="en-US" dirty="0"/>
              <a:t>个方差分析</a:t>
            </a:r>
            <a:endParaRPr lang="en-US" altLang="zh-CN" dirty="0"/>
          </a:p>
          <a:p>
            <a:pPr lvl="1"/>
            <a:r>
              <a:rPr lang="zh-CN" altLang="en-US" dirty="0"/>
              <a:t>至少</a:t>
            </a:r>
            <a:r>
              <a:rPr lang="en-US" altLang="zh-CN" dirty="0"/>
              <a:t>2</a:t>
            </a:r>
            <a:r>
              <a:rPr lang="zh-CN" altLang="en-US" dirty="0"/>
              <a:t>个对总体分布的检验（皮尔逊检验）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6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F1E0-D536-4593-8AFF-786C59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大作业要求（一）：报告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A8BA-16BB-4835-9219-96B7053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3" y="1040524"/>
            <a:ext cx="8071945" cy="5680952"/>
          </a:xfrm>
        </p:spPr>
        <p:txBody>
          <a:bodyPr>
            <a:normAutofit/>
          </a:bodyPr>
          <a:lstStyle/>
          <a:p>
            <a:r>
              <a:rPr lang="zh-CN" altLang="en-US" dirty="0"/>
              <a:t>每</a:t>
            </a:r>
            <a:r>
              <a:rPr lang="en-US" altLang="zh-CN" dirty="0"/>
              <a:t>3-4</a:t>
            </a:r>
            <a:r>
              <a:rPr lang="zh-CN" altLang="en-US" dirty="0"/>
              <a:t>人一组，对给定数据进行分析，完成分析报告</a:t>
            </a:r>
            <a:endParaRPr lang="en-US" altLang="zh-CN" dirty="0"/>
          </a:p>
          <a:p>
            <a:pPr lvl="1"/>
            <a:r>
              <a:rPr lang="zh-CN" altLang="en-US" dirty="0"/>
              <a:t>本周日（</a:t>
            </a:r>
            <a:r>
              <a:rPr lang="en-US" altLang="zh-CN" dirty="0"/>
              <a:t>5.25</a:t>
            </a:r>
            <a:r>
              <a:rPr lang="zh-CN" altLang="en-US" dirty="0"/>
              <a:t>）之前提交分组名单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需提交的内容</a:t>
            </a:r>
            <a:endParaRPr lang="en-US" altLang="zh-CN" dirty="0"/>
          </a:p>
          <a:p>
            <a:pPr lvl="1"/>
            <a:r>
              <a:rPr lang="zh-CN" altLang="en-US" dirty="0"/>
              <a:t>大作业报告（含附件）纸质版</a:t>
            </a:r>
            <a:endParaRPr lang="en-US" altLang="zh-CN" dirty="0"/>
          </a:p>
          <a:p>
            <a:pPr lvl="2"/>
            <a:r>
              <a:rPr lang="zh-CN" altLang="en-US" dirty="0"/>
              <a:t>交到东一楼</a:t>
            </a:r>
            <a:r>
              <a:rPr lang="en-US" altLang="zh-CN" dirty="0"/>
              <a:t>216</a:t>
            </a:r>
            <a:r>
              <a:rPr lang="zh-CN" altLang="en-US" dirty="0"/>
              <a:t>（研究生办公室）</a:t>
            </a:r>
            <a:endParaRPr lang="en-US" altLang="zh-CN" dirty="0"/>
          </a:p>
          <a:p>
            <a:pPr lvl="1"/>
            <a:r>
              <a:rPr lang="zh-CN" altLang="en-US" dirty="0"/>
              <a:t>大作业报告（含附件）电子版，代码电子版</a:t>
            </a:r>
            <a:endParaRPr lang="en-US" altLang="zh-CN" dirty="0"/>
          </a:p>
          <a:p>
            <a:pPr lvl="2"/>
            <a:r>
              <a:rPr lang="en-US" altLang="zh-CN" dirty="0"/>
              <a:t>QQ</a:t>
            </a:r>
            <a:r>
              <a:rPr lang="zh-CN" altLang="en-US" dirty="0"/>
              <a:t>群提交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报告截止时间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周周日（</a:t>
            </a:r>
            <a:r>
              <a:rPr lang="en-US" altLang="zh-CN" dirty="0"/>
              <a:t>6.15</a:t>
            </a:r>
            <a:r>
              <a:rPr lang="zh-CN" altLang="en-US" dirty="0"/>
              <a:t>）晚上 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70FD2-8EB2-4230-84D4-2B3D744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3D6C-392A-46A2-A751-B42838D7A2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138604</TotalTime>
  <Words>672</Words>
  <Application>Microsoft Macintosh PowerPoint</Application>
  <PresentationFormat>全屏显示(4:3)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主题​​</vt:lpstr>
      <vt:lpstr>数据科学与机器学习（一）</vt:lpstr>
      <vt:lpstr>大作业</vt:lpstr>
      <vt:lpstr>大作业报告</vt:lpstr>
      <vt:lpstr>大作业报告说明</vt:lpstr>
      <vt:lpstr>分析报告附件</vt:lpstr>
      <vt:lpstr>统计推断问题示例</vt:lpstr>
      <vt:lpstr>统计推断问题示例</vt:lpstr>
      <vt:lpstr>统计推断要求</vt:lpstr>
      <vt:lpstr>大作业要求（一）：报告</vt:lpstr>
      <vt:lpstr>大作业要求（二）：精华PPT</vt:lpstr>
      <vt:lpstr>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Zeng</dc:creator>
  <cp:lastModifiedBy>Zeng, Xiangrui</cp:lastModifiedBy>
  <cp:revision>3282</cp:revision>
  <dcterms:created xsi:type="dcterms:W3CDTF">2022-04-18T01:26:45Z</dcterms:created>
  <dcterms:modified xsi:type="dcterms:W3CDTF">2025-05-21T01:56:51Z</dcterms:modified>
</cp:coreProperties>
</file>