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1" r:id="rId4"/>
  </p:sldMasterIdLst>
  <p:notesMasterIdLst>
    <p:notesMasterId r:id="rId7"/>
  </p:notesMasterIdLst>
  <p:handoutMasterIdLst>
    <p:handoutMasterId r:id="rId8"/>
  </p:handoutMasterIdLst>
  <p:sldIdLst>
    <p:sldId id="256" r:id="rId5"/>
    <p:sldId id="1627" r:id="rId6"/>
  </p:sldIdLst>
  <p:sldSz cx="9144000" cy="6858000" type="screen4x3"/>
  <p:notesSz cx="7104063" cy="10234613"/>
  <p:custShowLst>
    <p:custShow name="Crash Course" id="0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FBF5C2-2046-471A-83BB-7D5AD46B5E50}">
          <p14:sldIdLst>
            <p14:sldId id="256"/>
            <p14:sldId id="1627"/>
          </p14:sldIdLst>
        </p14:section>
        <p14:section name="1. RDF recap" id="{8CCF3E9D-FCBC-4F65-BE2E-AAFF671B04F9}">
          <p14:sldIdLst/>
        </p14:section>
        <p14:section name="2. SPARQL language and protocol" id="{4E3AA134-4E9B-429B-AAE4-7061F8BF6012}">
          <p14:sldIdLst/>
        </p14:section>
        <p14:section name="3. Graph patterns (RQ1, RQ2)" id="{1D346C46-CE78-4566-9696-016640B06462}">
          <p14:sldIdLst/>
        </p14:section>
        <p14:section name="4. Counting, binding, filter, comparison, dates, exploratory (RQ3, RQ4, RQ5)" id="{521D0A87-0D74-446A-B41C-B43EC12F42B4}">
          <p14:sldIdLst/>
        </p14:section>
        <p14:section name="5. String functions (RQ7, RQ8, RQ9)" id="{00BBFD5F-F105-4BF5-B386-1E8C38F90419}">
          <p14:sldIdLst/>
        </p14:section>
        <p14:section name="6. Negated, optional, and combined (RQ10, RQ11, RQ12) results" id="{AD56DC7B-A11A-4FC1-84BA-34C2600C0E6C}">
          <p14:sldIdLst/>
        </p14:section>
        <p14:section name="7. Property paths, CELLAR (RQ13)" id="{EE16041C-3960-4287-B270-712CDA9CF3C0}">
          <p14:sldIdLst/>
        </p14:section>
        <p14:section name="8. Querying Wikidata (RQ14, RQ15, RQ16)" id="{25B85CB8-12BA-4224-A27E-2A7B755863E5}">
          <p14:sldIdLst/>
        </p14:section>
        <p14:section name="9. Federated queries (RQ17)" id="{8CE18575-1909-41EA-8E6E-EBAF19F32D36}">
          <p14:sldIdLst/>
        </p14:section>
        <p14:section name="10. Default and named graphs" id="{442929F1-8F72-4091-AFAC-09814DE1EC49}">
          <p14:sldIdLst/>
        </p14:section>
        <p14:section name="11. Other SPARQL forms" id="{B2BA9A03-23DF-42B6-B1AE-E1FC8835ED73}">
          <p14:sldIdLst/>
        </p14:section>
        <p14:section name="12. Performance optimisation" id="{DB4D0BFB-5DE9-48BC-81B9-55865BECB833}">
          <p14:sldIdLst/>
        </p14:section>
        <p14:section name="Outro" id="{8361BBFC-9E69-45AF-A5B3-79B023AD4FA7}">
          <p14:sldIdLst/>
        </p14:section>
        <p14:section name="...pool of additional slides" id="{8E4F3904-315E-45FE-B412-E06C4BEDFC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84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  <p15:guide id="4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EESCU Daniela-Ligia (DIGIT)" initials="DM" lastIdx="1" clrIdx="0"/>
  <p:cmAuthor id="1" name="VELITCHKOV Ivaylo (DIGIT-EXT)" initials="IV" lastIdx="1" clrIdx="1"/>
  <p:cmAuthor id="2" name="Ivo Velitchkov" initials="IV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7A7"/>
    <a:srgbClr val="E5CF00"/>
    <a:srgbClr val="CC9F2A"/>
    <a:srgbClr val="0F5494"/>
    <a:srgbClr val="E01107"/>
    <a:srgbClr val="1C5581"/>
    <a:srgbClr val="775E02"/>
    <a:srgbClr val="8D5F3D"/>
    <a:srgbClr val="0A0B0E"/>
    <a:srgbClr val="447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297" autoAdjust="0"/>
    <p:restoredTop sz="83432" autoAdjust="0"/>
  </p:normalViewPr>
  <p:slideViewPr>
    <p:cSldViewPr snapToGrid="0">
      <p:cViewPr varScale="1">
        <p:scale>
          <a:sx n="89" d="100"/>
          <a:sy n="89" d="100"/>
        </p:scale>
        <p:origin x="6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67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26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46"/>
        <p:guide pos="2284"/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Velitchkov" userId="e973801b284c3b03" providerId="LiveId" clId="{71D1DB18-B1F4-4D03-ADDD-DB307B059180}"/>
    <pc:docChg chg="delSld modSection">
      <pc:chgData name="Ivo Velitchkov" userId="e973801b284c3b03" providerId="LiveId" clId="{71D1DB18-B1F4-4D03-ADDD-DB307B059180}" dt="2023-12-02T19:20:29.469" v="0" actId="47"/>
      <pc:docMkLst>
        <pc:docMk/>
      </pc:docMkLst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211810107" sldId="71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429898934" sldId="106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44387315" sldId="107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540164774" sldId="108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564811751" sldId="108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7852342" sldId="108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18879245" sldId="109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851154572" sldId="109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782853436" sldId="110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272695233" sldId="110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6465105" sldId="110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280396406" sldId="111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703461451" sldId="111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762221390" sldId="111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854458093" sldId="112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230082957" sldId="112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718519394" sldId="112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56951768" sldId="112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66426480" sldId="113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14201071" sldId="113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17597693" sldId="113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639162786" sldId="114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835821317" sldId="115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42130991" sldId="116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08751497" sldId="117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481381672" sldId="117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515419622" sldId="118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063208814" sldId="136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650610332" sldId="137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528254131" sldId="138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946927269" sldId="139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529618521" sldId="139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632264641" sldId="145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477199790" sldId="148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209449071" sldId="149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46160769" sldId="149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878196527" sldId="149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60612338" sldId="150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751356175" sldId="152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02453168" sldId="162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826488136" sldId="162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877579552" sldId="162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136349794" sldId="163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6760945" sldId="163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105536985" sldId="163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418186227" sldId="163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30085577" sldId="163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636979016" sldId="164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84600698" sldId="164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743424027" sldId="164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249891239" sldId="164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666280775" sldId="164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275645520" sldId="164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991648450" sldId="165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761372534" sldId="165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563605028" sldId="165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182632500" sldId="166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446215359" sldId="166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31347509" sldId="166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189260288" sldId="166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644167369" sldId="167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786648447" sldId="167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895144178" sldId="167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754386017" sldId="167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48623962" sldId="167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594950830" sldId="168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117455848" sldId="168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53528638" sldId="168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684201142" sldId="168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645232567" sldId="168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326724019" sldId="168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066822906" sldId="169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743719656" sldId="169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681049682" sldId="169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505745694" sldId="169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858194970" sldId="169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2943135" sldId="169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470602101" sldId="170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554567502" sldId="170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113426201" sldId="170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030502394" sldId="170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038624863" sldId="170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575428004" sldId="170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427483826" sldId="170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78383487" sldId="170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471528965" sldId="170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390014450" sldId="181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224986173" sldId="181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15731381" sldId="182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10690691" sldId="182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356865353" sldId="182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82586656" sldId="182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84202446" sldId="182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84294789" sldId="182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190046902" sldId="182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851862352" sldId="182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43274867" sldId="182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101737" sldId="183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733694177" sldId="183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562747103" sldId="183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08056046" sldId="183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22016049" sldId="183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016920107" sldId="183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83311348" sldId="183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3842974" sldId="183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832661818" sldId="183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072409749" sldId="183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174987209" sldId="184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459329717" sldId="184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59343390" sldId="184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623708378" sldId="184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007545563" sldId="184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543366836" sldId="184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154679623" sldId="184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043437722" sldId="184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4704469" sldId="185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13075341" sldId="185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383550388" sldId="185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26698289" sldId="185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585410440" sldId="185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519737775" sldId="185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277513149" sldId="185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84735729" sldId="185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638104640" sldId="185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47872344" sldId="185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383618301" sldId="186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901463216" sldId="186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612052189" sldId="186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39924936" sldId="186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98593798" sldId="186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899172188" sldId="186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28457645" sldId="186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534826076" sldId="186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083650067" sldId="187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22788050" sldId="187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743417405" sldId="187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965408786" sldId="187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678434151" sldId="187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100646856" sldId="187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704615485" sldId="187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589163746" sldId="187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188444241" sldId="187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59958029" sldId="187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889217745" sldId="188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83868365" sldId="188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070903378" sldId="188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806163056" sldId="188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558898601" sldId="188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346975921" sldId="188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614914583" sldId="1889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916030279" sldId="189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752551675" sldId="189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313738075" sldId="189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038399674" sldId="189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84309153" sldId="1894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97226986" sldId="1895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3313839138" sldId="1896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282555513" sldId="1897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046391937" sldId="1898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059498895" sldId="1900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339822216" sldId="1901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2005475414" sldId="1902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1781738203" sldId="1903"/>
        </pc:sldMkLst>
      </pc:sldChg>
      <pc:sldChg chg="del">
        <pc:chgData name="Ivo Velitchkov" userId="e973801b284c3b03" providerId="LiveId" clId="{71D1DB18-B1F4-4D03-ADDD-DB307B059180}" dt="2023-12-02T19:20:29.469" v="0" actId="47"/>
        <pc:sldMkLst>
          <pc:docMk/>
          <pc:sldMk cId="4129583090" sldId="19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920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06" y="0"/>
            <a:ext cx="307920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720675"/>
            <a:ext cx="307920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06" y="9720675"/>
            <a:ext cx="307920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920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06" y="0"/>
            <a:ext cx="307920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76" y="4861156"/>
            <a:ext cx="5683915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0675"/>
            <a:ext cx="307920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06" y="9720675"/>
            <a:ext cx="307920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2" tIns="45216" rIns="90432" bIns="452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0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41B25-C4D1-47DB-817D-B9C4FC5392F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6830"/>
          </a:xfrm>
          <a:prstGeom prst="rect">
            <a:avLst/>
          </a:prstGeom>
        </p:spPr>
        <p:txBody>
          <a:bodyPr/>
          <a:lstStyle>
            <a:lvl1pPr marL="180975" indent="-180975">
              <a:buClr>
                <a:schemeClr val="tx1">
                  <a:lumMod val="65000"/>
                  <a:lumOff val="35000"/>
                </a:schemeClr>
              </a:buClr>
              <a:buFont typeface="Candara" panose="020E0502030303020204" pitchFamily="34" charset="0"/>
              <a:buChar char="›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06375">
              <a:buClr>
                <a:schemeClr val="tx1">
                  <a:lumMod val="85000"/>
                  <a:lumOff val="15000"/>
                </a:schemeClr>
              </a:buClr>
              <a:buFont typeface="Candara" panose="020E0502030303020204" pitchFamily="34" charset="0"/>
              <a:buChar char="›"/>
              <a:defRPr b="0" 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00150" indent="-123825">
              <a:buFont typeface="Candara" panose="020E0502030303020204" pitchFamily="34" charset="0"/>
              <a:buChar char="›"/>
              <a:defRPr 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0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8F9B-71EE-4D5C-B44E-012EF44E92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2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23950"/>
            <a:ext cx="8229600" cy="9366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7600"/>
            <a:ext cx="4038600" cy="3633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7600"/>
            <a:ext cx="4038600" cy="3633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DD1B-50E0-44E8-82B7-F85F69F6D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FC62-E3CF-4012-8A8B-ABF1C18EA0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00BF-55FD-4017-8F82-94A8DE4F57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123950"/>
            <a:ext cx="2058988" cy="48974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3950"/>
            <a:ext cx="6029325" cy="4897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7773-6390-40B5-8F3A-46FD9E5B70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2CC03B-BFC0-4EA5-93C3-FB8E468DE2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2956" y="2795608"/>
            <a:ext cx="1646249" cy="221812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4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1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3950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Lorem ipsum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87600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lvl="0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Candara" panose="020E0502030303020204" pitchFamily="34" charset="0"/>
              <a:buChar char="›"/>
            </a:pPr>
            <a:r>
              <a:rPr lang="en-US" dirty="0"/>
              <a:t>Click to edit Master text styles</a:t>
            </a:r>
          </a:p>
          <a:p>
            <a:pPr marL="742950" lvl="1" indent="-2063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Candara" panose="020E0502030303020204" pitchFamily="34" charset="0"/>
              <a:buChar char="›"/>
            </a:pPr>
            <a:r>
              <a:rPr lang="en-US" dirty="0"/>
              <a:t>Second level</a:t>
            </a:r>
          </a:p>
          <a:p>
            <a:pPr marL="1200150" lvl="2" indent="-123825" algn="l" rtl="0" eaLnBrk="0" fontAlgn="base" hangingPunct="0">
              <a:spcBef>
                <a:spcPct val="20000"/>
              </a:spcBef>
              <a:spcAft>
                <a:spcPct val="0"/>
              </a:spcAft>
              <a:buFont typeface="Candara" panose="020E0502030303020204" pitchFamily="34" charset="0"/>
              <a:buChar char="›"/>
            </a:pPr>
            <a:r>
              <a:rPr lang="en-US" dirty="0"/>
              <a:t>Third level</a:t>
            </a:r>
          </a:p>
          <a:p>
            <a:pPr lvl="0"/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C8D21B7-B314-438C-91E9-7FF9087DC0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3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7" r:id="rId4"/>
    <p:sldLayoutId id="2147484808" r:id="rId5"/>
    <p:sldLayoutId id="2147484811" r:id="rId6"/>
    <p:sldLayoutId id="2147484860" r:id="rId7"/>
  </p:sldLayoutIdLst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Tx/>
        <a:buNone/>
        <a:defRPr lang="en-US" sz="2400" i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79475" indent="-34290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FontTx/>
        <a:buNone/>
        <a:defRPr lang="en-US" sz="2000" b="0" i="0" dirty="0" smtClean="0">
          <a:solidFill>
            <a:schemeClr val="tx1">
              <a:lumMod val="85000"/>
              <a:lumOff val="15000"/>
            </a:schemeClr>
          </a:solidFill>
          <a:latin typeface="+mn-lt"/>
        </a:defRPr>
      </a:lvl2pPr>
      <a:lvl3pPr marL="1362075" indent="-285750" algn="l" rtl="0" eaLnBrk="0" fontAlgn="base" hangingPunct="0">
        <a:spcBef>
          <a:spcPct val="20000"/>
        </a:spcBef>
        <a:spcAft>
          <a:spcPct val="0"/>
        </a:spcAft>
        <a:buFontTx/>
        <a:buNone/>
        <a:defRPr lang="en-US" sz="1600" i="0" dirty="0" smtClean="0">
          <a:solidFill>
            <a:schemeClr val="tx1">
              <a:lumMod val="85000"/>
              <a:lumOff val="1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1A7507-2CAE-4B2F-B2D8-06C8A458DEF7}"/>
              </a:ext>
            </a:extLst>
          </p:cNvPr>
          <p:cNvSpPr txBox="1"/>
          <p:nvPr/>
        </p:nvSpPr>
        <p:spPr>
          <a:xfrm>
            <a:off x="741678" y="2457330"/>
            <a:ext cx="5444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Poppins" panose="00000500000000000000" pitchFamily="2" charset="0"/>
                <a:ea typeface="Open Sans bold" panose="020B0806030504020204" pitchFamily="34" charset="0"/>
                <a:cs typeface="Poppins" panose="00000500000000000000" pitchFamily="2" charset="0"/>
              </a:rPr>
              <a:t>SPARQL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98F9D-E7BF-0FCC-3116-EAD2CA26DBA4}"/>
              </a:ext>
            </a:extLst>
          </p:cNvPr>
          <p:cNvSpPr txBox="1"/>
          <p:nvPr/>
        </p:nvSpPr>
        <p:spPr>
          <a:xfrm>
            <a:off x="782016" y="3451250"/>
            <a:ext cx="23027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Poppins" panose="00000500000000000000" pitchFamily="2" charset="0"/>
                <a:ea typeface="Open Sans bold" panose="020B0806030504020204" pitchFamily="34" charset="0"/>
                <a:cs typeface="Poppins" panose="00000500000000000000" pitchFamily="2" charset="0"/>
              </a:rPr>
              <a:t>2023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2F81D-F211-129E-00EF-8F406E6BDF5F}"/>
              </a:ext>
            </a:extLst>
          </p:cNvPr>
          <p:cNvSpPr txBox="1"/>
          <p:nvPr/>
        </p:nvSpPr>
        <p:spPr>
          <a:xfrm>
            <a:off x="804430" y="6307698"/>
            <a:ext cx="2757522" cy="22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ivo@velitchkov.eu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7B0CC-EAE9-BDB0-D027-232EF932CC3B}"/>
              </a:ext>
            </a:extLst>
          </p:cNvPr>
          <p:cNvSpPr txBox="1"/>
          <p:nvPr/>
        </p:nvSpPr>
        <p:spPr>
          <a:xfrm>
            <a:off x="799947" y="2327344"/>
            <a:ext cx="3930182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Poppins" panose="00000500000000000000" pitchFamily="2" charset="0"/>
                <a:ea typeface="Open Sans bold" panose="020B0806030504020204" pitchFamily="34" charset="0"/>
                <a:cs typeface="Poppins" panose="00000500000000000000" pitchFamily="2" charset="0"/>
              </a:rPr>
              <a:t>Hands-on training course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9A8A-9CB8-46CB-E51B-B3A464E3B166}"/>
              </a:ext>
            </a:extLst>
          </p:cNvPr>
          <p:cNvSpPr txBox="1"/>
          <p:nvPr/>
        </p:nvSpPr>
        <p:spPr>
          <a:xfrm>
            <a:off x="7487175" y="6406443"/>
            <a:ext cx="1656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b="0" dirty="0">
                <a:solidFill>
                  <a:schemeClr val="bg1">
                    <a:lumMod val="50000"/>
                  </a:schemeClr>
                </a:solidFill>
              </a:rPr>
              <a:t>v.IB.20231117.2 </a:t>
            </a:r>
            <a:endParaRPr lang="en-150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BACD-E668-4675-90E9-6C85A593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E4CE-D0D6-4F3F-B806-7682FACD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RDF (recap)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SPARQL language and protocol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dirty="0"/>
              <a:t>Graph</a:t>
            </a:r>
            <a:r>
              <a:rPr lang="en-IE" sz="2000" i="0" dirty="0"/>
              <a:t> patterns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Counting and binding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String functions</a:t>
            </a:r>
            <a:endParaRPr lang="en-IE" sz="1600" i="0" dirty="0"/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Negated, optional, and combined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Property paths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Querying Wikidata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Federated queries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Default and named graphs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Other SPARQL forms</a:t>
            </a:r>
          </a:p>
          <a:p>
            <a:pPr marL="446088" indent="-446088">
              <a:buFont typeface="+mj-lt"/>
              <a:buAutoNum type="arabicPeriod"/>
            </a:pPr>
            <a:r>
              <a:rPr lang="en-IE" sz="2000" i="0" dirty="0"/>
              <a:t>Performance optimisation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74CE00-4CBA-AE00-4D82-F78D6F807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"/>
          <a:stretch/>
        </p:blipFill>
        <p:spPr bwMode="auto">
          <a:xfrm>
            <a:off x="4887529" y="1368321"/>
            <a:ext cx="3736784" cy="35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994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33176"/>
        </a:solidFill>
        <a:ln>
          <a:solidFill>
            <a:srgbClr val="133176"/>
          </a:solidFill>
        </a:ln>
      </a:spPr>
      <a:bodyPr anchor="ctr"/>
      <a:lstStyle>
        <a:defPPr algn="ctr" defTabSz="457200" fontAlgn="auto">
          <a:spcBef>
            <a:spcPts val="0"/>
          </a:spcBef>
          <a:spcAft>
            <a:spcPts val="0"/>
          </a:spcAft>
          <a:defRPr sz="1800" b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 smtClean="0">
            <a:ln>
              <a:noFill/>
            </a:ln>
            <a:solidFill>
              <a:srgbClr val="FFD624"/>
            </a:solidFill>
            <a:effectLst/>
            <a:latin typeface="Verdana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indent="0" algn="l">
          <a:buNone/>
          <a:defRPr b="0" i="0" kern="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87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E28B258-BF5E-4C4F-B55E-83B514241E68}">
  <we:reference id="wa200001409" version="1.0.0.3" store="en-US" storeType="OMEX"/>
  <we:alternateReferences>
    <we:reference id="wa200001409" version="1.0.0.3" store="WA20000140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5EA409A-480C-4955-81D4-5B117BF56CFF}">
  <we:reference id="wa104381637" version="1.0.0.0" store="en-US" storeType="OMEX"/>
  <we:alternateReferences>
    <we:reference id="WA104381637" version="1.0.0.0" store="WA10438163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EC_Collab_Reference xmlns="323a00aa-8799-4ec7-a7b9-ff09b4326f2b" xsi:nil="true"/>
    <EC_Collab_Status xmlns="323a00aa-8799-4ec7-a7b9-ff09b4326f2b">Not Started</EC_Collab_Status>
    <EC_Collab_DocumentLanguage xmlns="323a00aa-8799-4ec7-a7b9-ff09b4326f2b">EN</EC_Collab_DocumentLangu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C Document" ma:contentTypeID="0x010100258AA79CEB83498886A3A086811232500048C65CBCFFDB0E479B084790D76A73EF" ma:contentTypeVersion="0" ma:contentTypeDescription="Create a new document in this library." ma:contentTypeScope="" ma:versionID="40d4070ed4743c9580eb11146d054663">
  <xsd:schema xmlns:xsd="http://www.w3.org/2001/XMLSchema" xmlns:xs="http://www.w3.org/2001/XMLSchema" xmlns:p="http://schemas.microsoft.com/office/2006/metadata/properties" xmlns:ns2="http://schemas.microsoft.com/sharepoint/v3/fields" xmlns:ns3="323a00aa-8799-4ec7-a7b9-ff09b4326f2b" targetNamespace="http://schemas.microsoft.com/office/2006/metadata/properties" ma:root="true" ma:fieldsID="81364f805ee736c9539e35427c125add" ns2:_="" ns3:_="">
    <xsd:import namespace="http://schemas.microsoft.com/sharepoint/v3/fields"/>
    <xsd:import namespace="323a00aa-8799-4ec7-a7b9-ff09b4326f2b"/>
    <xsd:element name="properties">
      <xsd:complexType>
        <xsd:sequence>
          <xsd:element name="documentManagement">
            <xsd:complexType>
              <xsd:all>
                <xsd:element ref="ns3:EC_Collab_Reference" minOccurs="0"/>
                <xsd:element ref="ns2:_Status" minOccurs="0"/>
                <xsd:element ref="ns3:EC_Collab_DocumentLanguage"/>
                <xsd:element ref="ns3:EC_Collab_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3" nillable="true" ma:displayName="Status" ma:default="Not Started" ma:hidden="true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a00aa-8799-4ec7-a7b9-ff09b4326f2b" elementFormDefault="qualified">
    <xsd:import namespace="http://schemas.microsoft.com/office/2006/documentManagement/types"/>
    <xsd:import namespace="http://schemas.microsoft.com/office/infopath/2007/PartnerControls"/>
    <xsd:element name="EC_Collab_Reference" ma:index="12" nillable="true" ma:displayName="Reference" ma:internalName="EC_Collab_Reference">
      <xsd:simpleType>
        <xsd:restriction base="dms:Text"/>
      </xsd:simpleType>
    </xsd:element>
    <xsd:element name="EC_Collab_DocumentLanguage" ma:index="14" ma:displayName="Language" ma:default="EN" ma:internalName="EC_Collab_DocumentLanguage">
      <xsd:simpleType>
        <xsd:restriction base="dms:Choice">
          <xsd:enumeration value="BG"/>
          <xsd:enumeration value="ES"/>
          <xsd:enumeration value="CS"/>
          <xsd:enumeration value="DA"/>
          <xsd:enumeration value="DE"/>
          <xsd:enumeration value="ET"/>
          <xsd:enumeration value="EL"/>
          <xsd:enumeration value="EN"/>
          <xsd:enumeration value="FR"/>
          <xsd:enumeration value="GA"/>
          <xsd:enumeration value="IT"/>
          <xsd:enumeration value="LT"/>
          <xsd:enumeration value="LV"/>
          <xsd:enumeration value="HU"/>
          <xsd:enumeration value="MT"/>
          <xsd:enumeration value="NL"/>
          <xsd:enumeration value="PL"/>
          <xsd:enumeration value="PT"/>
          <xsd:enumeration value="RO"/>
          <xsd:enumeration value="SK"/>
          <xsd:enumeration value="SL"/>
          <xsd:enumeration value="FI"/>
          <xsd:enumeration value="SV"/>
          <xsd:enumeration value="HR"/>
          <xsd:enumeration value="MK"/>
          <xsd:enumeration value="TR"/>
          <xsd:enumeration value="EU"/>
          <xsd:enumeration value="CA"/>
          <xsd:enumeration value="GL"/>
          <xsd:enumeration value="AB"/>
          <xsd:enumeration value="AA"/>
          <xsd:enumeration value="AF"/>
          <xsd:enumeration value="AK"/>
          <xsd:enumeration value="SQ"/>
          <xsd:enumeration value="AM"/>
          <xsd:enumeration value="AR"/>
          <xsd:enumeration value="AN"/>
          <xsd:enumeration value="HY"/>
          <xsd:enumeration value="AS"/>
          <xsd:enumeration value="AV"/>
          <xsd:enumeration value="AE"/>
          <xsd:enumeration value="AY"/>
          <xsd:enumeration value="AZ"/>
          <xsd:enumeration value="BM"/>
          <xsd:enumeration value="BA"/>
          <xsd:enumeration value="BE"/>
          <xsd:enumeration value="BN"/>
          <xsd:enumeration value="BH"/>
          <xsd:enumeration value="BI"/>
          <xsd:enumeration value="NB"/>
          <xsd:enumeration value="BS"/>
          <xsd:enumeration value="BR"/>
          <xsd:enumeration value="MY"/>
          <xsd:enumeration value="KM"/>
          <xsd:enumeration value="CH"/>
          <xsd:enumeration value="CE"/>
          <xsd:enumeration value="NY"/>
          <xsd:enumeration value="ZH"/>
          <xsd:enumeration value="CU"/>
          <xsd:enumeration value="CV"/>
          <xsd:enumeration value="KW"/>
          <xsd:enumeration value="CO"/>
          <xsd:enumeration value="CR"/>
          <xsd:enumeration value="DV"/>
          <xsd:enumeration value="DZ"/>
          <xsd:enumeration value="EO"/>
          <xsd:enumeration value="EE"/>
          <xsd:enumeration value="FO"/>
          <xsd:enumeration value="FJ"/>
          <xsd:enumeration value="FF"/>
          <xsd:enumeration value="GD"/>
          <xsd:enumeration value="LG"/>
          <xsd:enumeration value="KA"/>
          <xsd:enumeration value="GN"/>
          <xsd:enumeration value="GU"/>
          <xsd:enumeration value="HT"/>
          <xsd:enumeration value="HA"/>
          <xsd:enumeration value="HE"/>
          <xsd:enumeration value="HZ"/>
          <xsd:enumeration value="HI"/>
          <xsd:enumeration value="HO"/>
          <xsd:enumeration value="IS"/>
          <xsd:enumeration value="IO"/>
          <xsd:enumeration value="IG"/>
          <xsd:enumeration value="ID"/>
          <xsd:enumeration value="IA"/>
          <xsd:enumeration value="IE"/>
          <xsd:enumeration value="IU"/>
          <xsd:enumeration value="IK"/>
          <xsd:enumeration value="JA"/>
          <xsd:enumeration value="JV"/>
          <xsd:enumeration value="KL"/>
          <xsd:enumeration value="KN"/>
          <xsd:enumeration value="KR"/>
          <xsd:enumeration value="KS"/>
          <xsd:enumeration value="KK"/>
          <xsd:enumeration value="KI"/>
          <xsd:enumeration value="RW"/>
          <xsd:enumeration value="KY"/>
          <xsd:enumeration value="KV"/>
          <xsd:enumeration value="KG"/>
          <xsd:enumeration value="KO"/>
          <xsd:enumeration value="KJ"/>
          <xsd:enumeration value="KU"/>
          <xsd:enumeration value="LO"/>
          <xsd:enumeration value="LA"/>
          <xsd:enumeration value="LI"/>
          <xsd:enumeration value="LN"/>
          <xsd:enumeration value="LU"/>
          <xsd:enumeration value="LB"/>
          <xsd:enumeration value="MG"/>
          <xsd:enumeration value="MS"/>
          <xsd:enumeration value="ML"/>
          <xsd:enumeration value="GV"/>
          <xsd:enumeration value="MI"/>
          <xsd:enumeration value="MR"/>
          <xsd:enumeration value="MH"/>
          <xsd:enumeration value="MN"/>
          <xsd:enumeration value="NA"/>
          <xsd:enumeration value="NV"/>
          <xsd:enumeration value="ND"/>
          <xsd:enumeration value="NR"/>
          <xsd:enumeration value="NG"/>
          <xsd:enumeration value="NE"/>
          <xsd:enumeration value="SE"/>
          <xsd:enumeration value="NO"/>
          <xsd:enumeration value="NN"/>
          <xsd:enumeration value="OC"/>
          <xsd:enumeration value="OJ"/>
          <xsd:enumeration value="OR"/>
          <xsd:enumeration value="OM"/>
          <xsd:enumeration value="OS"/>
          <xsd:enumeration value="PI"/>
          <xsd:enumeration value="PA"/>
          <xsd:enumeration value="FA"/>
          <xsd:enumeration value="PS"/>
          <xsd:enumeration value="QU"/>
          <xsd:enumeration value="RM"/>
          <xsd:enumeration value="RN"/>
          <xsd:enumeration value="RU"/>
          <xsd:enumeration value="SM"/>
          <xsd:enumeration value="SG"/>
          <xsd:enumeration value="SA"/>
          <xsd:enumeration value="SC"/>
          <xsd:enumeration value="SR"/>
          <xsd:enumeration value="SN"/>
          <xsd:enumeration value="II"/>
          <xsd:enumeration value="SD"/>
          <xsd:enumeration value="SI"/>
          <xsd:enumeration value="SO"/>
          <xsd:enumeration value="ST"/>
          <xsd:enumeration value="SU"/>
          <xsd:enumeration value="SW"/>
          <xsd:enumeration value="SS"/>
          <xsd:enumeration value="TL"/>
          <xsd:enumeration value="TY"/>
          <xsd:enumeration value="TG"/>
          <xsd:enumeration value="TA"/>
          <xsd:enumeration value="TT"/>
          <xsd:enumeration value="TE"/>
          <xsd:enumeration value="TH"/>
          <xsd:enumeration value="BO"/>
          <xsd:enumeration value="TI"/>
          <xsd:enumeration value="TO"/>
          <xsd:enumeration value="TS"/>
          <xsd:enumeration value="TN"/>
          <xsd:enumeration value="TK"/>
          <xsd:enumeration value="TW"/>
          <xsd:enumeration value="UG"/>
          <xsd:enumeration value="UK"/>
          <xsd:enumeration value="UR"/>
          <xsd:enumeration value="UZ"/>
          <xsd:enumeration value="VE"/>
          <xsd:enumeration value="VI"/>
          <xsd:enumeration value="VO"/>
          <xsd:enumeration value="WA"/>
          <xsd:enumeration value="CY"/>
          <xsd:enumeration value="FY"/>
          <xsd:enumeration value="WO"/>
          <xsd:enumeration value="XH"/>
          <xsd:enumeration value="YI"/>
          <xsd:enumeration value="YO"/>
          <xsd:enumeration value="ZA"/>
          <xsd:enumeration value="ZU"/>
        </xsd:restriction>
      </xsd:simpleType>
    </xsd:element>
    <xsd:element name="EC_Collab_Status" ma:index="15" ma:displayName="EC Status" ma:default="Not Started" ma:internalName="EC_Collab_Status">
      <xsd:simpleType>
        <xsd:restriction base="dms:Choice">
          <xsd:enumeration value="Not Started"/>
          <xsd:enumeration value="Draft"/>
          <xsd:enumeration value="Reviewed"/>
          <xsd:enumeration value="Scheduled"/>
          <xsd:enumeration value="Published"/>
          <xsd:enumeration value="Final"/>
          <xsd:enumeration value="Expi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 ma:index="8" ma:displayName="Subject"/>
        <xsd:element ref="dc:description" minOccurs="0" maxOccurs="1" ma:index="11" ma:displayName="Comments"/>
        <xsd:element name="keywords" minOccurs="0" maxOccurs="1" type="xsd:string" ma:index="1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D051B-02AB-49D6-BA30-6969C85209A4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323a00aa-8799-4ec7-a7b9-ff09b4326f2b"/>
    <ds:schemaRef ds:uri="http://schemas.microsoft.com/sharepoint/v3/field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7CC951-BC15-4233-8F6D-6398967172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323a00aa-8799-4ec7-a7b9-ff09b4326f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51E0A6-174A-49E1-9A69-5BD37EF369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-apple-system</vt:lpstr>
      <vt:lpstr>Arial</vt:lpstr>
      <vt:lpstr>Calibri</vt:lpstr>
      <vt:lpstr>Candara</vt:lpstr>
      <vt:lpstr>Poppins</vt:lpstr>
      <vt:lpstr>Verdana</vt:lpstr>
      <vt:lpstr>Default Design</vt:lpstr>
      <vt:lpstr>PowerPoint Presentation</vt:lpstr>
      <vt:lpstr>Journey</vt:lpstr>
      <vt:lpstr>Crash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SPARQL Training Course</dc:subject>
  <dc:creator>Ivo Velitchkov</dc:creator>
  <cp:keywords>v.IB.20231117.1</cp:keywords>
  <cp:lastModifiedBy>Ivo Velitchkov</cp:lastModifiedBy>
  <cp:revision>12</cp:revision>
  <cp:lastPrinted>2022-01-27T08:09:27Z</cp:lastPrinted>
  <dcterms:created xsi:type="dcterms:W3CDTF">2020-11-16T09:06:53Z</dcterms:created>
  <dcterms:modified xsi:type="dcterms:W3CDTF">2023-12-02T19:20:39Z</dcterms:modified>
</cp:coreProperties>
</file>