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83" r:id="rId4"/>
    <p:sldId id="287" r:id="rId5"/>
    <p:sldId id="268" r:id="rId6"/>
    <p:sldId id="278" r:id="rId7"/>
    <p:sldId id="273" r:id="rId8"/>
    <p:sldId id="284" r:id="rId9"/>
    <p:sldId id="285" r:id="rId10"/>
    <p:sldId id="286" r:id="rId11"/>
    <p:sldId id="281" r:id="rId12"/>
    <p:sldId id="265" r:id="rId13"/>
    <p:sldId id="266" r:id="rId1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>
  <a:tblStyle styleId="{57690726-49DA-4552-BDEB-330DD8EA8BD9}" styleName="Table_0">
    <a:wholeTbl>
      <a:tcTxStyle b="off" i="off">
        <a:font>
          <a:latin typeface="Bookman Old Style"/>
          <a:ea typeface="Bookman Old Style"/>
          <a:cs typeface="Bookman Old Style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653" autoAdjust="0"/>
    <p:restoredTop sz="94660"/>
  </p:normalViewPr>
  <p:slideViewPr>
    <p:cSldViewPr snapToGrid="0">
      <p:cViewPr>
        <p:scale>
          <a:sx n="66" d="100"/>
          <a:sy n="66" d="100"/>
        </p:scale>
        <p:origin x="840" y="3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parsha p" userId="cc77b8364a5525bd" providerId="LiveId" clId="{9EA3BAAE-ADC0-4E74-A45E-5A77ECF2FECA}"/>
    <pc:docChg chg="undo custSel modSld">
      <pc:chgData name="sparsha p" userId="cc77b8364a5525bd" providerId="LiveId" clId="{9EA3BAAE-ADC0-4E74-A45E-5A77ECF2FECA}" dt="2025-01-16T06:26:05.699" v="53" actId="20577"/>
      <pc:docMkLst>
        <pc:docMk/>
      </pc:docMkLst>
      <pc:sldChg chg="modSp mod">
        <pc:chgData name="sparsha p" userId="cc77b8364a5525bd" providerId="LiveId" clId="{9EA3BAAE-ADC0-4E74-A45E-5A77ECF2FECA}" dt="2025-01-16T06:26:05.699" v="53" actId="20577"/>
        <pc:sldMkLst>
          <pc:docMk/>
          <pc:sldMk cId="0" sldId="256"/>
        </pc:sldMkLst>
        <pc:spChg chg="mod">
          <ac:chgData name="sparsha p" userId="cc77b8364a5525bd" providerId="LiveId" clId="{9EA3BAAE-ADC0-4E74-A45E-5A77ECF2FECA}" dt="2025-01-16T06:21:31.512" v="2" actId="255"/>
          <ac:spMkLst>
            <pc:docMk/>
            <pc:sldMk cId="0" sldId="256"/>
            <ac:spMk id="87" creationId="{00000000-0000-0000-0000-000000000000}"/>
          </ac:spMkLst>
        </pc:spChg>
        <pc:spChg chg="mod">
          <ac:chgData name="sparsha p" userId="cc77b8364a5525bd" providerId="LiveId" clId="{9EA3BAAE-ADC0-4E74-A45E-5A77ECF2FECA}" dt="2025-01-16T06:26:05.699" v="53" actId="20577"/>
          <ac:spMkLst>
            <pc:docMk/>
            <pc:sldMk cId="0" sldId="256"/>
            <ac:spMk id="90" creationId="{00000000-0000-0000-0000-000000000000}"/>
          </ac:spMkLst>
        </pc:spChg>
      </pc:sldChg>
      <pc:sldChg chg="addSp delSp modSp mod">
        <pc:chgData name="sparsha p" userId="cc77b8364a5525bd" providerId="LiveId" clId="{9EA3BAAE-ADC0-4E74-A45E-5A77ECF2FECA}" dt="2025-01-16T06:25:31.692" v="40" actId="1076"/>
        <pc:sldMkLst>
          <pc:docMk/>
          <pc:sldMk cId="1355938819" sldId="286"/>
        </pc:sldMkLst>
        <pc:spChg chg="add del mod">
          <ac:chgData name="sparsha p" userId="cc77b8364a5525bd" providerId="LiveId" clId="{9EA3BAAE-ADC0-4E74-A45E-5A77ECF2FECA}" dt="2025-01-16T06:24:03.354" v="16" actId="1076"/>
          <ac:spMkLst>
            <pc:docMk/>
            <pc:sldMk cId="1355938819" sldId="286"/>
            <ac:spMk id="2" creationId="{5145A7DD-885D-29A2-A49E-E62E8493BD1C}"/>
          </ac:spMkLst>
        </pc:spChg>
        <pc:spChg chg="add del mod">
          <ac:chgData name="sparsha p" userId="cc77b8364a5525bd" providerId="LiveId" clId="{9EA3BAAE-ADC0-4E74-A45E-5A77ECF2FECA}" dt="2025-01-16T06:23:50.381" v="14" actId="478"/>
          <ac:spMkLst>
            <pc:docMk/>
            <pc:sldMk cId="1355938819" sldId="286"/>
            <ac:spMk id="3" creationId="{00000000-0000-0000-0000-000000000000}"/>
          </ac:spMkLst>
        </pc:spChg>
        <pc:spChg chg="add del mod">
          <ac:chgData name="sparsha p" userId="cc77b8364a5525bd" providerId="LiveId" clId="{9EA3BAAE-ADC0-4E74-A45E-5A77ECF2FECA}" dt="2025-01-16T06:24:03.354" v="16" actId="1076"/>
          <ac:spMkLst>
            <pc:docMk/>
            <pc:sldMk cId="1355938819" sldId="286"/>
            <ac:spMk id="4" creationId="{83CAEB59-F131-5654-202D-D0CCABBD98CD}"/>
          </ac:spMkLst>
        </pc:spChg>
        <pc:spChg chg="add del mod">
          <ac:chgData name="sparsha p" userId="cc77b8364a5525bd" providerId="LiveId" clId="{9EA3BAAE-ADC0-4E74-A45E-5A77ECF2FECA}" dt="2025-01-16T06:24:03.354" v="16" actId="1076"/>
          <ac:spMkLst>
            <pc:docMk/>
            <pc:sldMk cId="1355938819" sldId="286"/>
            <ac:spMk id="5" creationId="{04B21369-9CFE-6C0F-B235-B5CE4B9F2706}"/>
          </ac:spMkLst>
        </pc:spChg>
        <pc:spChg chg="add del mod">
          <ac:chgData name="sparsha p" userId="cc77b8364a5525bd" providerId="LiveId" clId="{9EA3BAAE-ADC0-4E74-A45E-5A77ECF2FECA}" dt="2025-01-16T06:24:03.354" v="16" actId="1076"/>
          <ac:spMkLst>
            <pc:docMk/>
            <pc:sldMk cId="1355938819" sldId="286"/>
            <ac:spMk id="6" creationId="{258399BB-0BB3-D140-4652-4B374D1BE0D3}"/>
          </ac:spMkLst>
        </pc:spChg>
        <pc:spChg chg="add del mod">
          <ac:chgData name="sparsha p" userId="cc77b8364a5525bd" providerId="LiveId" clId="{9EA3BAAE-ADC0-4E74-A45E-5A77ECF2FECA}" dt="2025-01-16T06:24:03.354" v="16" actId="1076"/>
          <ac:spMkLst>
            <pc:docMk/>
            <pc:sldMk cId="1355938819" sldId="286"/>
            <ac:spMk id="8" creationId="{BEEE4388-FCB6-82CD-075E-893619C22871}"/>
          </ac:spMkLst>
        </pc:spChg>
        <pc:spChg chg="add del mod">
          <ac:chgData name="sparsha p" userId="cc77b8364a5525bd" providerId="LiveId" clId="{9EA3BAAE-ADC0-4E74-A45E-5A77ECF2FECA}" dt="2025-01-16T06:24:03.354" v="16" actId="1076"/>
          <ac:spMkLst>
            <pc:docMk/>
            <pc:sldMk cId="1355938819" sldId="286"/>
            <ac:spMk id="10" creationId="{C2B54326-AAF2-8D28-6E6D-D2108FC0835F}"/>
          </ac:spMkLst>
        </pc:spChg>
        <pc:spChg chg="add del mod">
          <ac:chgData name="sparsha p" userId="cc77b8364a5525bd" providerId="LiveId" clId="{9EA3BAAE-ADC0-4E74-A45E-5A77ECF2FECA}" dt="2025-01-16T06:24:03.354" v="16" actId="1076"/>
          <ac:spMkLst>
            <pc:docMk/>
            <pc:sldMk cId="1355938819" sldId="286"/>
            <ac:spMk id="11" creationId="{C3BE3B55-0283-FD82-D386-F02F97A6D419}"/>
          </ac:spMkLst>
        </pc:spChg>
        <pc:spChg chg="add del mod">
          <ac:chgData name="sparsha p" userId="cc77b8364a5525bd" providerId="LiveId" clId="{9EA3BAAE-ADC0-4E74-A45E-5A77ECF2FECA}" dt="2025-01-16T06:24:03.354" v="16" actId="1076"/>
          <ac:spMkLst>
            <pc:docMk/>
            <pc:sldMk cId="1355938819" sldId="286"/>
            <ac:spMk id="12" creationId="{69FF98C6-0D16-C7F2-0AFB-1C23C006B5CC}"/>
          </ac:spMkLst>
        </pc:spChg>
        <pc:spChg chg="add mod">
          <ac:chgData name="sparsha p" userId="cc77b8364a5525bd" providerId="LiveId" clId="{9EA3BAAE-ADC0-4E74-A45E-5A77ECF2FECA}" dt="2025-01-16T06:24:03.354" v="16" actId="1076"/>
          <ac:spMkLst>
            <pc:docMk/>
            <pc:sldMk cId="1355938819" sldId="286"/>
            <ac:spMk id="13" creationId="{B2C373E8-BD07-1ECA-CEB8-6895CE15074A}"/>
          </ac:spMkLst>
        </pc:spChg>
        <pc:spChg chg="add mod">
          <ac:chgData name="sparsha p" userId="cc77b8364a5525bd" providerId="LiveId" clId="{9EA3BAAE-ADC0-4E74-A45E-5A77ECF2FECA}" dt="2025-01-16T06:24:03.354" v="16" actId="1076"/>
          <ac:spMkLst>
            <pc:docMk/>
            <pc:sldMk cId="1355938819" sldId="286"/>
            <ac:spMk id="14" creationId="{2973A753-1CFA-DAF0-5474-52E0CBF6170F}"/>
          </ac:spMkLst>
        </pc:spChg>
        <pc:spChg chg="add del mod">
          <ac:chgData name="sparsha p" userId="cc77b8364a5525bd" providerId="LiveId" clId="{9EA3BAAE-ADC0-4E74-A45E-5A77ECF2FECA}" dt="2025-01-16T06:22:42.233" v="11" actId="478"/>
          <ac:spMkLst>
            <pc:docMk/>
            <pc:sldMk cId="1355938819" sldId="286"/>
            <ac:spMk id="21" creationId="{16E53C18-6B94-51CD-4897-760F11C833DA}"/>
          </ac:spMkLst>
        </pc:spChg>
        <pc:spChg chg="add del mod">
          <ac:chgData name="sparsha p" userId="cc77b8364a5525bd" providerId="LiveId" clId="{9EA3BAAE-ADC0-4E74-A45E-5A77ECF2FECA}" dt="2025-01-16T06:23:52.600" v="15" actId="478"/>
          <ac:spMkLst>
            <pc:docMk/>
            <pc:sldMk cId="1355938819" sldId="286"/>
            <ac:spMk id="23" creationId="{78DEDA65-5325-5226-2AC4-B1CC4728689C}"/>
          </ac:spMkLst>
        </pc:spChg>
        <pc:spChg chg="add mod">
          <ac:chgData name="sparsha p" userId="cc77b8364a5525bd" providerId="LiveId" clId="{9EA3BAAE-ADC0-4E74-A45E-5A77ECF2FECA}" dt="2025-01-16T06:25:31.692" v="40" actId="1076"/>
          <ac:spMkLst>
            <pc:docMk/>
            <pc:sldMk cId="1355938819" sldId="286"/>
            <ac:spMk id="24" creationId="{ED66F456-315B-6057-BB8E-3311EFF11006}"/>
          </ac:spMkLst>
        </pc:spChg>
        <pc:cxnChg chg="mod">
          <ac:chgData name="sparsha p" userId="cc77b8364a5525bd" providerId="LiveId" clId="{9EA3BAAE-ADC0-4E74-A45E-5A77ECF2FECA}" dt="2025-01-16T06:22:27.158" v="8" actId="1076"/>
          <ac:cxnSpMkLst>
            <pc:docMk/>
            <pc:sldMk cId="1355938819" sldId="286"/>
            <ac:cxnSpMk id="17" creationId="{B42F7523-A599-9EC5-5A05-CC6F26E28E4D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2169620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140805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32441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904552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67165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655760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913951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124313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84359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1050877" y="1322386"/>
            <a:ext cx="103632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  <a:defRPr>
                <a:solidFill>
                  <a:srgbClr val="17365D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2032000" y="3326641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  <a:defRPr sz="2000" b="1">
                <a:solidFill>
                  <a:srgbClr val="17365D"/>
                </a:solidFill>
              </a:defRPr>
            </a:lvl1pPr>
            <a:lvl2pPr lvl="1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body" idx="1"/>
          </p:nvPr>
        </p:nvSpPr>
        <p:spPr>
          <a:xfrm rot="5400000">
            <a:off x="3670300" y="-1714499"/>
            <a:ext cx="4953000" cy="106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 txBox="1">
            <a:spLocks noGrp="1"/>
          </p:cNvSpPr>
          <p:nvPr>
            <p:ph type="title"/>
          </p:nvPr>
        </p:nvSpPr>
        <p:spPr>
          <a:xfrm rot="5400000">
            <a:off x="7285050" y="1828791"/>
            <a:ext cx="58515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body" idx="1"/>
          </p:nvPr>
        </p:nvSpPr>
        <p:spPr>
          <a:xfrm rot="5400000">
            <a:off x="1697000" y="-812859"/>
            <a:ext cx="5851500" cy="80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  <a:defRPr>
                <a:solidFill>
                  <a:srgbClr val="17365D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solidFill>
                  <a:schemeClr val="dk1"/>
                </a:solidFill>
              </a:defRPr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>
                <a:solidFill>
                  <a:schemeClr val="dk1"/>
                </a:solidFill>
              </a:defRPr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>
                <a:solidFill>
                  <a:schemeClr val="dk1"/>
                </a:solidFill>
              </a:defRPr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>
                <a:solidFill>
                  <a:schemeClr val="dk1"/>
                </a:solidFill>
              </a:defRPr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963084" y="4406903"/>
            <a:ext cx="103632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Verdana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>
                <a:solidFill>
                  <a:srgbClr val="FF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609600" y="1600203"/>
            <a:ext cx="53847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6197600" y="1600203"/>
            <a:ext cx="53847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859368" y="304800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>
                <a:solidFill>
                  <a:srgbClr val="FF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8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8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3"/>
          </p:nvPr>
        </p:nvSpPr>
        <p:spPr>
          <a:xfrm>
            <a:off x="6193369" y="1535113"/>
            <a:ext cx="5388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4"/>
          </p:nvPr>
        </p:nvSpPr>
        <p:spPr>
          <a:xfrm>
            <a:off x="6193369" y="2174875"/>
            <a:ext cx="5388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3860800" y="274638"/>
            <a:ext cx="77217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52" name="Google Shape;52;p7" descr="C:\Users\AMMU\Desktop\Border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505209" y="139874"/>
            <a:ext cx="9686793" cy="698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>
            <a:spLocks noGrp="1"/>
          </p:cNvSpPr>
          <p:nvPr>
            <p:ph type="title"/>
          </p:nvPr>
        </p:nvSpPr>
        <p:spPr>
          <a:xfrm>
            <a:off x="609602" y="273050"/>
            <a:ext cx="4011000" cy="11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Verdana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body" idx="1"/>
          </p:nvPr>
        </p:nvSpPr>
        <p:spPr>
          <a:xfrm>
            <a:off x="4766733" y="273053"/>
            <a:ext cx="6815700" cy="58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2"/>
          </p:nvPr>
        </p:nvSpPr>
        <p:spPr>
          <a:xfrm>
            <a:off x="609602" y="1435103"/>
            <a:ext cx="40110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Verdana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 sz="2800" b="1" i="0" u="none" strike="noStrike" cap="non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11" name="Google Shape;11;p1"/>
          <p:cNvCxnSpPr/>
          <p:nvPr/>
        </p:nvCxnSpPr>
        <p:spPr>
          <a:xfrm>
            <a:off x="812800" y="914400"/>
            <a:ext cx="10668000" cy="0"/>
          </a:xfrm>
          <a:prstGeom prst="straightConnector1">
            <a:avLst/>
          </a:prstGeom>
          <a:noFill/>
          <a:ln w="57150" cap="flat" cmpd="thickThin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2" name="Google Shape;12;p1"/>
          <p:cNvPicPr preferRelativeResize="0"/>
          <p:nvPr/>
        </p:nvPicPr>
        <p:blipFill rotWithShape="1">
          <a:blip r:embed="rId13">
            <a:alphaModFix/>
          </a:blip>
          <a:srcRect b="18046"/>
          <a:stretch/>
        </p:blipFill>
        <p:spPr>
          <a:xfrm>
            <a:off x="0" y="5991366"/>
            <a:ext cx="12192001" cy="866633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techrepublic.com/" TargetMode="External"/><Relationship Id="rId3" Type="http://schemas.openxmlformats.org/officeDocument/2006/relationships/hyperlink" Target="https://www.projectmanager.com/" TargetMode="External"/><Relationship Id="rId7" Type="http://schemas.openxmlformats.org/officeDocument/2006/relationships/hyperlink" Target="https://blogs.opentext.com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hatbotsmagazine.com/" TargetMode="External"/><Relationship Id="rId5" Type="http://schemas.openxmlformats.org/officeDocument/2006/relationships/hyperlink" Target="https://ieeexplore.ieee.org/Xplore/home.jsp" TargetMode="External"/><Relationship Id="rId10" Type="http://schemas.openxmlformats.org/officeDocument/2006/relationships/hyperlink" Target="https://azure.microsoft.com/en-us/resources/cloud-computing-dictionary/what-is-a-chatbot/" TargetMode="External"/><Relationship Id="rId4" Type="http://schemas.openxmlformats.org/officeDocument/2006/relationships/hyperlink" Target="https://www.smartsheet.com/" TargetMode="External"/><Relationship Id="rId9" Type="http://schemas.openxmlformats.org/officeDocument/2006/relationships/hyperlink" Target="https://blog.hubspot.com/service/chatbots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>
            <a:spLocks noGrp="1"/>
          </p:cNvSpPr>
          <p:nvPr>
            <p:ph type="ctrTitle"/>
          </p:nvPr>
        </p:nvSpPr>
        <p:spPr>
          <a:xfrm>
            <a:off x="790469" y="921597"/>
            <a:ext cx="10363200" cy="962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GB" dirty="0">
                <a:solidFill>
                  <a:schemeClr val="bg2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PROJECT TITLE</a:t>
            </a:r>
            <a:r>
              <a:rPr 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Integrating LLMs for Intelligent Chatbot Support in University Web Platforms</a:t>
            </a:r>
            <a:br>
              <a:rPr lang="en-I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sz="2400" dirty="0">
              <a:solidFill>
                <a:schemeClr val="bg2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"/>
          </p:nvPr>
        </p:nvSpPr>
        <p:spPr>
          <a:xfrm>
            <a:off x="884736" y="1934167"/>
            <a:ext cx="3970500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</a:pPr>
            <a:r>
              <a:rPr lang="en-GB" b="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Batch Number: CSD-G11</a:t>
            </a:r>
            <a:endParaRPr b="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0" name="Google Shape;90;p13"/>
          <p:cNvSpPr txBox="1"/>
          <p:nvPr/>
        </p:nvSpPr>
        <p:spPr>
          <a:xfrm>
            <a:off x="6904402" y="2486467"/>
            <a:ext cx="5514300" cy="2020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r>
              <a:rPr lang="en-GB" sz="2000" b="1" i="0" u="none" strike="noStrike" cap="none" dirty="0">
                <a:solidFill>
                  <a:schemeClr val="bg2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/>
              </a:rPr>
              <a:t>Under the Supervision of</a:t>
            </a:r>
            <a:endParaRPr sz="2000" b="1" i="0" u="none" strike="noStrike" cap="none" dirty="0">
              <a:solidFill>
                <a:schemeClr val="bg2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  <a:sym typeface="Verdana"/>
            </a:endParaRPr>
          </a:p>
          <a:p>
            <a:pPr marL="0" marR="0" lvl="0" indent="0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 Madhusudhan M V</a:t>
            </a:r>
          </a:p>
          <a:p>
            <a:pPr marL="0" marR="0" lvl="0" indent="0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/>
              </a:rPr>
              <a:t>Associate Professor</a:t>
            </a:r>
            <a:endParaRPr dirty="0">
              <a:solidFill>
                <a:schemeClr val="tx1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vl="0" indent="0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/>
              </a:rPr>
              <a:t>School of Computer Science and Engineering</a:t>
            </a:r>
            <a:endParaRPr dirty="0">
              <a:solidFill>
                <a:schemeClr val="tx1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vl="0" indent="0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/>
              </a:rPr>
              <a:t>Presidency University</a:t>
            </a:r>
            <a:endParaRPr dirty="0">
              <a:solidFill>
                <a:schemeClr val="tx1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3892504" y="153022"/>
            <a:ext cx="3970500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PIP2001 Capstone Project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31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Review-0</a:t>
            </a: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7C6CE6F-8092-E60A-64B7-81DAEE0BA7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4877764"/>
              </p:ext>
            </p:extLst>
          </p:nvPr>
        </p:nvGraphicFramePr>
        <p:xfrm>
          <a:off x="375689" y="2369727"/>
          <a:ext cx="5934824" cy="1854200"/>
        </p:xfrm>
        <a:graphic>
          <a:graphicData uri="http://schemas.openxmlformats.org/drawingml/2006/table">
            <a:tbl>
              <a:tblPr firstRow="1" bandRow="1"/>
              <a:tblGrid>
                <a:gridCol w="2967412">
                  <a:extLst>
                    <a:ext uri="{9D8B030D-6E8A-4147-A177-3AD203B41FA5}">
                      <a16:colId xmlns:a16="http://schemas.microsoft.com/office/drawing/2014/main" val="4174822830"/>
                    </a:ext>
                  </a:extLst>
                </a:gridCol>
                <a:gridCol w="2967412">
                  <a:extLst>
                    <a:ext uri="{9D8B030D-6E8A-4147-A177-3AD203B41FA5}">
                      <a16:colId xmlns:a16="http://schemas.microsoft.com/office/drawing/2014/main" val="17387242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20211CSD0202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Sparsha P</a:t>
                      </a: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287514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800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20211CSD0183</a:t>
                      </a:r>
                      <a:endParaRPr sz="1800" u="none" strike="noStrike" cap="non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Chandana H</a:t>
                      </a: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903786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20211CSD0178</a:t>
                      </a:r>
                      <a:endParaRPr sz="1800" u="none" strike="noStrike" cap="non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Sushmitha B S</a:t>
                      </a: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304612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20211CSD0200</a:t>
                      </a:r>
                      <a:endParaRPr sz="1800" u="none" strike="noStrike" cap="non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Sanjeetha C M</a:t>
                      </a: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2193939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20211CSD0025</a:t>
                      </a:r>
                      <a:endParaRPr sz="1800" u="none" strike="noStrike" cap="non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 Yashwanth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024113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145A7DD-885D-29A2-A49E-E62E8493BD1C}"/>
              </a:ext>
            </a:extLst>
          </p:cNvPr>
          <p:cNvSpPr/>
          <p:nvPr/>
        </p:nvSpPr>
        <p:spPr>
          <a:xfrm>
            <a:off x="5580042" y="347240"/>
            <a:ext cx="3246854" cy="57759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3CAEB59-F131-5654-202D-D0CCABBD98CD}"/>
              </a:ext>
            </a:extLst>
          </p:cNvPr>
          <p:cNvSpPr/>
          <p:nvPr/>
        </p:nvSpPr>
        <p:spPr>
          <a:xfrm>
            <a:off x="5957580" y="519175"/>
            <a:ext cx="2454301" cy="90643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CHAT</a:t>
            </a:r>
            <a:endParaRPr lang="en-IN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4B21369-9CFE-6C0F-B235-B5CE4B9F2706}"/>
              </a:ext>
            </a:extLst>
          </p:cNvPr>
          <p:cNvSpPr/>
          <p:nvPr/>
        </p:nvSpPr>
        <p:spPr>
          <a:xfrm>
            <a:off x="5840131" y="1715581"/>
            <a:ext cx="2571750" cy="81176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ADD INFORMATION</a:t>
            </a:r>
            <a:endParaRPr lang="en-IN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58399BB-0BB3-D140-4652-4B374D1BE0D3}"/>
              </a:ext>
            </a:extLst>
          </p:cNvPr>
          <p:cNvSpPr/>
          <p:nvPr/>
        </p:nvSpPr>
        <p:spPr>
          <a:xfrm>
            <a:off x="5943807" y="3795647"/>
            <a:ext cx="2364398" cy="81779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UPDATE INFORMATION</a:t>
            </a:r>
            <a:endParaRPr lang="en-IN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0E663F1-7E29-B788-AB27-25B3396C9F69}"/>
              </a:ext>
            </a:extLst>
          </p:cNvPr>
          <p:cNvSpPr/>
          <p:nvPr/>
        </p:nvSpPr>
        <p:spPr>
          <a:xfrm>
            <a:off x="5853904" y="2780019"/>
            <a:ext cx="2454301" cy="7901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VIEW INFORMATION</a:t>
            </a:r>
            <a:endParaRPr lang="en-IN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EEE4388-FCB6-82CD-075E-893619C22871}"/>
              </a:ext>
            </a:extLst>
          </p:cNvPr>
          <p:cNvSpPr/>
          <p:nvPr/>
        </p:nvSpPr>
        <p:spPr>
          <a:xfrm>
            <a:off x="5886583" y="4903417"/>
            <a:ext cx="2364398" cy="7801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DELETE INFORMATION</a:t>
            </a:r>
            <a:endParaRPr lang="en-IN" dirty="0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E77CA39A-E1BD-34E6-D5A1-3C04ACF55B12}"/>
              </a:ext>
            </a:extLst>
          </p:cNvPr>
          <p:cNvSpPr/>
          <p:nvPr/>
        </p:nvSpPr>
        <p:spPr>
          <a:xfrm>
            <a:off x="9588896" y="3305898"/>
            <a:ext cx="684993" cy="348616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B54326-AAF2-8D28-6E6D-D2108FC0835F}"/>
              </a:ext>
            </a:extLst>
          </p:cNvPr>
          <p:cNvSpPr/>
          <p:nvPr/>
        </p:nvSpPr>
        <p:spPr>
          <a:xfrm>
            <a:off x="4327705" y="2527349"/>
            <a:ext cx="653783" cy="314564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3BE3B55-0283-FD82-D386-F02F97A6D419}"/>
              </a:ext>
            </a:extLst>
          </p:cNvPr>
          <p:cNvSpPr/>
          <p:nvPr/>
        </p:nvSpPr>
        <p:spPr>
          <a:xfrm>
            <a:off x="4527107" y="2282557"/>
            <a:ext cx="254978" cy="24479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9FF98C6-0D16-C7F2-0AFB-1C23C006B5CC}"/>
              </a:ext>
            </a:extLst>
          </p:cNvPr>
          <p:cNvSpPr/>
          <p:nvPr/>
        </p:nvSpPr>
        <p:spPr>
          <a:xfrm>
            <a:off x="9718876" y="3249223"/>
            <a:ext cx="300697" cy="25013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2C373E8-BD07-1ECA-CEB8-6895CE15074A}"/>
              </a:ext>
            </a:extLst>
          </p:cNvPr>
          <p:cNvSpPr txBox="1"/>
          <p:nvPr/>
        </p:nvSpPr>
        <p:spPr>
          <a:xfrm>
            <a:off x="4327705" y="3068207"/>
            <a:ext cx="1735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973A753-1CFA-DAF0-5474-52E0CBF6170F}"/>
              </a:ext>
            </a:extLst>
          </p:cNvPr>
          <p:cNvSpPr txBox="1"/>
          <p:nvPr/>
        </p:nvSpPr>
        <p:spPr>
          <a:xfrm>
            <a:off x="9274733" y="3729065"/>
            <a:ext cx="1735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ADMIN</a:t>
            </a:r>
            <a:endParaRPr lang="en-IN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BFB9985-1FB8-7347-0453-77A8F3AB514B}"/>
              </a:ext>
            </a:extLst>
          </p:cNvPr>
          <p:cNvCxnSpPr>
            <a:cxnSpLocks/>
            <a:stCxn id="10" idx="5"/>
            <a:endCxn id="4" idx="2"/>
          </p:cNvCxnSpPr>
          <p:nvPr/>
        </p:nvCxnSpPr>
        <p:spPr>
          <a:xfrm flipV="1">
            <a:off x="4818042" y="972391"/>
            <a:ext cx="1139538" cy="1712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D2FFB64-BD39-46EC-9D29-AF7B6A98B825}"/>
              </a:ext>
            </a:extLst>
          </p:cNvPr>
          <p:cNvCxnSpPr>
            <a:cxnSpLocks/>
            <a:stCxn id="12" idx="3"/>
            <a:endCxn id="5" idx="6"/>
          </p:cNvCxnSpPr>
          <p:nvPr/>
        </p:nvCxnSpPr>
        <p:spPr>
          <a:xfrm flipH="1" flipV="1">
            <a:off x="8411881" y="2121465"/>
            <a:ext cx="1351031" cy="1341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42F7523-A599-9EC5-5A05-CC6F26E28E4D}"/>
              </a:ext>
            </a:extLst>
          </p:cNvPr>
          <p:cNvCxnSpPr>
            <a:cxnSpLocks/>
            <a:stCxn id="12" idx="3"/>
            <a:endCxn id="7" idx="6"/>
          </p:cNvCxnSpPr>
          <p:nvPr/>
        </p:nvCxnSpPr>
        <p:spPr>
          <a:xfrm flipH="1" flipV="1">
            <a:off x="8308205" y="3175069"/>
            <a:ext cx="1454707" cy="287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4CA3207-5B1E-813B-10B9-8003F316F8A1}"/>
              </a:ext>
            </a:extLst>
          </p:cNvPr>
          <p:cNvCxnSpPr>
            <a:cxnSpLocks/>
            <a:stCxn id="12" idx="3"/>
            <a:endCxn id="6" idx="6"/>
          </p:cNvCxnSpPr>
          <p:nvPr/>
        </p:nvCxnSpPr>
        <p:spPr>
          <a:xfrm flipH="1">
            <a:off x="8308205" y="3462729"/>
            <a:ext cx="1454707" cy="741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A0D4B5E-F5A0-89A5-C20E-2D1E887D716F}"/>
              </a:ext>
            </a:extLst>
          </p:cNvPr>
          <p:cNvCxnSpPr>
            <a:cxnSpLocks/>
            <a:stCxn id="12" idx="3"/>
            <a:endCxn id="8" idx="6"/>
          </p:cNvCxnSpPr>
          <p:nvPr/>
        </p:nvCxnSpPr>
        <p:spPr>
          <a:xfrm flipH="1">
            <a:off x="8250981" y="3462729"/>
            <a:ext cx="1511931" cy="1830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D66F456-315B-6057-BB8E-3311EFF11006}"/>
              </a:ext>
            </a:extLst>
          </p:cNvPr>
          <p:cNvSpPr txBox="1"/>
          <p:nvPr/>
        </p:nvSpPr>
        <p:spPr>
          <a:xfrm>
            <a:off x="693884" y="428264"/>
            <a:ext cx="28399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ARCHITECTURE</a:t>
            </a:r>
            <a:endParaRPr lang="en-IN" sz="24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59388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741681" y="1422105"/>
            <a:ext cx="10515599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000" dirty="0"/>
              <a:t>The development of the Presidency University </a:t>
            </a:r>
            <a:r>
              <a:rPr lang="en-US" sz="2000" dirty="0" err="1"/>
              <a:t>chatbot</a:t>
            </a:r>
            <a:r>
              <a:rPr lang="en-US" sz="2000" dirty="0"/>
              <a:t> aims to transform how students and staff access information, offering a seamless and automated communication platform. By providing real-time assistance, reducing the administrative burden, and ensuring 24/7 availability, the </a:t>
            </a:r>
            <a:r>
              <a:rPr lang="en-US" sz="2000" dirty="0" err="1"/>
              <a:t>chatbot</a:t>
            </a:r>
            <a:r>
              <a:rPr lang="en-US" sz="2000" dirty="0"/>
              <a:t> will enhance the overall user experience for students, faculty, and administration alike. Additionally, the scalability of the system allows for future growth and adaptation, ensuring the </a:t>
            </a:r>
            <a:r>
              <a:rPr lang="en-US" sz="2000" dirty="0" err="1"/>
              <a:t>chatbot</a:t>
            </a:r>
            <a:r>
              <a:rPr lang="en-US" sz="2000" dirty="0"/>
              <a:t> can evolve to meet the changing needs of the university. This project sets a foundation for modernizing campus services through digital innovation, delivering a user-friendly, efficient, and data-driven solution.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3440" y="304800"/>
            <a:ext cx="1951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r>
              <a:rPr lang="en-US" dirty="0"/>
              <a:t>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630609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References (IEEE Paper format)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45" name="Google Shape;145;p22"/>
          <p:cNvSpPr txBox="1">
            <a:spLocks noGrp="1"/>
          </p:cNvSpPr>
          <p:nvPr>
            <p:ph type="body" idx="1"/>
          </p:nvPr>
        </p:nvSpPr>
        <p:spPr>
          <a:xfrm>
            <a:off x="812800" y="1330036"/>
            <a:ext cx="10668000" cy="5253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Project management: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3"/>
              </a:rPr>
              <a:t>https://www.projectmanager.com/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4"/>
              </a:rPr>
              <a:t>https://www.smartsheet.com/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IN" dirty="0"/>
              <a:t>Development and Technology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: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hlinkClick r:id="rId5"/>
              </a:rPr>
              <a:t>https://ieeexplore.ieee.org/Xplore/home.jsp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hlinkClick r:id="rId6"/>
              </a:rPr>
              <a:t>https://chatbotsmagazine.com/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IN" dirty="0"/>
              <a:t>Testing and Quality Assurance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: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hlinkClick r:id="rId7"/>
              </a:rPr>
              <a:t>https://blogs.opentext.com/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IN" dirty="0"/>
              <a:t>Deployment and Maintenance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: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hlinkClick r:id="rId8"/>
              </a:rPr>
              <a:t>https://www.techrepublic.com/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Chat box development: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9"/>
              </a:rPr>
              <a:t>https://blog.hubspot.com/service/chatbots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10"/>
              </a:rPr>
              <a:t>https://azure.microsoft.com/en-us/resources/cloud-computing-dictionary/what-is-a-chatbot/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63A00FF-89F0-DC87-D900-930227B33E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2811" y="1441315"/>
            <a:ext cx="3893305" cy="393547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Content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3924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Problem Statement</a:t>
            </a:r>
          </a:p>
          <a:p>
            <a:pPr marL="495300" lvl="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Abstract</a:t>
            </a:r>
          </a:p>
          <a:p>
            <a:pPr marL="495300" lvl="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Objectives</a:t>
            </a:r>
          </a:p>
          <a:p>
            <a:pPr marL="495300" lvl="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Existing system drawbacks</a:t>
            </a:r>
          </a:p>
          <a:p>
            <a:pPr marL="495300" lvl="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Proposed method</a:t>
            </a:r>
          </a:p>
          <a:p>
            <a:pPr marL="495300" lvl="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Software and Hardware Requirements</a:t>
            </a:r>
          </a:p>
          <a:p>
            <a:pPr marL="495300" lvl="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Literature survey</a:t>
            </a:r>
          </a:p>
          <a:p>
            <a:pPr marL="152400" lvl="0" indent="0" algn="just">
              <a:lnSpc>
                <a:spcPct val="200000"/>
              </a:lnSpc>
              <a:spcBef>
                <a:spcPts val="0"/>
              </a:spcBef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Review</a:t>
            </a:r>
            <a:endParaRPr lang="en-IN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0721552"/>
              </p:ext>
            </p:extLst>
          </p:nvPr>
        </p:nvGraphicFramePr>
        <p:xfrm>
          <a:off x="955040" y="1818641"/>
          <a:ext cx="10769600" cy="4893289"/>
        </p:xfrm>
        <a:graphic>
          <a:graphicData uri="http://schemas.openxmlformats.org/drawingml/2006/table">
            <a:tbl>
              <a:tblPr firstRow="1" bandRow="1"/>
              <a:tblGrid>
                <a:gridCol w="2692400">
                  <a:extLst>
                    <a:ext uri="{9D8B030D-6E8A-4147-A177-3AD203B41FA5}">
                      <a16:colId xmlns:a16="http://schemas.microsoft.com/office/drawing/2014/main" val="556861048"/>
                    </a:ext>
                  </a:extLst>
                </a:gridCol>
                <a:gridCol w="2692400">
                  <a:extLst>
                    <a:ext uri="{9D8B030D-6E8A-4147-A177-3AD203B41FA5}">
                      <a16:colId xmlns:a16="http://schemas.microsoft.com/office/drawing/2014/main" val="3341357474"/>
                    </a:ext>
                  </a:extLst>
                </a:gridCol>
                <a:gridCol w="2692400">
                  <a:extLst>
                    <a:ext uri="{9D8B030D-6E8A-4147-A177-3AD203B41FA5}">
                      <a16:colId xmlns:a16="http://schemas.microsoft.com/office/drawing/2014/main" val="1586666879"/>
                    </a:ext>
                  </a:extLst>
                </a:gridCol>
                <a:gridCol w="2692400">
                  <a:extLst>
                    <a:ext uri="{9D8B030D-6E8A-4147-A177-3AD203B41FA5}">
                      <a16:colId xmlns:a16="http://schemas.microsoft.com/office/drawing/2014/main" val="178674515"/>
                    </a:ext>
                  </a:extLst>
                </a:gridCol>
              </a:tblGrid>
              <a:tr h="1778755">
                <a:tc>
                  <a:txBody>
                    <a:bodyPr/>
                    <a:lstStyle/>
                    <a:p>
                      <a:r>
                        <a:rPr lang="pt-BR" dirty="0"/>
                        <a:t> Anbang Xu, Zhe Liu, Yufan Guo, Vibha Sinha, Rama Akkiraju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A New </a:t>
                      </a:r>
                      <a:r>
                        <a:rPr lang="en-US" dirty="0" err="1"/>
                        <a:t>Chatbot</a:t>
                      </a:r>
                      <a:r>
                        <a:rPr lang="en-US" dirty="0"/>
                        <a:t> for Customer Service on Social Media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3.  CHI 2017, ACM, Denver, CO, USA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paper presents a conversational system (</a:t>
                      </a:r>
                      <a:r>
                        <a:rPr lang="en-US" dirty="0" err="1"/>
                        <a:t>chatbot</a:t>
                      </a:r>
                      <a:r>
                        <a:rPr lang="en-US" dirty="0"/>
                        <a:t>) aimed at improving customer service on social media platforms, specifically addressing the problem of delayed or unaddressed user requests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6493115"/>
                  </a:ext>
                </a:extLst>
              </a:tr>
              <a:tr h="1567716">
                <a:tc>
                  <a:txBody>
                    <a:bodyPr/>
                    <a:lstStyle/>
                    <a:p>
                      <a:r>
                        <a:rPr lang="en-IN" dirty="0"/>
                        <a:t>Anna </a:t>
                      </a:r>
                      <a:r>
                        <a:rPr lang="en-IN" dirty="0" err="1"/>
                        <a:t>Chizhik</a:t>
                      </a:r>
                      <a:r>
                        <a:rPr lang="en-IN" dirty="0"/>
                        <a:t> and </a:t>
                      </a:r>
                      <a:r>
                        <a:rPr lang="en-IN" dirty="0" err="1"/>
                        <a:t>Yulia</a:t>
                      </a:r>
                      <a:r>
                        <a:rPr lang="en-IN" dirty="0"/>
                        <a:t> </a:t>
                      </a:r>
                      <a:r>
                        <a:rPr lang="en-IN" dirty="0" err="1"/>
                        <a:t>Zherebtsova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Challenges of Building an Intelligent </a:t>
                      </a:r>
                      <a:r>
                        <a:rPr lang="en-US" dirty="0" err="1"/>
                        <a:t>Chatbot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International Conference "Internet and Modern Society" (IMS-2020), CEUR Proceedings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paper provides a technical overview of the complexities involved in building conversational agents, particularly the difficulties of ensuring coherent, human-like interactions. 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3129313"/>
                  </a:ext>
                </a:extLst>
              </a:tr>
              <a:tr h="1510009">
                <a:tc>
                  <a:txBody>
                    <a:bodyPr/>
                    <a:lstStyle/>
                    <a:p>
                      <a:r>
                        <a:rPr lang="en-US" dirty="0"/>
                        <a:t>Theodora A. </a:t>
                      </a:r>
                      <a:r>
                        <a:rPr lang="en-US" dirty="0" err="1"/>
                        <a:t>Maniou</a:t>
                      </a:r>
                      <a:r>
                        <a:rPr lang="en-US" dirty="0"/>
                        <a:t> ,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Andreas </a:t>
                      </a:r>
                      <a:r>
                        <a:rPr lang="en-US" dirty="0" err="1"/>
                        <a:t>Veglis</a:t>
                      </a:r>
                      <a:r>
                        <a:rPr lang="en-US" dirty="0"/>
                        <a:t>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"Employing a </a:t>
                      </a:r>
                      <a:r>
                        <a:rPr lang="en-US" dirty="0" err="1"/>
                        <a:t>Chatbot</a:t>
                      </a:r>
                      <a:r>
                        <a:rPr lang="en-US" dirty="0"/>
                        <a:t> for News Dissemination during Crisis: Design, Implementation and Evaluation"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Future Internet Journal, </a:t>
                      </a:r>
                      <a:r>
                        <a:rPr lang="fr-FR" dirty="0" err="1"/>
                        <a:t>June</a:t>
                      </a:r>
                      <a:r>
                        <a:rPr lang="fr-FR" dirty="0"/>
                        <a:t> 2020, Volume 12, Article 109.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This paper discusses the design, implementation, and evaluation of a </a:t>
                      </a:r>
                      <a:r>
                        <a:rPr lang="en-US" dirty="0" err="1"/>
                        <a:t>chatbot</a:t>
                      </a:r>
                      <a:r>
                        <a:rPr lang="en-US" dirty="0"/>
                        <a:t> for news dissemination during crises, specifically focusing on the COVID-19 pandemic.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291763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7838586"/>
              </p:ext>
            </p:extLst>
          </p:nvPr>
        </p:nvGraphicFramePr>
        <p:xfrm>
          <a:off x="955040" y="1158241"/>
          <a:ext cx="10769600" cy="660400"/>
        </p:xfrm>
        <a:graphic>
          <a:graphicData uri="http://schemas.openxmlformats.org/drawingml/2006/table">
            <a:tbl>
              <a:tblPr firstRow="1" bandRow="1"/>
              <a:tblGrid>
                <a:gridCol w="2692400">
                  <a:extLst>
                    <a:ext uri="{9D8B030D-6E8A-4147-A177-3AD203B41FA5}">
                      <a16:colId xmlns:a16="http://schemas.microsoft.com/office/drawing/2014/main" val="2722423823"/>
                    </a:ext>
                  </a:extLst>
                </a:gridCol>
                <a:gridCol w="2702560">
                  <a:extLst>
                    <a:ext uri="{9D8B030D-6E8A-4147-A177-3AD203B41FA5}">
                      <a16:colId xmlns:a16="http://schemas.microsoft.com/office/drawing/2014/main" val="139434882"/>
                    </a:ext>
                  </a:extLst>
                </a:gridCol>
                <a:gridCol w="2682240">
                  <a:extLst>
                    <a:ext uri="{9D8B030D-6E8A-4147-A177-3AD203B41FA5}">
                      <a16:colId xmlns:a16="http://schemas.microsoft.com/office/drawing/2014/main" val="1125370560"/>
                    </a:ext>
                  </a:extLst>
                </a:gridCol>
                <a:gridCol w="2692400">
                  <a:extLst>
                    <a:ext uri="{9D8B030D-6E8A-4147-A177-3AD203B41FA5}">
                      <a16:colId xmlns:a16="http://schemas.microsoft.com/office/drawing/2014/main" val="3047637509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r>
                        <a:rPr lang="en-US" sz="1800" b="1" dirty="0"/>
                        <a:t>AUTHORS</a:t>
                      </a:r>
                      <a:endParaRPr lang="en-IN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TITLE</a:t>
                      </a:r>
                      <a:r>
                        <a:rPr lang="en-US" sz="1800" b="1" baseline="0" dirty="0"/>
                        <a:t> OF THE PAPER</a:t>
                      </a:r>
                      <a:endParaRPr lang="en-IN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WHERE</a:t>
                      </a:r>
                      <a:r>
                        <a:rPr lang="en-US" sz="1800" b="1" baseline="0" dirty="0"/>
                        <a:t> IT WAS PUBLISHED</a:t>
                      </a:r>
                      <a:endParaRPr lang="en-IN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UNDERSTANDING OF</a:t>
                      </a:r>
                      <a:r>
                        <a:rPr lang="en-US" sz="1800" b="1" baseline="0" dirty="0"/>
                        <a:t> THE PAPER</a:t>
                      </a:r>
                      <a:endParaRPr lang="en-IN" sz="1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98505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297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1280" y="274638"/>
            <a:ext cx="10668000" cy="487500"/>
          </a:xfrm>
        </p:spPr>
        <p:txBody>
          <a:bodyPr/>
          <a:lstStyle/>
          <a:p>
            <a:r>
              <a:rPr lang="en-US" dirty="0"/>
              <a:t>Literature Review (contd..)</a:t>
            </a: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324164"/>
              </p:ext>
            </p:extLst>
          </p:nvPr>
        </p:nvGraphicFramePr>
        <p:xfrm>
          <a:off x="1122680" y="1473199"/>
          <a:ext cx="10048240" cy="4328160"/>
        </p:xfrm>
        <a:graphic>
          <a:graphicData uri="http://schemas.openxmlformats.org/drawingml/2006/table">
            <a:tbl>
              <a:tblPr firstRow="1" bandRow="1"/>
              <a:tblGrid>
                <a:gridCol w="2512060">
                  <a:extLst>
                    <a:ext uri="{9D8B030D-6E8A-4147-A177-3AD203B41FA5}">
                      <a16:colId xmlns:a16="http://schemas.microsoft.com/office/drawing/2014/main" val="4127899694"/>
                    </a:ext>
                  </a:extLst>
                </a:gridCol>
                <a:gridCol w="2324100">
                  <a:extLst>
                    <a:ext uri="{9D8B030D-6E8A-4147-A177-3AD203B41FA5}">
                      <a16:colId xmlns:a16="http://schemas.microsoft.com/office/drawing/2014/main" val="964872307"/>
                    </a:ext>
                  </a:extLst>
                </a:gridCol>
                <a:gridCol w="2700020">
                  <a:extLst>
                    <a:ext uri="{9D8B030D-6E8A-4147-A177-3AD203B41FA5}">
                      <a16:colId xmlns:a16="http://schemas.microsoft.com/office/drawing/2014/main" val="3464618720"/>
                    </a:ext>
                  </a:extLst>
                </a:gridCol>
                <a:gridCol w="2512060">
                  <a:extLst>
                    <a:ext uri="{9D8B030D-6E8A-4147-A177-3AD203B41FA5}">
                      <a16:colId xmlns:a16="http://schemas.microsoft.com/office/drawing/2014/main" val="3298869840"/>
                    </a:ext>
                  </a:extLst>
                </a:gridCol>
              </a:tblGrid>
              <a:tr h="2125802">
                <a:tc>
                  <a:txBody>
                    <a:bodyPr/>
                    <a:lstStyle/>
                    <a:p>
                      <a:r>
                        <a:rPr lang="en-IN" dirty="0" err="1"/>
                        <a:t>Ika</a:t>
                      </a:r>
                      <a:r>
                        <a:rPr lang="en-IN" dirty="0"/>
                        <a:t> </a:t>
                      </a:r>
                      <a:r>
                        <a:rPr lang="en-IN" dirty="0" err="1"/>
                        <a:t>Meilani</a:t>
                      </a:r>
                      <a:r>
                        <a:rPr lang="en-IN" dirty="0"/>
                        <a:t> </a:t>
                      </a:r>
                      <a:r>
                        <a:rPr lang="en-IN" dirty="0" err="1"/>
                        <a:t>Untari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Chatbots</a:t>
                      </a:r>
                      <a:r>
                        <a:rPr lang="en-US" dirty="0"/>
                        <a:t> and Government Communications in Covid-19 Pandemic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Jurnal</a:t>
                      </a:r>
                      <a:r>
                        <a:rPr lang="en-IN" dirty="0"/>
                        <a:t> </a:t>
                      </a:r>
                      <a:r>
                        <a:rPr lang="en-IN" dirty="0" err="1"/>
                        <a:t>Komunikasi</a:t>
                      </a:r>
                      <a:r>
                        <a:rPr lang="en-IN" dirty="0"/>
                        <a:t> Indonesia, Volume IX, Issue 2, July 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paper effectively discusses the relevance of </a:t>
                      </a:r>
                      <a:r>
                        <a:rPr lang="en-US" dirty="0" err="1"/>
                        <a:t>chatbots</a:t>
                      </a:r>
                      <a:r>
                        <a:rPr lang="en-US" dirty="0"/>
                        <a:t> as a communication tool during the COVID-19 pandemic. Using Media Richness Theory, the author argues that </a:t>
                      </a:r>
                      <a:r>
                        <a:rPr lang="en-US" dirty="0" err="1"/>
                        <a:t>chatbots</a:t>
                      </a:r>
                      <a:r>
                        <a:rPr lang="en-US" dirty="0"/>
                        <a:t> provide an essential channel for conveying clear, real-time information to the public. 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8361056"/>
                  </a:ext>
                </a:extLst>
              </a:tr>
              <a:tr h="1718114">
                <a:tc>
                  <a:txBody>
                    <a:bodyPr/>
                    <a:lstStyle/>
                    <a:p>
                      <a:r>
                        <a:rPr lang="pt-BR" dirty="0"/>
                        <a:t>Wagobera Edgar Kedi Chibundom Ejimuda, Courage Idemudia, Tochukwu Ignatius Ijomah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AI </a:t>
                      </a:r>
                      <a:r>
                        <a:rPr lang="en-IN" dirty="0" err="1"/>
                        <a:t>Chatbot</a:t>
                      </a:r>
                      <a:r>
                        <a:rPr lang="en-IN" dirty="0"/>
                        <a:t> Integration in SME Marketing Platforms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International Journal of Management &amp; Entrepreneurship Research, Volume 6, Issue 7, July 2024.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paper examines how AI </a:t>
                      </a:r>
                      <a:r>
                        <a:rPr lang="en-US" dirty="0" err="1"/>
                        <a:t>chatbots</a:t>
                      </a:r>
                      <a:r>
                        <a:rPr lang="en-US" dirty="0"/>
                        <a:t> are integrated into marketing platforms for small and medium-sized enterprises (SMEs) to enhance customer interaction and improve service efficiency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2599466"/>
                  </a:ext>
                </a:extLst>
              </a:tr>
              <a:tr h="291206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79394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5863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Proposed Method:</a:t>
            </a: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336550" y="3161319"/>
            <a:ext cx="10668000" cy="4977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036320" y="1674713"/>
            <a:ext cx="9885680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Wi-Fi-Based User Detection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   -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Automatically detect users as they enter a public space via Wi-Fi and prompt them to join the support system.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 Authentication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  -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Users provide their name and phone number to access the system and receive personalized support.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Chatbot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Integration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  -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 AI-driven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chatbot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provides answers of frequently asked questions, reducing the need for physical inquiry desks.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Admin Broadcast System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  -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Facility administrators can send announcements in real-time, targeting all users within the Wi-Fi range of the public space.</a:t>
            </a:r>
          </a:p>
        </p:txBody>
      </p:sp>
    </p:spTree>
    <p:extLst>
      <p:ext uri="{BB962C8B-B14F-4D97-AF65-F5344CB8AC3E}">
        <p14:creationId xmlns:p14="http://schemas.microsoft.com/office/powerpoint/2010/main" val="2856357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B1AC647-6F00-9770-6D4B-EB9FC1FDE2EA}"/>
              </a:ext>
            </a:extLst>
          </p:cNvPr>
          <p:cNvSpPr txBox="1"/>
          <p:nvPr/>
        </p:nvSpPr>
        <p:spPr>
          <a:xfrm>
            <a:off x="7033967" y="2132029"/>
            <a:ext cx="31485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6BD700-E9C4-0CA4-D1CF-2D8F5EAFC9ED}"/>
              </a:ext>
            </a:extLst>
          </p:cNvPr>
          <p:cNvSpPr txBox="1"/>
          <p:nvPr/>
        </p:nvSpPr>
        <p:spPr>
          <a:xfrm>
            <a:off x="7186367" y="2284429"/>
            <a:ext cx="31485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C74701-D1B7-AA01-E4A5-4BF19EED614B}"/>
              </a:ext>
            </a:extLst>
          </p:cNvPr>
          <p:cNvSpPr txBox="1"/>
          <p:nvPr/>
        </p:nvSpPr>
        <p:spPr>
          <a:xfrm>
            <a:off x="747699" y="213360"/>
            <a:ext cx="609322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lang="en-IN" sz="4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3120" y="1234264"/>
            <a:ext cx="9660219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Improve User Experience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Provide visitors at public places with quick and automated access to frequently asked information through a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chatbot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reducing the need for manual inquiry windows.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Automate Public Announcements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Enable facility administrators to broadcast important announcements to all visitors in real-time, ensuring efficient communication.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Leverage Wi-Fi for User Detection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Automatically detect when users enter a location via Wi-Fi and prompt them to access support services, enhancing interaction.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Seamless User Authentication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Implement a simple user authentication system where users provide their name and Indian phone number before accessing services, ensuring personalized support.</a:t>
            </a:r>
          </a:p>
        </p:txBody>
      </p:sp>
    </p:spTree>
    <p:extLst>
      <p:ext uri="{BB962C8B-B14F-4D97-AF65-F5344CB8AC3E}">
        <p14:creationId xmlns:p14="http://schemas.microsoft.com/office/powerpoint/2010/main" val="3842240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Methodology: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Software and Hardware used:</a:t>
            </a:r>
            <a:endParaRPr lang="en-IN" b="1" dirty="0"/>
          </a:p>
          <a:p>
            <a:r>
              <a:rPr lang="en-IN" dirty="0"/>
              <a:t>Software:</a:t>
            </a:r>
          </a:p>
          <a:p>
            <a:r>
              <a:rPr lang="en-IN" dirty="0"/>
              <a:t>Frontend: HTML, CSS, JavaScript (for the landing page and user interaction).</a:t>
            </a:r>
          </a:p>
          <a:p>
            <a:r>
              <a:rPr lang="en-IN" dirty="0"/>
              <a:t>Backend: Python (Flask/Django for backend services), </a:t>
            </a:r>
            <a:r>
              <a:rPr lang="en-IN" dirty="0" err="1"/>
              <a:t>TensorFlow</a:t>
            </a:r>
            <a:r>
              <a:rPr lang="en-IN" dirty="0"/>
              <a:t>/Transformers (for </a:t>
            </a:r>
            <a:r>
              <a:rPr lang="en-IN" dirty="0" err="1"/>
              <a:t>chatbot</a:t>
            </a:r>
            <a:r>
              <a:rPr lang="en-IN" dirty="0"/>
              <a:t>).</a:t>
            </a:r>
          </a:p>
          <a:p>
            <a:r>
              <a:rPr lang="en-IN" dirty="0"/>
              <a:t>Database: MySQL/SQLite for storing user data and FAQs.</a:t>
            </a:r>
          </a:p>
          <a:p>
            <a:r>
              <a:rPr lang="en-US" dirty="0"/>
              <a:t>Hardware:</a:t>
            </a:r>
          </a:p>
          <a:p>
            <a:r>
              <a:rPr lang="en-US" dirty="0"/>
              <a:t>Wi-Fi routers (for user detection).</a:t>
            </a:r>
          </a:p>
          <a:p>
            <a:r>
              <a:rPr lang="en-US" dirty="0"/>
              <a:t>Servers for hosting the backend and </a:t>
            </a:r>
            <a:r>
              <a:rPr lang="en-US" dirty="0" err="1"/>
              <a:t>chatbot</a:t>
            </a:r>
            <a:r>
              <a:rPr lang="en-US" dirty="0"/>
              <a:t> services.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5690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 of the project: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57761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Expected outcomes: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/>
              <a:t>Enhanced User Experience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Students and staff will have quick and easy access to information via the </a:t>
            </a:r>
            <a:r>
              <a:rPr lang="en-US" dirty="0" err="1"/>
              <a:t>chatbot</a:t>
            </a:r>
            <a:r>
              <a:rPr lang="en-US" dirty="0"/>
              <a:t>, reducing the need for manual inquiries.</a:t>
            </a:r>
          </a:p>
          <a:p>
            <a:pPr lvl="1"/>
            <a:r>
              <a:rPr lang="en-US" dirty="0"/>
              <a:t>The </a:t>
            </a:r>
            <a:r>
              <a:rPr lang="en-US" dirty="0" err="1"/>
              <a:t>chatbot</a:t>
            </a:r>
            <a:r>
              <a:rPr lang="en-US" dirty="0"/>
              <a:t> will streamline communication for frequently asked questions (FAQs) related to courses, schedules, fees, and campus services.</a:t>
            </a:r>
          </a:p>
          <a:p>
            <a:r>
              <a:rPr lang="en-US" b="1" dirty="0"/>
              <a:t>Real-Time Assistance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Immediate responses to common student queries like exam schedules, campus events, and administrative procedures.</a:t>
            </a:r>
          </a:p>
          <a:p>
            <a:pPr lvl="1"/>
            <a:r>
              <a:rPr lang="en-US" dirty="0"/>
              <a:t>Integration with existing university systems for live data, ensuring up-to-date information.</a:t>
            </a:r>
          </a:p>
          <a:p>
            <a:r>
              <a:rPr lang="en-US" b="1" dirty="0"/>
              <a:t>Reduced Administrative Burden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Automation of repetitive queries will allow administrative staff to focus on more complex tasks.</a:t>
            </a:r>
          </a:p>
          <a:p>
            <a:pPr lvl="1"/>
            <a:r>
              <a:rPr lang="en-US" dirty="0"/>
              <a:t>Faster response times and reduced reliance on human-operated inquiry desks.</a:t>
            </a:r>
          </a:p>
          <a:p>
            <a:r>
              <a:rPr lang="en-US" b="1" dirty="0"/>
              <a:t>Scalability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The </a:t>
            </a:r>
            <a:r>
              <a:rPr lang="en-US" dirty="0" err="1"/>
              <a:t>chatbot</a:t>
            </a:r>
            <a:r>
              <a:rPr lang="en-US" dirty="0"/>
              <a:t> system can be easily expanded to handle more queries and different user groups, such as faculty, staff, and prospective students.</a:t>
            </a:r>
          </a:p>
          <a:p>
            <a:r>
              <a:rPr lang="en-US" b="1" dirty="0"/>
              <a:t>24/7 Availability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The system will be available around the clock, ensuring support is accessible even after working hours, improving overall student satisfaction.</a:t>
            </a:r>
          </a:p>
          <a:p>
            <a:r>
              <a:rPr lang="en-US" b="1" dirty="0"/>
              <a:t>Cost-Effective Solution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The </a:t>
            </a:r>
            <a:r>
              <a:rPr lang="en-US" dirty="0" err="1"/>
              <a:t>chatbot</a:t>
            </a:r>
            <a:r>
              <a:rPr lang="en-US" dirty="0"/>
              <a:t> will serve as a cost-effective solution to improve communication without the need for additional staffing resources.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21297161"/>
      </p:ext>
    </p:extLst>
  </p:cSld>
  <p:clrMapOvr>
    <a:masterClrMapping/>
  </p:clrMapOvr>
</p:sld>
</file>

<file path=ppt/theme/theme1.xml><?xml version="1.0" encoding="utf-8"?>
<a:theme xmlns:a="http://schemas.openxmlformats.org/drawingml/2006/main" name="Bioinformatics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616</TotalTime>
  <Words>1095</Words>
  <Application>Microsoft Office PowerPoint</Application>
  <PresentationFormat>Widescreen</PresentationFormat>
  <Paragraphs>116</Paragraphs>
  <Slides>13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Cambria</vt:lpstr>
      <vt:lpstr>Times New Roman</vt:lpstr>
      <vt:lpstr>Verdana</vt:lpstr>
      <vt:lpstr>Wingdings</vt:lpstr>
      <vt:lpstr>Bioinformatics</vt:lpstr>
      <vt:lpstr>PROJECT TITLE:Integrating LLMs for Intelligent Chatbot Support in University Web Platforms </vt:lpstr>
      <vt:lpstr>Content</vt:lpstr>
      <vt:lpstr>Literature Review</vt:lpstr>
      <vt:lpstr>Literature Review (contd..)</vt:lpstr>
      <vt:lpstr>Proposed Method:</vt:lpstr>
      <vt:lpstr>PowerPoint Presentation</vt:lpstr>
      <vt:lpstr>Methodology:</vt:lpstr>
      <vt:lpstr>Timeline of the project:</vt:lpstr>
      <vt:lpstr>Expected outcomes:</vt:lpstr>
      <vt:lpstr>PowerPoint Presentation</vt:lpstr>
      <vt:lpstr>PowerPoint Presentation</vt:lpstr>
      <vt:lpstr>References (IEEE Paper format)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Swarna</dc:creator>
  <cp:lastModifiedBy>sparsha p</cp:lastModifiedBy>
  <cp:revision>58</cp:revision>
  <dcterms:modified xsi:type="dcterms:W3CDTF">2025-01-16T06:26:13Z</dcterms:modified>
</cp:coreProperties>
</file>