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307" r:id="rId4"/>
    <p:sldId id="308" r:id="rId5"/>
    <p:sldId id="311" r:id="rId6"/>
    <p:sldId id="312" r:id="rId7"/>
    <p:sldId id="317" r:id="rId8"/>
    <p:sldId id="318" r:id="rId9"/>
    <p:sldId id="309" r:id="rId10"/>
    <p:sldId id="310" r:id="rId11"/>
    <p:sldId id="319" r:id="rId12"/>
    <p:sldId id="306" r:id="rId13"/>
    <p:sldId id="315" r:id="rId14"/>
    <p:sldId id="313" r:id="rId15"/>
    <p:sldId id="314" r:id="rId16"/>
    <p:sldId id="325" r:id="rId17"/>
    <p:sldId id="316" r:id="rId18"/>
    <p:sldId id="321" r:id="rId19"/>
    <p:sldId id="323" r:id="rId20"/>
    <p:sldId id="320" r:id="rId21"/>
    <p:sldId id="324" r:id="rId22"/>
    <p:sldId id="322" r:id="rId2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F00"/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992"/>
    <p:restoredTop sz="87949"/>
  </p:normalViewPr>
  <p:slideViewPr>
    <p:cSldViewPr snapToGrid="0" snapToObjects="1">
      <p:cViewPr>
        <p:scale>
          <a:sx n="95" d="100"/>
          <a:sy n="95" d="100"/>
        </p:scale>
        <p:origin x="144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FF51CA-031E-964D-ADEE-1EF1A49CD285}" type="datetimeFigureOut">
              <a:rPr lang="en-GB" smtClean="0"/>
              <a:t>20/11/2020</a:t>
            </a:fld>
            <a:endParaRPr lang="en-GB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0007E8-16E4-0647-AEEA-E50C952E5009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89111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0007E8-16E4-0647-AEEA-E50C952E5009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19214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0007E8-16E4-0647-AEEA-E50C952E5009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57354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0007E8-16E4-0647-AEEA-E50C952E5009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85434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0007E8-16E4-0647-AEEA-E50C952E5009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87918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0007E8-16E4-0647-AEEA-E50C952E5009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14895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0007E8-16E4-0647-AEEA-E50C952E5009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77698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0007E8-16E4-0647-AEEA-E50C952E5009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75383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0007E8-16E4-0647-AEEA-E50C952E5009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99373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0007E8-16E4-0647-AEEA-E50C952E5009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54640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0007E8-16E4-0647-AEEA-E50C952E5009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19890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</a:t>
            </a:r>
            <a:r>
              <a:rPr lang="fr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rm</a:t>
            </a:r>
            <a:r>
              <a:rPr lang="fr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{p-value}= p(Q \</a:t>
            </a:r>
            <a:r>
              <a:rPr lang="fr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geq</a:t>
            </a:r>
            <a:r>
              <a:rPr lang="fr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\chi^2_{\</a:t>
            </a:r>
            <a:r>
              <a:rPr lang="fr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rm</a:t>
            </a:r>
            <a:r>
              <a:rPr lang="fr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{</a:t>
            </a:r>
            <a:r>
              <a:rPr lang="fr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obs</a:t>
            </a:r>
            <a:r>
              <a:rPr lang="fr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}}) </a:t>
            </a:r>
          </a:p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0007E8-16E4-0647-AEEA-E50C952E5009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88533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0007E8-16E4-0647-AEEA-E50C952E5009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962670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Figure: </a:t>
            </a:r>
            <a:r>
              <a:rPr lang="fr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see</a:t>
            </a:r>
            <a:r>
              <a:rPr lang="fr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makefig.ipynb</a:t>
            </a:r>
            <a:endParaRPr lang="fr-B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\Sigma_\</a:t>
            </a:r>
            <a:r>
              <a:rPr lang="fr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theta</a:t>
            </a:r>
            <a:r>
              <a:rPr lang="fr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\</a:t>
            </a:r>
            <a:r>
              <a:rPr lang="fr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left</a:t>
            </a:r>
            <a:r>
              <a:rPr lang="fr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 \</a:t>
            </a:r>
            <a:r>
              <a:rPr lang="fr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begin</a:t>
            </a:r>
            <a:r>
              <a:rPr lang="fr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r>
              <a:rPr lang="fr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array</a:t>
            </a:r>
            <a:r>
              <a:rPr lang="fr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}{cc}</a:t>
            </a:r>
          </a:p>
          <a:p>
            <a:r>
              <a:rPr lang="fr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\sigma_{\theta_0}^2 &amp; \sigma_{\theta_0 \theta_1}  \\ </a:t>
            </a:r>
          </a:p>
          <a:p>
            <a:r>
              <a:rPr lang="fr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\sigma_{\theta_0 \theta_1} &amp; \sigma_{\theta_1}^2 \\ </a:t>
            </a:r>
          </a:p>
          <a:p>
            <a:r>
              <a:rPr lang="fr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\end{</a:t>
            </a:r>
            <a:r>
              <a:rPr lang="fr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array</a:t>
            </a:r>
            <a:r>
              <a:rPr lang="fr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 \right] </a:t>
            </a:r>
          </a:p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0007E8-16E4-0647-AEEA-E50C952E5009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664974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Figure: </a:t>
            </a:r>
            <a:r>
              <a:rPr lang="fr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see</a:t>
            </a:r>
            <a:r>
              <a:rPr lang="fr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makefig.ipynb</a:t>
            </a:r>
            <a:endParaRPr lang="fr-B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\Sigma_\</a:t>
            </a:r>
            <a:r>
              <a:rPr lang="fr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theta</a:t>
            </a:r>
            <a:r>
              <a:rPr lang="fr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\</a:t>
            </a:r>
            <a:r>
              <a:rPr lang="fr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left</a:t>
            </a:r>
            <a:r>
              <a:rPr lang="fr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 \</a:t>
            </a:r>
            <a:r>
              <a:rPr lang="fr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begin</a:t>
            </a:r>
            <a:r>
              <a:rPr lang="fr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r>
              <a:rPr lang="fr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array</a:t>
            </a:r>
            <a:r>
              <a:rPr lang="fr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}{cc}</a:t>
            </a:r>
          </a:p>
          <a:p>
            <a:r>
              <a:rPr lang="fr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\sigma_{\theta_0}^2 &amp; \sigma_{\theta_0 \theta_1}  \\ </a:t>
            </a:r>
          </a:p>
          <a:p>
            <a:r>
              <a:rPr lang="fr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\sigma_{\theta_0 \theta_1} &amp; \sigma_{\theta_1}^2 \\ </a:t>
            </a:r>
          </a:p>
          <a:p>
            <a:r>
              <a:rPr lang="fr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\end{</a:t>
            </a:r>
            <a:r>
              <a:rPr lang="fr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array</a:t>
            </a:r>
            <a:r>
              <a:rPr lang="fr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 \right] </a:t>
            </a:r>
          </a:p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0007E8-16E4-0647-AEEA-E50C952E5009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827138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Figure: </a:t>
            </a:r>
            <a:r>
              <a:rPr lang="fr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see</a:t>
            </a:r>
            <a:r>
              <a:rPr lang="fr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makefig.ipynb</a:t>
            </a:r>
            <a:endParaRPr lang="fr-B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\Sigma_\</a:t>
            </a:r>
            <a:r>
              <a:rPr lang="fr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theta</a:t>
            </a:r>
            <a:r>
              <a:rPr lang="fr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\</a:t>
            </a:r>
            <a:r>
              <a:rPr lang="fr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left</a:t>
            </a:r>
            <a:r>
              <a:rPr lang="fr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 \</a:t>
            </a:r>
            <a:r>
              <a:rPr lang="fr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begin</a:t>
            </a:r>
            <a:r>
              <a:rPr lang="fr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r>
              <a:rPr lang="fr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array</a:t>
            </a:r>
            <a:r>
              <a:rPr lang="fr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}{cc}</a:t>
            </a:r>
          </a:p>
          <a:p>
            <a:r>
              <a:rPr lang="fr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\sigma_{\theta_0}^2 &amp; \sigma_{\theta_0 \theta_1}  \\ </a:t>
            </a:r>
          </a:p>
          <a:p>
            <a:r>
              <a:rPr lang="fr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\sigma_{\theta_0 \theta_1} &amp; \sigma_{\theta_1}^2 \\ </a:t>
            </a:r>
          </a:p>
          <a:p>
            <a:r>
              <a:rPr lang="fr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\end{</a:t>
            </a:r>
            <a:r>
              <a:rPr lang="fr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array</a:t>
            </a:r>
            <a:r>
              <a:rPr lang="fr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 \right] </a:t>
            </a:r>
          </a:p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0007E8-16E4-0647-AEEA-E50C952E5009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00216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0007E8-16E4-0647-AEEA-E50C952E5009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67308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0007E8-16E4-0647-AEEA-E50C952E5009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38911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0007E8-16E4-0647-AEEA-E50C952E5009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27769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0007E8-16E4-0647-AEEA-E50C952E5009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9907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0007E8-16E4-0647-AEEA-E50C952E5009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11974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0007E8-16E4-0647-AEEA-E50C952E5009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28768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0007E8-16E4-0647-AEEA-E50C952E5009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20010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F5CAC2-B019-7F46-B86F-4DACE8225B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11A288A-01FC-E44D-86C1-DD813DCCA0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9FB7196-E9D1-8345-AFE2-AD13A0E6E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0D77C-C571-1045-A9AF-1DB60B096104}" type="datetimeFigureOut">
              <a:rPr lang="en-GB" smtClean="0"/>
              <a:t>20/11/2020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3AF2DD8-94FB-E847-B527-49B37A3D2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51BD3D0-8097-6842-B77F-E6657B0C6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1282A-99BA-A641-8C47-3C8CC0BB0AF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215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541C5D-4486-F44B-8086-B5FDD7235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E1CC651-D931-AB4E-B163-F90A0EF6DF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39C40EC-C05F-5244-B75D-168D0BC12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0D77C-C571-1045-A9AF-1DB60B096104}" type="datetimeFigureOut">
              <a:rPr lang="en-GB" smtClean="0"/>
              <a:t>20/11/2020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6F023C9-DA0A-1344-8F13-FC7319033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CAA90FB-4057-024C-AA47-96C4DB4B8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1282A-99BA-A641-8C47-3C8CC0BB0AF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5653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ABAA3AE-8DC4-5B4C-8C9B-0AA52015B0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D040522-1230-3D4A-B09B-013A049347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BC7E7ED-D388-BB41-89F5-5C483BE48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0D77C-C571-1045-A9AF-1DB60B096104}" type="datetimeFigureOut">
              <a:rPr lang="en-GB" smtClean="0"/>
              <a:t>20/11/2020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071A405-DDB7-6A45-AA84-313231A1C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9648485-48F4-0F4B-8EDA-35E811C4D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1282A-99BA-A641-8C47-3C8CC0BB0AF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7794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213BB1-C7EE-6346-AF1E-39DCEB643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2E389A8-1768-F746-AE44-272D56233E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86D4122-4FC9-CA45-8B9B-954864E30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0D77C-C571-1045-A9AF-1DB60B096104}" type="datetimeFigureOut">
              <a:rPr lang="en-GB" smtClean="0"/>
              <a:t>20/11/2020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0EB90DC-31C4-3B4A-BAA5-6A7F267DF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62AC68C-34E1-144F-9D06-7F39F0C4D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1282A-99BA-A641-8C47-3C8CC0BB0AF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659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098333-6D8E-FF4F-BF2B-11E662A9D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FBA0676-1144-F24E-A2BF-4FE325E954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2E610BD-5833-0641-8378-C41CF7E4C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0D77C-C571-1045-A9AF-1DB60B096104}" type="datetimeFigureOut">
              <a:rPr lang="en-GB" smtClean="0"/>
              <a:t>20/11/2020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05597C7-1327-F245-835D-22765AB36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74EB563-86F8-F647-A75E-271BD0F8B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1282A-99BA-A641-8C47-3C8CC0BB0AF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3187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7F566A-949D-F542-A243-0F8BFD240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B6A9D7C-7B05-4B4B-B9C4-E415BDD105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6DCB61F-9FA3-5B4B-8544-8645E4C0FD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296FA05-72CB-C947-999D-13CDCA01A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0D77C-C571-1045-A9AF-1DB60B096104}" type="datetimeFigureOut">
              <a:rPr lang="en-GB" smtClean="0"/>
              <a:t>20/11/2020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10427CA-4DA9-1843-B987-0027EC342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67D105A-B921-3540-A1D1-8A8AA886D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1282A-99BA-A641-8C47-3C8CC0BB0AF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7339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1D5EE8-FBDB-6642-B4F3-2453096DC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92C5090-CED9-274E-BFB1-E3B2898963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6DF6940-A1C4-D84E-88AC-CD801C2838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C4D223E-B4F4-5B4F-BEC9-6BAC360688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A57BDC7-DD88-764C-B0E6-F7D7E457D6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D57605A-D6A2-1840-9EE0-E8A64144F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0D77C-C571-1045-A9AF-1DB60B096104}" type="datetimeFigureOut">
              <a:rPr lang="en-GB" smtClean="0"/>
              <a:t>20/11/2020</a:t>
            </a:fld>
            <a:endParaRPr lang="en-GB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992C6DB-4605-6045-988E-B764C1847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9705A0B-DEE9-3C4F-A98B-33AAE6AF0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1282A-99BA-A641-8C47-3C8CC0BB0AF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886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5D6140-F04D-D544-83F5-1DAE4DDA8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26F56D0-483F-BA45-A3A7-35EB7AC8D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0D77C-C571-1045-A9AF-1DB60B096104}" type="datetimeFigureOut">
              <a:rPr lang="en-GB" smtClean="0"/>
              <a:t>20/11/2020</a:t>
            </a:fld>
            <a:endParaRPr lang="en-GB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7701C27-61A1-8F47-B731-79F169934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4CC076B-CD25-2547-A688-88C2BD49C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1282A-99BA-A641-8C47-3C8CC0BB0AF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0700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B9B5907-CEE6-8F40-A6CE-E97DC9849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0D77C-C571-1045-A9AF-1DB60B096104}" type="datetimeFigureOut">
              <a:rPr lang="en-GB" smtClean="0"/>
              <a:t>20/11/2020</a:t>
            </a:fld>
            <a:endParaRPr lang="en-GB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8EE9D2A-CC39-C14F-A37E-7B1369CDC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58D7983-8EA1-9D44-BDF2-2B4B82651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1282A-99BA-A641-8C47-3C8CC0BB0AF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1355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CD416B-572A-F84F-8DA8-A883F090E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FAB6FBF-9E86-CA4E-8D42-D245FC880B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CDFB265-9EA7-5745-ACCE-4843337704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6B2A199-691D-DC4C-9A8D-FBAD608DD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0D77C-C571-1045-A9AF-1DB60B096104}" type="datetimeFigureOut">
              <a:rPr lang="en-GB" smtClean="0"/>
              <a:t>20/11/2020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22097C3-C238-474A-A2E2-B72EFCD48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FED8F9A-E936-B942-891E-12B09C463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1282A-99BA-A641-8C47-3C8CC0BB0AF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9492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3A9CD2-8B89-8243-8C3D-34F20DE22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3BCA0B9-DC81-4E44-84A4-C8D6CA0A69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25DAC6F-AF79-ED42-842E-FE7E64998D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6AE733E-8E5A-C74F-8D1A-0F9015728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0D77C-C571-1045-A9AF-1DB60B096104}" type="datetimeFigureOut">
              <a:rPr lang="en-GB" smtClean="0"/>
              <a:t>20/11/2020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BE53CF8-7F93-3145-9710-137AA8AD7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58CE6FA-572A-F440-BEE5-CF830C45A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1282A-99BA-A641-8C47-3C8CC0BB0AF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8488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88B3A03-33ED-7D4C-BBEE-6226919EF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9DF6C80-1D27-5741-8B2D-B81E0FBE6D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5984D49-B62C-024F-8AB4-C9146B82DB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B0D77C-C571-1045-A9AF-1DB60B096104}" type="datetimeFigureOut">
              <a:rPr lang="en-GB" smtClean="0"/>
              <a:t>20/11/2020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00018AC-254B-0845-B5B1-45A40A5DD0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E615992-DFD6-4340-90D4-EE5B11174F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81282A-99BA-A641-8C47-3C8CC0BB0AF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9493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xkcd.com/1725/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2D432E-73AD-A24C-ABDF-7A44991647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Classical statistical inference</a:t>
            </a:r>
            <a:br>
              <a:rPr lang="en-GB" dirty="0"/>
            </a:br>
            <a:r>
              <a:rPr lang="en-GB" sz="4000" i="1" dirty="0"/>
              <a:t>Regression and Model fitting</a:t>
            </a:r>
            <a:endParaRPr lang="en-GB" sz="40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C2B8931-3FD3-C247-99B7-CD730DFB5D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4447" y="3602038"/>
            <a:ext cx="10430189" cy="1655762"/>
          </a:xfrm>
        </p:spPr>
        <p:txBody>
          <a:bodyPr>
            <a:normAutofit/>
          </a:bodyPr>
          <a:lstStyle/>
          <a:p>
            <a:r>
              <a:rPr lang="en-GB" dirty="0"/>
              <a:t> </a:t>
            </a:r>
          </a:p>
          <a:p>
            <a:r>
              <a:rPr lang="en-GB" dirty="0"/>
              <a:t>Associated notebook: </a:t>
            </a:r>
          </a:p>
          <a:p>
            <a:r>
              <a:rPr lang="fr-BE" u="sng" dirty="0">
                <a:solidFill>
                  <a:schemeClr val="accent1"/>
                </a:solidFill>
              </a:rPr>
              <a:t>05-MLE_and_regression/</a:t>
            </a:r>
            <a:r>
              <a:rPr lang="fr-BE" u="sng" dirty="0" err="1">
                <a:solidFill>
                  <a:schemeClr val="accent1"/>
                </a:solidFill>
              </a:rPr>
              <a:t>Regression_short.ipynb</a:t>
            </a:r>
            <a:endParaRPr lang="fr-BE" u="sng" dirty="0">
              <a:solidFill>
                <a:schemeClr val="accent1"/>
              </a:solidFill>
            </a:endParaRPr>
          </a:p>
          <a:p>
            <a:endParaRPr lang="fr-BE" u="sng" dirty="0">
              <a:solidFill>
                <a:schemeClr val="accent1"/>
              </a:solidFill>
            </a:endParaRPr>
          </a:p>
          <a:p>
            <a:endParaRPr lang="en-GB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C369384-46B8-1A42-ACFC-22DC806866DC}"/>
              </a:ext>
            </a:extLst>
          </p:cNvPr>
          <p:cNvSpPr txBox="1"/>
          <p:nvPr/>
        </p:nvSpPr>
        <p:spPr>
          <a:xfrm>
            <a:off x="-171450" y="131445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601967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DA6A5F-F5FB-5C40-B788-6621BCB0A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946" y="130427"/>
            <a:ext cx="7126566" cy="1325563"/>
          </a:xfrm>
        </p:spPr>
        <p:txBody>
          <a:bodyPr/>
          <a:lstStyle/>
          <a:p>
            <a:r>
              <a:rPr lang="en-GB" b="1" dirty="0">
                <a:solidFill>
                  <a:srgbClr val="002060"/>
                </a:solidFill>
              </a:rPr>
              <a:t>Regression and model fitting 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7C094992-00F2-0A47-9DFD-127F415A1F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944" y="1455989"/>
            <a:ext cx="8748883" cy="604305"/>
          </a:xfrm>
          <a:gradFill flip="none" rotWithShape="1">
            <a:gsLst>
              <a:gs pos="0">
                <a:schemeClr val="accent5">
                  <a:lumMod val="0"/>
                  <a:lumOff val="100000"/>
                </a:schemeClr>
              </a:gs>
              <a:gs pos="35000">
                <a:schemeClr val="accent5">
                  <a:lumMod val="0"/>
                  <a:lumOff val="100000"/>
                </a:schemeClr>
              </a:gs>
              <a:gs pos="100000">
                <a:schemeClr val="accent5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GB" i="1" dirty="0"/>
              <a:t>How to find a good model?   </a:t>
            </a:r>
            <a:r>
              <a:rPr lang="en-GB" b="1" dirty="0">
                <a:solidFill>
                  <a:srgbClr val="FF0000"/>
                </a:solidFill>
              </a:rPr>
              <a:t>M</a:t>
            </a:r>
            <a:r>
              <a:rPr lang="en-GB" dirty="0"/>
              <a:t>aximum </a:t>
            </a:r>
            <a:r>
              <a:rPr lang="en-GB" b="1" dirty="0">
                <a:solidFill>
                  <a:srgbClr val="FF0000"/>
                </a:solidFill>
              </a:rPr>
              <a:t>L</a:t>
            </a:r>
            <a:r>
              <a:rPr lang="en-GB" dirty="0"/>
              <a:t>ikelihood </a:t>
            </a:r>
            <a:r>
              <a:rPr lang="en-GB" b="1" dirty="0">
                <a:solidFill>
                  <a:srgbClr val="FF0000"/>
                </a:solidFill>
              </a:rPr>
              <a:t>E</a:t>
            </a:r>
            <a:r>
              <a:rPr lang="en-GB" dirty="0"/>
              <a:t>stimation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511D79F-F232-A042-91B4-7AB6C207C68B}"/>
              </a:ext>
            </a:extLst>
          </p:cNvPr>
          <p:cNvSpPr txBox="1"/>
          <p:nvPr/>
        </p:nvSpPr>
        <p:spPr>
          <a:xfrm>
            <a:off x="10060486" y="1455989"/>
            <a:ext cx="18405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Model:  </a:t>
            </a:r>
            <a:r>
              <a:rPr lang="en-GB" sz="2400" dirty="0">
                <a:latin typeface="+mj-lt"/>
              </a:rPr>
              <a:t>M(</a:t>
            </a:r>
            <a:r>
              <a:rPr lang="en-GB" sz="2400" b="1" dirty="0">
                <a:latin typeface="Symbol" pitchFamily="2" charset="2"/>
              </a:rPr>
              <a:t>q</a:t>
            </a:r>
            <a:r>
              <a:rPr lang="en-GB" sz="2400" dirty="0">
                <a:latin typeface="+mj-lt"/>
              </a:rPr>
              <a:t>)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1D8E224-AF8B-4B4E-AC35-A69A15F61C63}"/>
              </a:ext>
            </a:extLst>
          </p:cNvPr>
          <p:cNvSpPr txBox="1"/>
          <p:nvPr/>
        </p:nvSpPr>
        <p:spPr>
          <a:xfrm>
            <a:off x="10153083" y="2141789"/>
            <a:ext cx="169790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latin typeface="+mj-lt"/>
              </a:rPr>
              <a:t>y = a * x + b </a:t>
            </a:r>
          </a:p>
          <a:p>
            <a:r>
              <a:rPr lang="en-GB" sz="2400" dirty="0">
                <a:latin typeface="+mj-lt"/>
              </a:rPr>
              <a:t>   = f(x | </a:t>
            </a:r>
            <a:r>
              <a:rPr lang="en-GB" sz="2400" b="1" dirty="0">
                <a:latin typeface="Symbol" pitchFamily="2" charset="2"/>
              </a:rPr>
              <a:t>q</a:t>
            </a:r>
            <a:r>
              <a:rPr lang="en-GB" sz="2400" dirty="0">
                <a:latin typeface="+mj-lt"/>
              </a:rPr>
              <a:t>)</a:t>
            </a:r>
          </a:p>
          <a:p>
            <a:endParaRPr lang="en-GB" sz="2400" dirty="0"/>
          </a:p>
          <a:p>
            <a:r>
              <a:rPr lang="en-GB" sz="2400" b="1" dirty="0">
                <a:latin typeface="Symbol" pitchFamily="2" charset="2"/>
              </a:rPr>
              <a:t>q</a:t>
            </a:r>
            <a:r>
              <a:rPr lang="en-GB" sz="2400" dirty="0">
                <a:latin typeface="Symbol" pitchFamily="2" charset="2"/>
              </a:rPr>
              <a:t> </a:t>
            </a:r>
            <a:r>
              <a:rPr lang="en-GB" sz="2400" dirty="0">
                <a:latin typeface="+mj-lt"/>
              </a:rPr>
              <a:t>= a, b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32D77D72-7E22-9247-BB73-D7A8F2948A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575" y="2430684"/>
            <a:ext cx="9478530" cy="4404166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55E8E978-88A7-9243-93C1-A25C50B08C41}"/>
              </a:ext>
            </a:extLst>
          </p:cNvPr>
          <p:cNvSpPr txBox="1"/>
          <p:nvPr/>
        </p:nvSpPr>
        <p:spPr>
          <a:xfrm>
            <a:off x="5833641" y="3890665"/>
            <a:ext cx="261027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+mj-lt"/>
              </a:rPr>
              <a:t>M(</a:t>
            </a:r>
            <a:r>
              <a:rPr lang="en-GB" sz="2400" b="1" dirty="0">
                <a:latin typeface="Symbol" pitchFamily="2" charset="2"/>
              </a:rPr>
              <a:t>q</a:t>
            </a:r>
            <a:r>
              <a:rPr lang="en-GB" sz="2400" dirty="0">
                <a:latin typeface="+mj-lt"/>
              </a:rPr>
              <a:t>): y = a * x + b </a:t>
            </a:r>
          </a:p>
          <a:p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CA153D9-CCE4-0D45-A9DA-875A0348091A}"/>
              </a:ext>
            </a:extLst>
          </p:cNvPr>
          <p:cNvSpPr/>
          <p:nvPr/>
        </p:nvSpPr>
        <p:spPr>
          <a:xfrm>
            <a:off x="5543550" y="5057775"/>
            <a:ext cx="3786188" cy="1000125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9142CCF-FC82-4249-9C51-279AD1F4D5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5862" y="5276740"/>
            <a:ext cx="3543300" cy="469900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A44D5B47-DC6C-6643-990F-078CC12B0A9F}"/>
              </a:ext>
            </a:extLst>
          </p:cNvPr>
          <p:cNvSpPr txBox="1"/>
          <p:nvPr/>
        </p:nvSpPr>
        <p:spPr>
          <a:xfrm>
            <a:off x="9466955" y="4044553"/>
            <a:ext cx="276704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200" dirty="0"/>
              <a:t>MLE allows you to find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1EA2BC5F-9F3F-4F4C-9190-94AF9BE3A8E4}"/>
              </a:ext>
            </a:extLst>
          </p:cNvPr>
          <p:cNvSpPr txBox="1"/>
          <p:nvPr/>
        </p:nvSpPr>
        <p:spPr>
          <a:xfrm>
            <a:off x="9569268" y="4577711"/>
            <a:ext cx="22817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latin typeface="Symbol" pitchFamily="2" charset="2"/>
              </a:rPr>
              <a:t>q ⇒ </a:t>
            </a:r>
            <a:r>
              <a:rPr lang="en-GB" sz="2400" dirty="0"/>
              <a:t>E( f(x | </a:t>
            </a:r>
            <a:r>
              <a:rPr lang="en-GB" sz="2400" b="1" dirty="0">
                <a:latin typeface="Symbol" pitchFamily="2" charset="2"/>
              </a:rPr>
              <a:t>q</a:t>
            </a:r>
            <a:r>
              <a:rPr lang="en-GB" sz="2400" dirty="0"/>
              <a:t>) )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D90B5E61-3D10-2845-BC6D-AFEC393DBEA5}"/>
              </a:ext>
            </a:extLst>
          </p:cNvPr>
          <p:cNvSpPr txBox="1"/>
          <p:nvPr/>
        </p:nvSpPr>
        <p:spPr>
          <a:xfrm>
            <a:off x="760533" y="2804155"/>
            <a:ext cx="19645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0432FF"/>
                </a:solidFill>
              </a:rPr>
              <a:t>Data: </a:t>
            </a:r>
            <a:r>
              <a:rPr lang="en-GB" sz="2400" dirty="0">
                <a:solidFill>
                  <a:srgbClr val="0432FF"/>
                </a:solidFill>
              </a:rPr>
              <a:t>x</a:t>
            </a:r>
            <a:r>
              <a:rPr lang="en-GB" sz="2400" baseline="-25000" dirty="0">
                <a:solidFill>
                  <a:srgbClr val="0432FF"/>
                </a:solidFill>
              </a:rPr>
              <a:t>i</a:t>
            </a:r>
            <a:r>
              <a:rPr lang="en-GB" sz="2400" dirty="0">
                <a:solidFill>
                  <a:srgbClr val="0432FF"/>
                </a:solidFill>
              </a:rPr>
              <a:t>, </a:t>
            </a:r>
            <a:r>
              <a:rPr lang="en-GB" sz="2400" dirty="0" err="1">
                <a:solidFill>
                  <a:srgbClr val="0432FF"/>
                </a:solidFill>
              </a:rPr>
              <a:t>y</a:t>
            </a:r>
            <a:r>
              <a:rPr lang="en-GB" sz="2400" baseline="-25000" dirty="0" err="1">
                <a:solidFill>
                  <a:srgbClr val="0432FF"/>
                </a:solidFill>
              </a:rPr>
              <a:t>i</a:t>
            </a:r>
            <a:r>
              <a:rPr lang="en-GB" sz="2400" baseline="-25000" dirty="0">
                <a:solidFill>
                  <a:srgbClr val="0432FF"/>
                </a:solidFill>
              </a:rPr>
              <a:t> </a:t>
            </a:r>
            <a:r>
              <a:rPr lang="en-GB" sz="2400" dirty="0">
                <a:solidFill>
                  <a:srgbClr val="0432FF"/>
                </a:solidFill>
              </a:rPr>
              <a:t>, </a:t>
            </a:r>
            <a:r>
              <a:rPr lang="en-GB" sz="2400" dirty="0" err="1">
                <a:solidFill>
                  <a:srgbClr val="0432FF"/>
                </a:solidFill>
                <a:latin typeface="Symbol" pitchFamily="2" charset="2"/>
              </a:rPr>
              <a:t>s</a:t>
            </a:r>
            <a:r>
              <a:rPr lang="en-GB" sz="2400" baseline="-25000" dirty="0" err="1">
                <a:solidFill>
                  <a:srgbClr val="0432FF"/>
                </a:solidFill>
                <a:latin typeface="Symbol" pitchFamily="2" charset="2"/>
              </a:rPr>
              <a:t>i</a:t>
            </a:r>
            <a:r>
              <a:rPr lang="en-GB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607221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DA6A5F-F5FB-5C40-B788-6621BCB0A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946" y="130427"/>
            <a:ext cx="10638992" cy="1325563"/>
          </a:xfrm>
        </p:spPr>
        <p:txBody>
          <a:bodyPr/>
          <a:lstStyle/>
          <a:p>
            <a:r>
              <a:rPr lang="en-GB" b="1" dirty="0">
                <a:solidFill>
                  <a:srgbClr val="002060"/>
                </a:solidFill>
              </a:rPr>
              <a:t>Regression of a straight line in python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D4C2781-8A79-624E-A126-090D215523CE}"/>
              </a:ext>
            </a:extLst>
          </p:cNvPr>
          <p:cNvSpPr txBox="1"/>
          <p:nvPr/>
        </p:nvSpPr>
        <p:spPr>
          <a:xfrm>
            <a:off x="290946" y="1636588"/>
            <a:ext cx="27964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Linear</a:t>
            </a:r>
            <a:r>
              <a:rPr lang="en-GB" sz="2400" dirty="0"/>
              <a:t> model fitting: 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F8017821-3851-AD4F-A904-4AFC765E7535}"/>
              </a:ext>
            </a:extLst>
          </p:cNvPr>
          <p:cNvSpPr txBox="1"/>
          <p:nvPr/>
        </p:nvSpPr>
        <p:spPr>
          <a:xfrm>
            <a:off x="503199" y="2098253"/>
            <a:ext cx="106389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2400" dirty="0"/>
          </a:p>
          <a:p>
            <a:r>
              <a:rPr lang="en-GB" sz="2400" dirty="0">
                <a:solidFill>
                  <a:schemeClr val="accent1">
                    <a:lumMod val="75000"/>
                  </a:schemeClr>
                </a:solidFill>
              </a:rPr>
              <a:t>Python implementation:  </a:t>
            </a:r>
            <a:r>
              <a:rPr lang="fr-BE" sz="2400" dirty="0" err="1">
                <a:latin typeface="Andale Mono" panose="020B0509000000000004" pitchFamily="49" charset="0"/>
              </a:rPr>
              <a:t>numpy.polyfit</a:t>
            </a:r>
            <a:r>
              <a:rPr lang="fr-BE" sz="2400" dirty="0">
                <a:latin typeface="Andale Mono" panose="020B0509000000000004" pitchFamily="49" charset="0"/>
              </a:rPr>
              <a:t>(x, y, </a:t>
            </a:r>
            <a:r>
              <a:rPr lang="fr-BE" sz="2400" dirty="0" err="1">
                <a:latin typeface="Andale Mono" panose="020B0509000000000004" pitchFamily="49" charset="0"/>
              </a:rPr>
              <a:t>deg</a:t>
            </a:r>
            <a:r>
              <a:rPr lang="fr-BE" sz="2400" dirty="0">
                <a:latin typeface="Andale Mono" panose="020B0509000000000004" pitchFamily="49" charset="0"/>
              </a:rPr>
              <a:t>=1, w=1/sigma)</a:t>
            </a:r>
            <a:endParaRPr lang="en-GB" sz="2400" dirty="0">
              <a:latin typeface="Andale Mono" panose="020B0509000000000004" pitchFamily="49" charset="0"/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9FA917FC-3768-E74D-A10B-FE09E39205BF}"/>
              </a:ext>
            </a:extLst>
          </p:cNvPr>
          <p:cNvSpPr txBox="1"/>
          <p:nvPr/>
        </p:nvSpPr>
        <p:spPr>
          <a:xfrm>
            <a:off x="3299606" y="1652177"/>
            <a:ext cx="1829027" cy="461665"/>
          </a:xfrm>
          <a:prstGeom prst="rect">
            <a:avLst/>
          </a:prstGeom>
          <a:gradFill>
            <a:gsLst>
              <a:gs pos="0">
                <a:schemeClr val="accent5">
                  <a:lumMod val="0"/>
                  <a:lumOff val="100000"/>
                </a:schemeClr>
              </a:gs>
              <a:gs pos="35000">
                <a:schemeClr val="accent5">
                  <a:lumMod val="0"/>
                  <a:lumOff val="100000"/>
                </a:schemeClr>
              </a:gs>
              <a:gs pos="100000">
                <a:schemeClr val="accent5">
                  <a:lumMod val="100000"/>
                </a:schemeClr>
              </a:gs>
            </a:gsLst>
            <a:path path="circle">
              <a:fillToRect l="50000" t="-80000" r="50000" b="180000"/>
            </a:path>
          </a:gradFill>
        </p:spPr>
        <p:txBody>
          <a:bodyPr wrap="none" rtlCol="0">
            <a:spAutoFit/>
          </a:bodyPr>
          <a:lstStyle/>
          <a:p>
            <a:r>
              <a:rPr lang="en-GB" sz="2400" dirty="0"/>
              <a:t>See Sect. IV.1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29F4627-81B2-E340-8C0E-BA69468EBB9B}"/>
              </a:ext>
            </a:extLst>
          </p:cNvPr>
          <p:cNvSpPr txBox="1"/>
          <p:nvPr/>
        </p:nvSpPr>
        <p:spPr>
          <a:xfrm>
            <a:off x="4814823" y="6129641"/>
            <a:ext cx="7098225" cy="4616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GB" sz="2400" dirty="0"/>
              <a:t>Go to </a:t>
            </a:r>
            <a:r>
              <a:rPr lang="en-GB" sz="2400" dirty="0">
                <a:solidFill>
                  <a:schemeClr val="tx1"/>
                </a:solidFill>
              </a:rPr>
              <a:t>Sect. IV.1.1 </a:t>
            </a:r>
            <a:r>
              <a:rPr lang="en-GB" sz="2400" dirty="0"/>
              <a:t>of the Notebook for practical example</a:t>
            </a:r>
          </a:p>
        </p:txBody>
      </p:sp>
    </p:spTree>
    <p:extLst>
      <p:ext uri="{BB962C8B-B14F-4D97-AF65-F5344CB8AC3E}">
        <p14:creationId xmlns:p14="http://schemas.microsoft.com/office/powerpoint/2010/main" val="3797219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DC231375-4745-A04A-A59E-7C8B7192DF3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86" t="51814" r="1744"/>
          <a:stretch/>
        </p:blipFill>
        <p:spPr>
          <a:xfrm>
            <a:off x="5957103" y="1839997"/>
            <a:ext cx="6101722" cy="4814659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1E023FA3-11A2-5141-836C-EC621281B9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81" r="2411" b="48185"/>
          <a:stretch/>
        </p:blipFill>
        <p:spPr>
          <a:xfrm>
            <a:off x="0" y="1077762"/>
            <a:ext cx="6101722" cy="521886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47A6FE8-95A1-4D44-A43B-8ADA17604954}"/>
              </a:ext>
            </a:extLst>
          </p:cNvPr>
          <p:cNvSpPr/>
          <p:nvPr/>
        </p:nvSpPr>
        <p:spPr>
          <a:xfrm>
            <a:off x="0" y="6488668"/>
            <a:ext cx="24326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https://</a:t>
            </a:r>
            <a:r>
              <a:rPr lang="en-GB" dirty="0" err="1"/>
              <a:t>xkcd.com</a:t>
            </a:r>
            <a:r>
              <a:rPr lang="en-GB" dirty="0"/>
              <a:t>/2048/</a:t>
            </a:r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BAAFC82D-E69B-814C-AB8B-C503948DB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946" y="130427"/>
            <a:ext cx="7126566" cy="1325563"/>
          </a:xfrm>
        </p:spPr>
        <p:txBody>
          <a:bodyPr/>
          <a:lstStyle/>
          <a:p>
            <a:r>
              <a:rPr lang="en-GB" b="1" dirty="0">
                <a:solidFill>
                  <a:srgbClr val="002060"/>
                </a:solidFill>
              </a:rPr>
              <a:t>Regression and model fitting </a:t>
            </a:r>
          </a:p>
        </p:txBody>
      </p:sp>
    </p:spTree>
    <p:extLst>
      <p:ext uri="{BB962C8B-B14F-4D97-AF65-F5344CB8AC3E}">
        <p14:creationId xmlns:p14="http://schemas.microsoft.com/office/powerpoint/2010/main" val="11056870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DA6A5F-F5FB-5C40-B788-6621BCB0A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946" y="441796"/>
            <a:ext cx="10638992" cy="1325563"/>
          </a:xfrm>
        </p:spPr>
        <p:txBody>
          <a:bodyPr/>
          <a:lstStyle/>
          <a:p>
            <a:r>
              <a:rPr lang="en-GB" b="1" dirty="0">
                <a:solidFill>
                  <a:srgbClr val="002060"/>
                </a:solidFill>
              </a:rPr>
              <a:t>How to choose a suitable regression method ?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2A3B7E40-70A4-7E4A-985D-7CDA78A4DF9E}"/>
              </a:ext>
            </a:extLst>
          </p:cNvPr>
          <p:cNvSpPr txBox="1"/>
          <p:nvPr/>
        </p:nvSpPr>
        <p:spPr>
          <a:xfrm>
            <a:off x="290946" y="2213224"/>
            <a:ext cx="1161010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The way you will tackle a regression problem may depend on: </a:t>
            </a:r>
          </a:p>
          <a:p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b="1" dirty="0"/>
              <a:t>Linearity: </a:t>
            </a:r>
            <a:r>
              <a:rPr lang="en-GB" sz="2400" dirty="0"/>
              <a:t>is the model linear </a:t>
            </a:r>
            <a:r>
              <a:rPr lang="en-GB" sz="2400" i="1" dirty="0">
                <a:solidFill>
                  <a:srgbClr val="FF0000"/>
                </a:solidFill>
              </a:rPr>
              <a:t>in its parameters</a:t>
            </a:r>
            <a:r>
              <a:rPr lang="en-GB" sz="2400" i="1" dirty="0"/>
              <a:t>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b="1" dirty="0"/>
              <a:t>Complexity: </a:t>
            </a:r>
            <a:r>
              <a:rPr lang="en-GB" sz="2400" dirty="0"/>
              <a:t>large number of parameters increase complexity and covariance matrix on uncertainties </a:t>
            </a:r>
            <a:r>
              <a:rPr lang="en-GB" sz="2400" b="1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b="1" dirty="0"/>
              <a:t>Error behaviour: </a:t>
            </a:r>
            <a:r>
              <a:rPr lang="en-GB" sz="2400" dirty="0"/>
              <a:t>uncertainties on dependent and independent variable and  their correlation.</a:t>
            </a:r>
            <a:endParaRPr lang="en-GB" sz="2400" b="1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3A21F31-437D-FB41-A0C7-BA9C8B4AA9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0536" y="2667009"/>
            <a:ext cx="3370263" cy="1106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0683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DA6A5F-F5FB-5C40-B788-6621BCB0A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658" y="401890"/>
            <a:ext cx="10638992" cy="1325563"/>
          </a:xfrm>
        </p:spPr>
        <p:txBody>
          <a:bodyPr/>
          <a:lstStyle/>
          <a:p>
            <a:r>
              <a:rPr lang="en-GB" b="1" dirty="0">
                <a:solidFill>
                  <a:srgbClr val="002060"/>
                </a:solidFill>
              </a:rPr>
              <a:t>How to choose a suitable regression method ?</a:t>
            </a:r>
          </a:p>
        </p:txBody>
      </p:sp>
      <p:graphicFrame>
        <p:nvGraphicFramePr>
          <p:cNvPr id="6" name="Tableau 7">
            <a:extLst>
              <a:ext uri="{FF2B5EF4-FFF2-40B4-BE49-F238E27FC236}">
                <a16:creationId xmlns:a16="http://schemas.microsoft.com/office/drawing/2014/main" id="{96837FB1-B694-2843-A928-017FF33A13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5448032"/>
              </p:ext>
            </p:extLst>
          </p:nvPr>
        </p:nvGraphicFramePr>
        <p:xfrm>
          <a:off x="971549" y="2345055"/>
          <a:ext cx="10638992" cy="31842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19496">
                  <a:extLst>
                    <a:ext uri="{9D8B030D-6E8A-4147-A177-3AD203B41FA5}">
                      <a16:colId xmlns:a16="http://schemas.microsoft.com/office/drawing/2014/main" val="268421701"/>
                    </a:ext>
                  </a:extLst>
                </a:gridCol>
                <a:gridCol w="5319496">
                  <a:extLst>
                    <a:ext uri="{9D8B030D-6E8A-4147-A177-3AD203B41FA5}">
                      <a16:colId xmlns:a16="http://schemas.microsoft.com/office/drawing/2014/main" val="1560161317"/>
                    </a:ext>
                  </a:extLst>
                </a:gridCol>
              </a:tblGrid>
              <a:tr h="9274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i="1" dirty="0">
                          <a:solidFill>
                            <a:schemeClr val="bg1"/>
                          </a:solidFill>
                        </a:rPr>
                        <a:t>Frequentist:  (this lecture)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i="1" dirty="0">
                          <a:solidFill>
                            <a:schemeClr val="bg1"/>
                          </a:solidFill>
                        </a:rPr>
                        <a:t>Bayes (future lecture):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5359207"/>
                  </a:ext>
                </a:extLst>
              </a:tr>
              <a:tr h="7522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i="1" dirty="0">
                          <a:solidFill>
                            <a:srgbClr val="FF0000"/>
                          </a:solidFill>
                        </a:rPr>
                        <a:t>Optimization</a:t>
                      </a:r>
                      <a:r>
                        <a:rPr lang="en-GB" sz="2400" dirty="0"/>
                        <a:t> with some merit function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i="1" dirty="0">
                          <a:solidFill>
                            <a:srgbClr val="FF0000"/>
                          </a:solidFill>
                        </a:rPr>
                        <a:t>Sampling</a:t>
                      </a:r>
                      <a:r>
                        <a:rPr lang="en-GB" sz="2400" dirty="0"/>
                        <a:t> of the likelihood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1216208"/>
                  </a:ext>
                </a:extLst>
              </a:tr>
              <a:tr h="7522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/>
                        <a:t>Search for </a:t>
                      </a:r>
                      <a:r>
                        <a:rPr lang="en-GB" sz="2400" i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best</a:t>
                      </a:r>
                      <a:r>
                        <a:rPr lang="en-GB" sz="24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 (fit)</a:t>
                      </a:r>
                      <a:r>
                        <a:rPr lang="en-GB" sz="2400" dirty="0"/>
                        <a:t> </a:t>
                      </a:r>
                      <a:r>
                        <a:rPr lang="en-GB" sz="2400" i="0" dirty="0"/>
                        <a:t>model</a:t>
                      </a:r>
                      <a:r>
                        <a:rPr lang="en-GB" sz="2400" dirty="0"/>
                        <a:t> </a:t>
                      </a:r>
                      <a:r>
                        <a:rPr lang="en-GB" sz="2400" i="1" dirty="0"/>
                        <a:t>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PDF</a:t>
                      </a:r>
                      <a:r>
                        <a:rPr lang="en-GB" sz="2400" dirty="0"/>
                        <a:t> on parameters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9260823"/>
                  </a:ext>
                </a:extLst>
              </a:tr>
              <a:tr h="7522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/>
                        <a:t>Often when </a:t>
                      </a:r>
                      <a:r>
                        <a:rPr lang="en-GB" sz="2400" i="1" dirty="0">
                          <a:solidFill>
                            <a:srgbClr val="7030A0"/>
                          </a:solidFill>
                        </a:rPr>
                        <a:t>simple</a:t>
                      </a:r>
                      <a:r>
                        <a:rPr lang="en-GB" sz="2400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GB" sz="2400" dirty="0">
                          <a:solidFill>
                            <a:schemeClr val="tx1"/>
                          </a:solidFill>
                        </a:rPr>
                        <a:t>error behaviour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/>
                        <a:t>More </a:t>
                      </a:r>
                      <a:r>
                        <a:rPr lang="en-GB" sz="2400" i="1" dirty="0">
                          <a:solidFill>
                            <a:srgbClr val="7030A0"/>
                          </a:solidFill>
                        </a:rPr>
                        <a:t>complex</a:t>
                      </a:r>
                      <a:r>
                        <a:rPr lang="en-GB" sz="2400" dirty="0"/>
                        <a:t> error behaviour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04854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28473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DA6A5F-F5FB-5C40-B788-6621BCB0A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946" y="130427"/>
            <a:ext cx="10638992" cy="1325563"/>
          </a:xfrm>
        </p:spPr>
        <p:txBody>
          <a:bodyPr/>
          <a:lstStyle/>
          <a:p>
            <a:r>
              <a:rPr lang="en-GB" b="1" dirty="0">
                <a:solidFill>
                  <a:srgbClr val="002060"/>
                </a:solidFill>
              </a:rPr>
              <a:t>Linear vs non linear regression 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D4C2781-8A79-624E-A126-090D215523CE}"/>
              </a:ext>
            </a:extLst>
          </p:cNvPr>
          <p:cNvSpPr txBox="1"/>
          <p:nvPr/>
        </p:nvSpPr>
        <p:spPr>
          <a:xfrm>
            <a:off x="387821" y="2005867"/>
            <a:ext cx="2650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A model is </a:t>
            </a:r>
            <a:r>
              <a:rPr lang="en-GB" sz="2400" b="1" dirty="0"/>
              <a:t>linear</a:t>
            </a:r>
            <a:r>
              <a:rPr lang="en-GB" sz="2400" dirty="0"/>
              <a:t> if: 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97701F68-5B55-B445-A965-CA3FF017FA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4995" y="1683372"/>
            <a:ext cx="3370263" cy="1106654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24089750-BBE2-F34E-B008-4F3D3FCF25FE}"/>
              </a:ext>
            </a:extLst>
          </p:cNvPr>
          <p:cNvSpPr txBox="1"/>
          <p:nvPr/>
        </p:nvSpPr>
        <p:spPr>
          <a:xfrm>
            <a:off x="387821" y="3109070"/>
            <a:ext cx="105421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i="1" dirty="0" err="1"/>
              <a:t>g</a:t>
            </a:r>
            <a:r>
              <a:rPr lang="en-GB" sz="2400" i="1" baseline="-25000" dirty="0" err="1"/>
              <a:t>p</a:t>
            </a:r>
            <a:r>
              <a:rPr lang="en-GB" sz="2400" i="1" dirty="0"/>
              <a:t>(x) </a:t>
            </a:r>
            <a:r>
              <a:rPr lang="en-GB" sz="2400" dirty="0"/>
              <a:t>can be a non linear function of </a:t>
            </a:r>
            <a:r>
              <a:rPr lang="en-GB" sz="2400" i="1" dirty="0"/>
              <a:t>x</a:t>
            </a:r>
            <a:r>
              <a:rPr lang="en-GB" sz="2400" dirty="0"/>
              <a:t> BUT does not depend on any free parameter 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0B8C6B2E-A845-5A47-B2A1-6B8B82D92711}"/>
              </a:ext>
            </a:extLst>
          </p:cNvPr>
          <p:cNvSpPr txBox="1"/>
          <p:nvPr/>
        </p:nvSpPr>
        <p:spPr>
          <a:xfrm>
            <a:off x="368771" y="4120612"/>
            <a:ext cx="106389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In this case, the values of the parameters that yield                          (max. likelihood</a:t>
            </a:r>
            <a:r>
              <a:rPr lang="en-GB" sz="2400" baseline="30000" dirty="0">
                <a:latin typeface="Symbol" pitchFamily="2" charset="2"/>
              </a:rPr>
              <a:t> </a:t>
            </a:r>
            <a:r>
              <a:rPr lang="en-GB" sz="2400" dirty="0"/>
              <a:t>) can be found “analytically” </a:t>
            </a:r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1EF7DC11-BC78-8148-B43B-F0CFAE2268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4362" y="4057391"/>
            <a:ext cx="1461530" cy="673289"/>
          </a:xfrm>
          <a:prstGeom prst="rect">
            <a:avLst/>
          </a:prstGeom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504C1C11-6F97-CD44-B83C-4161F96554E6}"/>
              </a:ext>
            </a:extLst>
          </p:cNvPr>
          <p:cNvSpPr txBox="1"/>
          <p:nvPr/>
        </p:nvSpPr>
        <p:spPr>
          <a:xfrm>
            <a:off x="291783" y="5524875"/>
            <a:ext cx="116084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When the model is </a:t>
            </a:r>
            <a:r>
              <a:rPr lang="en-GB" sz="2400" b="1" dirty="0"/>
              <a:t>not linear</a:t>
            </a:r>
            <a:r>
              <a:rPr lang="en-GB" sz="2400" dirty="0"/>
              <a:t> , the minimization of the </a:t>
            </a:r>
            <a:r>
              <a:rPr lang="en-GB" sz="2400" dirty="0">
                <a:latin typeface="Symbol" pitchFamily="2" charset="2"/>
              </a:rPr>
              <a:t>c</a:t>
            </a:r>
            <a:r>
              <a:rPr lang="en-GB" sz="2400" baseline="30000" dirty="0">
                <a:latin typeface="Symbol" pitchFamily="2" charset="2"/>
              </a:rPr>
              <a:t>2 </a:t>
            </a:r>
            <a:r>
              <a:rPr lang="en-GB" sz="2400" dirty="0">
                <a:latin typeface="Symbol" pitchFamily="2" charset="2"/>
              </a:rPr>
              <a:t> </a:t>
            </a:r>
            <a:r>
              <a:rPr lang="en-GB" sz="2400" dirty="0"/>
              <a:t>has to be performed </a:t>
            </a:r>
            <a:r>
              <a:rPr lang="en-GB" sz="2400" i="1" dirty="0">
                <a:solidFill>
                  <a:srgbClr val="FF0000"/>
                </a:solidFill>
              </a:rPr>
              <a:t>numerically</a:t>
            </a:r>
            <a:endParaRPr lang="en-GB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04338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DA6A5F-F5FB-5C40-B788-6621BCB0A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946" y="130427"/>
            <a:ext cx="10638992" cy="1325563"/>
          </a:xfrm>
        </p:spPr>
        <p:txBody>
          <a:bodyPr/>
          <a:lstStyle/>
          <a:p>
            <a:r>
              <a:rPr lang="en-GB" b="1" dirty="0">
                <a:solidFill>
                  <a:srgbClr val="002060"/>
                </a:solidFill>
              </a:rPr>
              <a:t>Linear vs non linear regression 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D4C2781-8A79-624E-A126-090D215523CE}"/>
              </a:ext>
            </a:extLst>
          </p:cNvPr>
          <p:cNvSpPr txBox="1"/>
          <p:nvPr/>
        </p:nvSpPr>
        <p:spPr>
          <a:xfrm>
            <a:off x="290946" y="1636588"/>
            <a:ext cx="27964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Linear</a:t>
            </a:r>
            <a:r>
              <a:rPr lang="en-GB" sz="2400" dirty="0"/>
              <a:t> model fitting: 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F8017821-3851-AD4F-A904-4AFC765E7535}"/>
              </a:ext>
            </a:extLst>
          </p:cNvPr>
          <p:cNvSpPr txBox="1"/>
          <p:nvPr/>
        </p:nvSpPr>
        <p:spPr>
          <a:xfrm>
            <a:off x="503199" y="2098253"/>
            <a:ext cx="106389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2400" dirty="0"/>
          </a:p>
          <a:p>
            <a:r>
              <a:rPr lang="en-GB" sz="2400" dirty="0">
                <a:solidFill>
                  <a:schemeClr val="accent1">
                    <a:lumMod val="75000"/>
                  </a:schemeClr>
                </a:solidFill>
              </a:rPr>
              <a:t>Python implementation:  </a:t>
            </a:r>
            <a:r>
              <a:rPr lang="fr-BE" sz="2400" dirty="0" err="1">
                <a:latin typeface="Andale Mono" panose="020B0509000000000004" pitchFamily="49" charset="0"/>
              </a:rPr>
              <a:t>numpy.polyfit</a:t>
            </a:r>
            <a:r>
              <a:rPr lang="fr-BE" sz="2400" dirty="0">
                <a:latin typeface="Andale Mono" panose="020B0509000000000004" pitchFamily="49" charset="0"/>
              </a:rPr>
              <a:t>(x, y, </a:t>
            </a:r>
            <a:r>
              <a:rPr lang="fr-BE" sz="2400" dirty="0" err="1">
                <a:latin typeface="Andale Mono" panose="020B0509000000000004" pitchFamily="49" charset="0"/>
              </a:rPr>
              <a:t>deg</a:t>
            </a:r>
            <a:r>
              <a:rPr lang="fr-BE" sz="2400" dirty="0">
                <a:latin typeface="Andale Mono" panose="020B0509000000000004" pitchFamily="49" charset="0"/>
              </a:rPr>
              <a:t>=1, w=1/sigma)</a:t>
            </a:r>
            <a:endParaRPr lang="en-GB" sz="2400" dirty="0">
              <a:latin typeface="Andale Mono" panose="020B0509000000000004" pitchFamily="49" charset="0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0A8A8234-FD79-F34F-8DE2-5DB6785ABFA7}"/>
              </a:ext>
            </a:extLst>
          </p:cNvPr>
          <p:cNvSpPr txBox="1"/>
          <p:nvPr/>
        </p:nvSpPr>
        <p:spPr>
          <a:xfrm>
            <a:off x="441286" y="3928751"/>
            <a:ext cx="106389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2400" dirty="0"/>
          </a:p>
          <a:p>
            <a:r>
              <a:rPr lang="en-GB" sz="2400" dirty="0">
                <a:solidFill>
                  <a:schemeClr val="accent1">
                    <a:lumMod val="75000"/>
                  </a:schemeClr>
                </a:solidFill>
              </a:rPr>
              <a:t>Python implementation:  </a:t>
            </a:r>
            <a:r>
              <a:rPr lang="fr-BE" sz="2400" dirty="0" err="1">
                <a:latin typeface="Andale Mono" panose="020B0509000000000004" pitchFamily="49" charset="0"/>
              </a:rPr>
              <a:t>scipy.optimize.curvefit</a:t>
            </a:r>
            <a:r>
              <a:rPr lang="fr-BE" sz="2400" dirty="0">
                <a:latin typeface="Andale Mono" panose="020B0509000000000004" pitchFamily="49" charset="0"/>
              </a:rPr>
              <a:t>()</a:t>
            </a:r>
            <a:endParaRPr lang="en-GB" sz="2400" dirty="0">
              <a:latin typeface="Andale Mono" panose="020B0509000000000004" pitchFamily="49" charset="0"/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9FA917FC-3768-E74D-A10B-FE09E39205BF}"/>
              </a:ext>
            </a:extLst>
          </p:cNvPr>
          <p:cNvSpPr txBox="1"/>
          <p:nvPr/>
        </p:nvSpPr>
        <p:spPr>
          <a:xfrm>
            <a:off x="3299606" y="1652177"/>
            <a:ext cx="1829027" cy="461665"/>
          </a:xfrm>
          <a:prstGeom prst="rect">
            <a:avLst/>
          </a:prstGeom>
          <a:gradFill>
            <a:gsLst>
              <a:gs pos="0">
                <a:schemeClr val="accent5">
                  <a:lumMod val="0"/>
                  <a:lumOff val="100000"/>
                </a:schemeClr>
              </a:gs>
              <a:gs pos="35000">
                <a:schemeClr val="accent5">
                  <a:lumMod val="0"/>
                  <a:lumOff val="100000"/>
                </a:schemeClr>
              </a:gs>
              <a:gs pos="100000">
                <a:schemeClr val="accent5">
                  <a:lumMod val="100000"/>
                </a:schemeClr>
              </a:gs>
            </a:gsLst>
            <a:path path="circle">
              <a:fillToRect l="50000" t="-80000" r="50000" b="180000"/>
            </a:path>
          </a:gradFill>
        </p:spPr>
        <p:txBody>
          <a:bodyPr wrap="none" rtlCol="0">
            <a:spAutoFit/>
          </a:bodyPr>
          <a:lstStyle/>
          <a:p>
            <a:r>
              <a:rPr lang="en-GB" sz="2400" dirty="0"/>
              <a:t>See Sect. IV.1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839A844D-8A75-D844-82FB-44C9AA0B2FE7}"/>
              </a:ext>
            </a:extLst>
          </p:cNvPr>
          <p:cNvSpPr txBox="1"/>
          <p:nvPr/>
        </p:nvSpPr>
        <p:spPr>
          <a:xfrm>
            <a:off x="290946" y="3274921"/>
            <a:ext cx="34776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NON Linear</a:t>
            </a:r>
            <a:r>
              <a:rPr lang="en-GB" sz="2400" dirty="0"/>
              <a:t> model fitting: 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803AB5E3-FE59-7C4C-8D65-6ECFDF84B72F}"/>
              </a:ext>
            </a:extLst>
          </p:cNvPr>
          <p:cNvSpPr txBox="1"/>
          <p:nvPr/>
        </p:nvSpPr>
        <p:spPr>
          <a:xfrm>
            <a:off x="3768629" y="3310166"/>
            <a:ext cx="1829027" cy="461665"/>
          </a:xfrm>
          <a:prstGeom prst="rect">
            <a:avLst/>
          </a:prstGeom>
          <a:gradFill>
            <a:gsLst>
              <a:gs pos="0">
                <a:schemeClr val="accent5">
                  <a:lumMod val="0"/>
                  <a:lumOff val="100000"/>
                </a:schemeClr>
              </a:gs>
              <a:gs pos="35000">
                <a:schemeClr val="accent5">
                  <a:lumMod val="0"/>
                  <a:lumOff val="100000"/>
                </a:schemeClr>
              </a:gs>
              <a:gs pos="100000">
                <a:schemeClr val="accent5">
                  <a:lumMod val="100000"/>
                </a:schemeClr>
              </a:gs>
            </a:gsLst>
            <a:path path="circle">
              <a:fillToRect l="50000" t="-80000" r="50000" b="180000"/>
            </a:path>
          </a:gradFill>
        </p:spPr>
        <p:txBody>
          <a:bodyPr wrap="none" rtlCol="0">
            <a:spAutoFit/>
          </a:bodyPr>
          <a:lstStyle/>
          <a:p>
            <a:r>
              <a:rPr lang="en-GB" sz="2400" dirty="0"/>
              <a:t>See Sect. IV.3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29F4627-81B2-E340-8C0E-BA69468EBB9B}"/>
              </a:ext>
            </a:extLst>
          </p:cNvPr>
          <p:cNvSpPr txBox="1"/>
          <p:nvPr/>
        </p:nvSpPr>
        <p:spPr>
          <a:xfrm>
            <a:off x="4814823" y="6129641"/>
            <a:ext cx="7098225" cy="4616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GB" sz="2400" dirty="0"/>
              <a:t>Go to </a:t>
            </a:r>
            <a:r>
              <a:rPr lang="en-GB" sz="2400" dirty="0">
                <a:solidFill>
                  <a:schemeClr val="tx1"/>
                </a:solidFill>
              </a:rPr>
              <a:t>Sect. IV.1.1 </a:t>
            </a:r>
            <a:r>
              <a:rPr lang="en-GB" sz="2400" dirty="0"/>
              <a:t>of the Notebook for practical example</a:t>
            </a:r>
          </a:p>
        </p:txBody>
      </p:sp>
    </p:spTree>
    <p:extLst>
      <p:ext uri="{BB962C8B-B14F-4D97-AF65-F5344CB8AC3E}">
        <p14:creationId xmlns:p14="http://schemas.microsoft.com/office/powerpoint/2010/main" val="38076646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DA6A5F-F5FB-5C40-B788-6621BCB0A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946" y="130427"/>
            <a:ext cx="10638992" cy="1325563"/>
          </a:xfrm>
        </p:spPr>
        <p:txBody>
          <a:bodyPr/>
          <a:lstStyle/>
          <a:p>
            <a:r>
              <a:rPr lang="en-GB" b="1" dirty="0">
                <a:solidFill>
                  <a:srgbClr val="002060"/>
                </a:solidFill>
              </a:rPr>
              <a:t>Quality of the regression </a:t>
            </a: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3B60492F-B244-3340-A97C-E8D22F11F9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2776" y="1582221"/>
            <a:ext cx="7175249" cy="4661417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A2DFB80B-F5B6-6F47-B590-ED96F4CD119C}"/>
              </a:ext>
            </a:extLst>
          </p:cNvPr>
          <p:cNvSpPr/>
          <p:nvPr/>
        </p:nvSpPr>
        <p:spPr>
          <a:xfrm>
            <a:off x="10482173" y="6488668"/>
            <a:ext cx="17098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BE" dirty="0">
                <a:hlinkClick r:id="rId4"/>
              </a:rPr>
              <a:t>xkcd.com/1725/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684240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DA6A5F-F5FB-5C40-B788-6621BCB0A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946" y="130427"/>
            <a:ext cx="10638992" cy="1325563"/>
          </a:xfrm>
        </p:spPr>
        <p:txBody>
          <a:bodyPr/>
          <a:lstStyle/>
          <a:p>
            <a:r>
              <a:rPr lang="en-GB" b="1" dirty="0">
                <a:solidFill>
                  <a:srgbClr val="002060"/>
                </a:solidFill>
              </a:rPr>
              <a:t>Quality of the regression 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3AD6AC4-0659-8B42-BBBE-DEFF9BB65DAD}"/>
              </a:ext>
            </a:extLst>
          </p:cNvPr>
          <p:cNvSpPr txBox="1"/>
          <p:nvPr/>
        </p:nvSpPr>
        <p:spPr>
          <a:xfrm>
            <a:off x="2065589" y="2908836"/>
            <a:ext cx="6719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➝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15F1ACC-143D-7B4A-8AF5-1EABBD27B80B}"/>
              </a:ext>
            </a:extLst>
          </p:cNvPr>
          <p:cNvSpPr/>
          <p:nvPr/>
        </p:nvSpPr>
        <p:spPr>
          <a:xfrm>
            <a:off x="56328" y="6362116"/>
            <a:ext cx="91309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See also the Notebook 03-Basic_statistics_and_proba_concepts/Descriptive_statistics_02.ipynb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A0B66176-F5C9-154E-9BAE-3D0F0DFF7A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2882" y="2672316"/>
            <a:ext cx="8547100" cy="105410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ADB05925-2E4A-F140-86D9-1F5E0AA9DA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748" y="2590811"/>
            <a:ext cx="1756974" cy="1135605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301FE375-3C4D-7E47-BA17-A0E4E9EE6ABB}"/>
              </a:ext>
            </a:extLst>
          </p:cNvPr>
          <p:cNvSpPr txBox="1"/>
          <p:nvPr/>
        </p:nvSpPr>
        <p:spPr>
          <a:xfrm>
            <a:off x="169748" y="4029559"/>
            <a:ext cx="902323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k = </a:t>
            </a:r>
            <a:r>
              <a:rPr lang="en-GB" sz="2400" b="1" dirty="0">
                <a:solidFill>
                  <a:srgbClr val="FF0000"/>
                </a:solidFill>
              </a:rPr>
              <a:t>d</a:t>
            </a:r>
            <a:r>
              <a:rPr lang="en-GB" sz="2400" dirty="0"/>
              <a:t>egree </a:t>
            </a:r>
            <a:r>
              <a:rPr lang="en-GB" sz="2400" b="1" dirty="0">
                <a:solidFill>
                  <a:srgbClr val="FF0000"/>
                </a:solidFill>
              </a:rPr>
              <a:t>o</a:t>
            </a:r>
            <a:r>
              <a:rPr lang="en-GB" sz="2400" dirty="0"/>
              <a:t>f </a:t>
            </a:r>
            <a:r>
              <a:rPr lang="en-GB" sz="2400" b="1" dirty="0">
                <a:solidFill>
                  <a:srgbClr val="FF0000"/>
                </a:solidFill>
              </a:rPr>
              <a:t>f</a:t>
            </a:r>
            <a:r>
              <a:rPr lang="en-GB" sz="2400" dirty="0"/>
              <a:t>reedom = N </a:t>
            </a:r>
            <a:r>
              <a:rPr lang="en-GB" sz="2400" i="1" dirty="0">
                <a:solidFill>
                  <a:schemeClr val="accent1">
                    <a:lumMod val="75000"/>
                  </a:schemeClr>
                </a:solidFill>
              </a:rPr>
              <a:t>points</a:t>
            </a:r>
            <a:r>
              <a:rPr lang="en-GB" sz="2400" dirty="0"/>
              <a:t> – n </a:t>
            </a:r>
            <a:r>
              <a:rPr lang="en-GB" sz="2400" i="1" dirty="0">
                <a:solidFill>
                  <a:schemeClr val="accent2">
                    <a:lumMod val="75000"/>
                  </a:schemeClr>
                </a:solidFill>
              </a:rPr>
              <a:t>parameters</a:t>
            </a:r>
          </a:p>
          <a:p>
            <a:endParaRPr lang="en-GB" sz="2400" i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GB" sz="2400" dirty="0"/>
              <a:t>If you fit a model with </a:t>
            </a:r>
            <a:r>
              <a:rPr lang="en-GB" sz="2400" dirty="0">
                <a:solidFill>
                  <a:schemeClr val="accent2">
                    <a:lumMod val="75000"/>
                  </a:schemeClr>
                </a:solidFill>
              </a:rPr>
              <a:t>2</a:t>
            </a:r>
            <a:r>
              <a:rPr lang="en-GB" sz="2400" dirty="0"/>
              <a:t> parameters on a set of </a:t>
            </a:r>
            <a:r>
              <a:rPr lang="en-GB" sz="2400" dirty="0">
                <a:solidFill>
                  <a:schemeClr val="accent1">
                    <a:lumMod val="75000"/>
                  </a:schemeClr>
                </a:solidFill>
              </a:rPr>
              <a:t>100</a:t>
            </a:r>
            <a:r>
              <a:rPr lang="en-GB" sz="2400" dirty="0"/>
              <a:t> points =&gt; </a:t>
            </a:r>
            <a:r>
              <a:rPr lang="en-GB" sz="2400" dirty="0">
                <a:solidFill>
                  <a:srgbClr val="FF0000"/>
                </a:solidFill>
              </a:rPr>
              <a:t>98 </a:t>
            </a:r>
            <a:r>
              <a:rPr lang="en-GB" sz="2400" dirty="0" err="1">
                <a:solidFill>
                  <a:srgbClr val="FF0000"/>
                </a:solidFill>
              </a:rPr>
              <a:t>d.o.f</a:t>
            </a:r>
            <a:r>
              <a:rPr lang="en-GB" sz="2400" dirty="0">
                <a:solidFill>
                  <a:srgbClr val="FF0000"/>
                </a:solidFill>
              </a:rPr>
              <a:t>.</a:t>
            </a:r>
          </a:p>
          <a:p>
            <a:r>
              <a:rPr lang="en-GB" sz="2400" dirty="0"/>
              <a:t>Expectation</a:t>
            </a:r>
            <a:r>
              <a:rPr lang="en-GB" sz="2400" dirty="0">
                <a:solidFill>
                  <a:srgbClr val="FF0000"/>
                </a:solidFill>
              </a:rPr>
              <a:t> </a:t>
            </a:r>
            <a:r>
              <a:rPr lang="en-GB" sz="2400" dirty="0"/>
              <a:t>E(</a:t>
            </a:r>
            <a:r>
              <a:rPr lang="en-GB" sz="2400" dirty="0">
                <a:latin typeface="Symbol" pitchFamily="2" charset="2"/>
              </a:rPr>
              <a:t>c</a:t>
            </a:r>
            <a:r>
              <a:rPr lang="en-GB" sz="2400" baseline="30000" dirty="0">
                <a:latin typeface="Symbol" pitchFamily="2" charset="2"/>
              </a:rPr>
              <a:t>2</a:t>
            </a:r>
            <a:r>
              <a:rPr lang="en-GB" sz="2400" dirty="0">
                <a:latin typeface="Symbol" pitchFamily="2" charset="2"/>
              </a:rPr>
              <a:t>) =</a:t>
            </a:r>
            <a:r>
              <a:rPr lang="en-GB" sz="2400" dirty="0">
                <a:solidFill>
                  <a:srgbClr val="FF0000"/>
                </a:solidFill>
                <a:latin typeface="Symbol" pitchFamily="2" charset="2"/>
              </a:rPr>
              <a:t> </a:t>
            </a:r>
            <a:r>
              <a:rPr lang="en-GB" sz="2400" dirty="0">
                <a:solidFill>
                  <a:schemeClr val="accent1">
                    <a:lumMod val="75000"/>
                  </a:schemeClr>
                </a:solidFill>
                <a:latin typeface="Symbol" pitchFamily="2" charset="2"/>
              </a:rPr>
              <a:t>100</a:t>
            </a:r>
            <a:r>
              <a:rPr lang="en-GB" sz="2400" dirty="0">
                <a:solidFill>
                  <a:srgbClr val="FF0000"/>
                </a:solidFill>
                <a:latin typeface="Symbol" pitchFamily="2" charset="2"/>
              </a:rPr>
              <a:t> </a:t>
            </a:r>
            <a:r>
              <a:rPr lang="en-GB" sz="2400" dirty="0">
                <a:latin typeface="Symbol" pitchFamily="2" charset="2"/>
              </a:rPr>
              <a:t>–</a:t>
            </a:r>
            <a:r>
              <a:rPr lang="en-GB" sz="2400" dirty="0">
                <a:solidFill>
                  <a:srgbClr val="FF0000"/>
                </a:solidFill>
                <a:latin typeface="Symbol" pitchFamily="2" charset="2"/>
              </a:rPr>
              <a:t> </a:t>
            </a:r>
            <a:r>
              <a:rPr lang="en-GB" sz="2400" dirty="0">
                <a:solidFill>
                  <a:schemeClr val="accent2"/>
                </a:solidFill>
                <a:latin typeface="Symbol" pitchFamily="2" charset="2"/>
              </a:rPr>
              <a:t>2</a:t>
            </a:r>
            <a:r>
              <a:rPr lang="en-GB" sz="2400" dirty="0">
                <a:solidFill>
                  <a:srgbClr val="FF0000"/>
                </a:solidFill>
                <a:latin typeface="Symbol" pitchFamily="2" charset="2"/>
              </a:rPr>
              <a:t> = 98  </a:t>
            </a:r>
          </a:p>
          <a:p>
            <a:r>
              <a:rPr lang="en-GB" sz="2400" dirty="0"/>
              <a:t>Reduced</a:t>
            </a:r>
            <a:r>
              <a:rPr lang="en-GB" sz="2400" dirty="0">
                <a:solidFill>
                  <a:srgbClr val="FF0000"/>
                </a:solidFill>
              </a:rPr>
              <a:t> </a:t>
            </a:r>
            <a:r>
              <a:rPr lang="en-GB" sz="2400" dirty="0">
                <a:latin typeface="Symbol" pitchFamily="2" charset="2"/>
              </a:rPr>
              <a:t>c</a:t>
            </a:r>
            <a:r>
              <a:rPr lang="en-GB" sz="2400" baseline="30000" dirty="0">
                <a:latin typeface="Symbol" pitchFamily="2" charset="2"/>
              </a:rPr>
              <a:t>2</a:t>
            </a:r>
            <a:r>
              <a:rPr lang="en-GB" sz="2400" dirty="0">
                <a:latin typeface="Symbol" pitchFamily="2" charset="2"/>
              </a:rPr>
              <a:t> : c</a:t>
            </a:r>
            <a:r>
              <a:rPr lang="en-GB" sz="2400" baseline="30000" dirty="0">
                <a:latin typeface="Symbol" pitchFamily="2" charset="2"/>
              </a:rPr>
              <a:t>2</a:t>
            </a:r>
            <a:r>
              <a:rPr lang="en-GB" sz="2400" baseline="-25000" dirty="0"/>
              <a:t>red</a:t>
            </a:r>
            <a:r>
              <a:rPr lang="en-GB" sz="2400" dirty="0"/>
              <a:t> = </a:t>
            </a:r>
            <a:r>
              <a:rPr lang="en-GB" sz="2400" dirty="0">
                <a:latin typeface="Symbol" pitchFamily="2" charset="2"/>
              </a:rPr>
              <a:t>c</a:t>
            </a:r>
            <a:r>
              <a:rPr lang="en-GB" sz="2400" baseline="30000" dirty="0">
                <a:latin typeface="Symbol" pitchFamily="2" charset="2"/>
              </a:rPr>
              <a:t>2</a:t>
            </a:r>
            <a:r>
              <a:rPr lang="en-GB" sz="2400" baseline="-25000" dirty="0"/>
              <a:t>dof </a:t>
            </a:r>
            <a:r>
              <a:rPr lang="en-GB" sz="2400" dirty="0"/>
              <a:t>/ </a:t>
            </a:r>
            <a:r>
              <a:rPr lang="en-GB" sz="2400" dirty="0" err="1">
                <a:solidFill>
                  <a:srgbClr val="FF0000"/>
                </a:solidFill>
              </a:rPr>
              <a:t>d.o.f</a:t>
            </a:r>
            <a:r>
              <a:rPr lang="en-GB" sz="2400" dirty="0">
                <a:solidFill>
                  <a:srgbClr val="FF0000"/>
                </a:solidFill>
              </a:rPr>
              <a:t>.          </a:t>
            </a:r>
            <a:r>
              <a:rPr lang="en-GB" sz="2400" dirty="0"/>
              <a:t>⇒</a:t>
            </a:r>
            <a:r>
              <a:rPr lang="en-GB" sz="2400" dirty="0">
                <a:solidFill>
                  <a:srgbClr val="FF0000"/>
                </a:solidFill>
              </a:rPr>
              <a:t>      </a:t>
            </a:r>
            <a:r>
              <a:rPr lang="en-GB" sz="2400" dirty="0"/>
              <a:t>Reduced</a:t>
            </a:r>
            <a:r>
              <a:rPr lang="en-GB" sz="2400" dirty="0">
                <a:solidFill>
                  <a:srgbClr val="FF0000"/>
                </a:solidFill>
              </a:rPr>
              <a:t> </a:t>
            </a:r>
            <a:r>
              <a:rPr lang="en-GB" sz="2400" dirty="0">
                <a:latin typeface="Symbol" pitchFamily="2" charset="2"/>
              </a:rPr>
              <a:t>c</a:t>
            </a:r>
            <a:r>
              <a:rPr lang="en-GB" sz="2400" baseline="30000" dirty="0">
                <a:latin typeface="Symbol" pitchFamily="2" charset="2"/>
              </a:rPr>
              <a:t>2  </a:t>
            </a:r>
            <a:r>
              <a:rPr lang="en-GB" sz="2400" dirty="0"/>
              <a:t>≡ 1. if good fit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CA71814F-BEE3-F44B-94E5-6562FEE2E564}"/>
              </a:ext>
            </a:extLst>
          </p:cNvPr>
          <p:cNvSpPr txBox="1"/>
          <p:nvPr/>
        </p:nvSpPr>
        <p:spPr>
          <a:xfrm>
            <a:off x="209933" y="1469402"/>
            <a:ext cx="4774705" cy="52322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  <a:ln w="2540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GB" sz="2800" dirty="0">
                <a:solidFill>
                  <a:schemeClr val="tx1"/>
                </a:solidFill>
              </a:rPr>
              <a:t>Your</a:t>
            </a:r>
            <a:r>
              <a:rPr lang="en-GB" sz="2800" dirty="0"/>
              <a:t> </a:t>
            </a:r>
            <a:r>
              <a:rPr lang="en-GB" sz="2800" dirty="0">
                <a:solidFill>
                  <a:srgbClr val="FF0000"/>
                </a:solidFill>
                <a:latin typeface="Symbol" pitchFamily="2" charset="2"/>
              </a:rPr>
              <a:t>c</a:t>
            </a:r>
            <a:r>
              <a:rPr lang="en-GB" sz="2800" baseline="30000" dirty="0">
                <a:solidFill>
                  <a:srgbClr val="FF0000"/>
                </a:solidFill>
                <a:latin typeface="Symbol" pitchFamily="2" charset="2"/>
              </a:rPr>
              <a:t>2 </a:t>
            </a:r>
            <a:r>
              <a:rPr lang="en-GB" sz="2800" dirty="0">
                <a:solidFill>
                  <a:srgbClr val="FF0000"/>
                </a:solidFill>
                <a:latin typeface="Symbol" pitchFamily="2" charset="2"/>
              </a:rPr>
              <a:t> </a:t>
            </a:r>
            <a:r>
              <a:rPr lang="en-GB" sz="2800" dirty="0">
                <a:solidFill>
                  <a:schemeClr val="tx1"/>
                </a:solidFill>
              </a:rPr>
              <a:t>is a random variable ! </a:t>
            </a:r>
            <a:r>
              <a:rPr lang="en-GB" sz="2800" dirty="0">
                <a:solidFill>
                  <a:schemeClr val="tx1"/>
                </a:solidFill>
                <a:latin typeface="Symbol" pitchFamily="2" charset="2"/>
              </a:rPr>
              <a:t> </a:t>
            </a:r>
            <a:r>
              <a:rPr lang="en-GB" sz="28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761327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DA6A5F-F5FB-5C40-B788-6621BCB0A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946" y="130427"/>
            <a:ext cx="10638992" cy="1325563"/>
          </a:xfrm>
        </p:spPr>
        <p:txBody>
          <a:bodyPr/>
          <a:lstStyle/>
          <a:p>
            <a:r>
              <a:rPr lang="en-GB" b="1" dirty="0">
                <a:solidFill>
                  <a:srgbClr val="002060"/>
                </a:solidFill>
              </a:rPr>
              <a:t>Quality of the regression 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A0B66176-F5C9-154E-9BAE-3D0F0DFF7A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5213" y="956195"/>
            <a:ext cx="6116969" cy="754396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761737F7-DE2F-744A-BB5F-A49B855119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68832" y="1758250"/>
            <a:ext cx="9130961" cy="3531006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4C1945F0-FA47-7F4C-83D2-5F6F36A99185}"/>
              </a:ext>
            </a:extLst>
          </p:cNvPr>
          <p:cNvSpPr txBox="1"/>
          <p:nvPr/>
        </p:nvSpPr>
        <p:spPr>
          <a:xfrm>
            <a:off x="10507850" y="3037668"/>
            <a:ext cx="1684149" cy="774915"/>
          </a:xfrm>
          <a:prstGeom prst="rect">
            <a:avLst/>
          </a:prstGeom>
          <a:solidFill>
            <a:schemeClr val="accent1">
              <a:lumMod val="60000"/>
              <a:lumOff val="40000"/>
              <a:alpha val="21000"/>
            </a:schemeClr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0EAADB56-86ED-B746-A8F8-F48377CFFFA5}"/>
              </a:ext>
            </a:extLst>
          </p:cNvPr>
          <p:cNvSpPr txBox="1"/>
          <p:nvPr/>
        </p:nvSpPr>
        <p:spPr>
          <a:xfrm>
            <a:off x="11001901" y="3863186"/>
            <a:ext cx="5966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1">
                    <a:lumMod val="75000"/>
                  </a:schemeClr>
                </a:solidFill>
              </a:rPr>
              <a:t>CDF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A1BD0982-F8B2-1B4D-B132-13EB746C9988}"/>
              </a:ext>
            </a:extLst>
          </p:cNvPr>
          <p:cNvSpPr txBox="1"/>
          <p:nvPr/>
        </p:nvSpPr>
        <p:spPr>
          <a:xfrm>
            <a:off x="9062129" y="4414462"/>
            <a:ext cx="2962671" cy="156966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accent5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sz="2400" dirty="0"/>
              <a:t>Typically: </a:t>
            </a:r>
          </a:p>
          <a:p>
            <a:r>
              <a:rPr lang="en-GB" sz="2400" dirty="0"/>
              <a:t>p-value &lt; 0.05 : ☹️</a:t>
            </a:r>
          </a:p>
          <a:p>
            <a:r>
              <a:rPr lang="en-GB" sz="2400" dirty="0"/>
              <a:t>0.05 &lt; p-value &lt; 1: 😀</a:t>
            </a:r>
          </a:p>
          <a:p>
            <a:r>
              <a:rPr lang="en-GB" sz="2400" dirty="0"/>
              <a:t>p-value close to 1 :  😕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5043DF3F-49F7-F947-950D-6AE0F610E7C7}"/>
              </a:ext>
            </a:extLst>
          </p:cNvPr>
          <p:cNvSpPr txBox="1"/>
          <p:nvPr/>
        </p:nvSpPr>
        <p:spPr>
          <a:xfrm>
            <a:off x="4825138" y="6366616"/>
            <a:ext cx="7098225" cy="4616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GB" sz="2400" dirty="0"/>
              <a:t>Go to </a:t>
            </a:r>
            <a:r>
              <a:rPr lang="en-GB" sz="2400" dirty="0">
                <a:solidFill>
                  <a:schemeClr val="tx1"/>
                </a:solidFill>
              </a:rPr>
              <a:t>Sect. IV.1.1 </a:t>
            </a:r>
            <a:r>
              <a:rPr lang="en-GB" sz="2400" dirty="0"/>
              <a:t>of the Notebook for practical example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9FF5E92-756F-6C4D-BAC9-085EA4EBBE44}"/>
              </a:ext>
            </a:extLst>
          </p:cNvPr>
          <p:cNvSpPr/>
          <p:nvPr/>
        </p:nvSpPr>
        <p:spPr>
          <a:xfrm>
            <a:off x="421652" y="5846118"/>
            <a:ext cx="80425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latin typeface="Andale Mono" panose="020B0509000000000004" pitchFamily="49" charset="0"/>
              </a:rPr>
              <a:t>1-scipy.stats.chi2.cdf(chi2_data, df= </a:t>
            </a:r>
            <a:r>
              <a:rPr lang="en-GB" dirty="0" err="1">
                <a:latin typeface="Andale Mono" panose="020B0509000000000004" pitchFamily="49" charset="0"/>
              </a:rPr>
              <a:t>len</a:t>
            </a:r>
            <a:r>
              <a:rPr lang="en-GB" dirty="0">
                <a:latin typeface="Andale Mono" panose="020B0509000000000004" pitchFamily="49" charset="0"/>
              </a:rPr>
              <a:t>(data)-</a:t>
            </a:r>
            <a:r>
              <a:rPr lang="en-GB" dirty="0" err="1">
                <a:latin typeface="Andale Mono" panose="020B0509000000000004" pitchFamily="49" charset="0"/>
              </a:rPr>
              <a:t>nparam</a:t>
            </a:r>
            <a:r>
              <a:rPr lang="en-GB" dirty="0">
                <a:latin typeface="Andale Mono" panose="020B0509000000000004" pitchFamily="49" charset="0"/>
              </a:rPr>
              <a:t>)</a:t>
            </a: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6CD70819-BA5A-C946-B05C-43FD53FC03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09270" y="3269981"/>
            <a:ext cx="2241335" cy="324716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4B87C5C0-84AF-4845-BE2A-90426F681B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64238" y="2410441"/>
            <a:ext cx="3134301" cy="339964"/>
          </a:xfrm>
          <a:prstGeom prst="rect">
            <a:avLst/>
          </a:prstGeom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04977CB2-CDCF-0D4E-8415-C8979C9516B4}"/>
              </a:ext>
            </a:extLst>
          </p:cNvPr>
          <p:cNvSpPr txBox="1"/>
          <p:nvPr/>
        </p:nvSpPr>
        <p:spPr>
          <a:xfrm>
            <a:off x="1968284" y="5106021"/>
            <a:ext cx="391454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2400" dirty="0">
                <a:latin typeface="+mj-lt"/>
              </a:rPr>
              <a:t>Q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F53A46D9-0981-1D45-A1B5-565DE0A9359C}"/>
              </a:ext>
            </a:extLst>
          </p:cNvPr>
          <p:cNvSpPr txBox="1"/>
          <p:nvPr/>
        </p:nvSpPr>
        <p:spPr>
          <a:xfrm>
            <a:off x="6785674" y="5104550"/>
            <a:ext cx="391454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2400" dirty="0">
                <a:latin typeface="+mj-lt"/>
              </a:rPr>
              <a:t>Q</a:t>
            </a:r>
          </a:p>
        </p:txBody>
      </p:sp>
    </p:spTree>
    <p:extLst>
      <p:ext uri="{BB962C8B-B14F-4D97-AF65-F5344CB8AC3E}">
        <p14:creationId xmlns:p14="http://schemas.microsoft.com/office/powerpoint/2010/main" val="1495379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DA6A5F-F5FB-5C40-B788-6621BCB0A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946" y="130427"/>
            <a:ext cx="7126566" cy="1325563"/>
          </a:xfrm>
        </p:spPr>
        <p:txBody>
          <a:bodyPr/>
          <a:lstStyle/>
          <a:p>
            <a:r>
              <a:rPr lang="en-GB" b="1" dirty="0">
                <a:solidFill>
                  <a:srgbClr val="002060"/>
                </a:solidFill>
              </a:rPr>
              <a:t>Regression and model fitting 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7C094992-00F2-0A47-9DFD-127F415A1F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945" y="1455989"/>
            <a:ext cx="11387911" cy="986269"/>
          </a:xfrm>
          <a:gradFill flip="none" rotWithShape="1">
            <a:gsLst>
              <a:gs pos="0">
                <a:schemeClr val="accent5">
                  <a:lumMod val="0"/>
                  <a:lumOff val="100000"/>
                </a:schemeClr>
              </a:gs>
              <a:gs pos="35000">
                <a:schemeClr val="accent5">
                  <a:lumMod val="0"/>
                  <a:lumOff val="100000"/>
                </a:schemeClr>
              </a:gs>
              <a:gs pos="100000">
                <a:schemeClr val="accent5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GB" i="1" dirty="0"/>
              <a:t>Problem:</a:t>
            </a:r>
            <a:r>
              <a:rPr lang="en-GB" dirty="0"/>
              <a:t> the quantities of interest are parameters of a model, not the RV that you measure</a:t>
            </a:r>
            <a:endParaRPr lang="en-GB" i="1" dirty="0"/>
          </a:p>
        </p:txBody>
      </p:sp>
      <p:graphicFrame>
        <p:nvGraphicFramePr>
          <p:cNvPr id="8" name="Tableau 9">
            <a:extLst>
              <a:ext uri="{FF2B5EF4-FFF2-40B4-BE49-F238E27FC236}">
                <a16:creationId xmlns:a16="http://schemas.microsoft.com/office/drawing/2014/main" id="{8B79D27D-C333-8F45-9935-ADFBAB836F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7688943"/>
              </p:ext>
            </p:extLst>
          </p:nvPr>
        </p:nvGraphicFramePr>
        <p:xfrm>
          <a:off x="173621" y="3429000"/>
          <a:ext cx="11794602" cy="184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1534">
                  <a:extLst>
                    <a:ext uri="{9D8B030D-6E8A-4147-A177-3AD203B41FA5}">
                      <a16:colId xmlns:a16="http://schemas.microsoft.com/office/drawing/2014/main" val="293095222"/>
                    </a:ext>
                  </a:extLst>
                </a:gridCol>
                <a:gridCol w="4286491">
                  <a:extLst>
                    <a:ext uri="{9D8B030D-6E8A-4147-A177-3AD203B41FA5}">
                      <a16:colId xmlns:a16="http://schemas.microsoft.com/office/drawing/2014/main" val="3448292334"/>
                    </a:ext>
                  </a:extLst>
                </a:gridCol>
                <a:gridCol w="3576577">
                  <a:extLst>
                    <a:ext uri="{9D8B030D-6E8A-4147-A177-3AD203B41FA5}">
                      <a16:colId xmlns:a16="http://schemas.microsoft.com/office/drawing/2014/main" val="16217762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Observation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Quantity of interest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Model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63053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Position of a star: </a:t>
                      </a:r>
                      <a:r>
                        <a:rPr lang="en-GB" b="1" dirty="0"/>
                        <a:t>x</a:t>
                      </a:r>
                      <a:r>
                        <a:rPr lang="en-GB" b="0" dirty="0"/>
                        <a:t>(t)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Proper motion (velocity) of the star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V = f(</a:t>
                      </a:r>
                      <a:r>
                        <a:rPr lang="en-GB" b="1" dirty="0"/>
                        <a:t>x</a:t>
                      </a:r>
                      <a:r>
                        <a:rPr lang="en-GB" b="0" dirty="0"/>
                        <a:t>, t, …)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0013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Photometry of an asteroid: mag(t)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 (period of rotation)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mag = f(t, P, …)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7451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Transit of a planet: mag(t)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 (period), e (eccentricity), D (</a:t>
                      </a:r>
                      <a:r>
                        <a:rPr lang="en-GB" dirty="0" err="1"/>
                        <a:t>dist</a:t>
                      </a:r>
                      <a:r>
                        <a:rPr lang="en-GB" dirty="0"/>
                        <a:t> to star)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Symbol" pitchFamily="2" charset="2"/>
                        </a:rPr>
                        <a:t>D </a:t>
                      </a:r>
                      <a:r>
                        <a:rPr lang="en-GB" dirty="0">
                          <a:latin typeface="+mn-lt"/>
                        </a:rPr>
                        <a:t>m = f (t, P, e, D, …) </a:t>
                      </a:r>
                      <a:endParaRPr lang="en-GB" dirty="0">
                        <a:latin typeface="Symbol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6884937"/>
                  </a:ext>
                </a:extLst>
              </a:tr>
              <a:tr h="319847">
                <a:tc>
                  <a:txBody>
                    <a:bodyPr/>
                    <a:lstStyle/>
                    <a:p>
                      <a:r>
                        <a:rPr lang="en-GB" dirty="0"/>
                        <a:t>Spectrum of a QSO: F (</a:t>
                      </a:r>
                      <a:r>
                        <a:rPr lang="en-GB" dirty="0">
                          <a:latin typeface="Symbol" pitchFamily="2" charset="2"/>
                        </a:rPr>
                        <a:t>l</a:t>
                      </a:r>
                      <a:r>
                        <a:rPr lang="en-GB" dirty="0">
                          <a:latin typeface="+mn-lt"/>
                        </a:rPr>
                        <a:t>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</a:t>
                      </a:r>
                      <a:r>
                        <a:rPr lang="en-GB" baseline="-25000" dirty="0"/>
                        <a:t>BH </a:t>
                      </a:r>
                      <a:r>
                        <a:rPr lang="en-GB" baseline="0" dirty="0"/>
                        <a:t>(Black hole mass of QSO)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FWHM = f(M</a:t>
                      </a:r>
                      <a:r>
                        <a:rPr lang="en-GB" baseline="-25000" dirty="0"/>
                        <a:t>BH</a:t>
                      </a:r>
                      <a:r>
                        <a:rPr lang="en-GB" baseline="0" dirty="0"/>
                        <a:t>, L, …)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0897324"/>
                  </a:ext>
                </a:extLst>
              </a:tr>
            </a:tbl>
          </a:graphicData>
        </a:graphic>
      </p:graphicFrame>
      <p:sp>
        <p:nvSpPr>
          <p:cNvPr id="10" name="ZoneTexte 9">
            <a:extLst>
              <a:ext uri="{FF2B5EF4-FFF2-40B4-BE49-F238E27FC236}">
                <a16:creationId xmlns:a16="http://schemas.microsoft.com/office/drawing/2014/main" id="{D05A8E0B-AA57-3C47-AAEF-19E11AB501E6}"/>
              </a:ext>
            </a:extLst>
          </p:cNvPr>
          <p:cNvSpPr txBox="1"/>
          <p:nvPr/>
        </p:nvSpPr>
        <p:spPr>
          <a:xfrm>
            <a:off x="173621" y="2951544"/>
            <a:ext cx="1066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Examples</a:t>
            </a:r>
          </a:p>
        </p:txBody>
      </p:sp>
    </p:spTree>
    <p:extLst>
      <p:ext uri="{BB962C8B-B14F-4D97-AF65-F5344CB8AC3E}">
        <p14:creationId xmlns:p14="http://schemas.microsoft.com/office/powerpoint/2010/main" val="9002662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DA6A5F-F5FB-5C40-B788-6621BCB0A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946" y="130427"/>
            <a:ext cx="10638992" cy="1325563"/>
          </a:xfrm>
        </p:spPr>
        <p:txBody>
          <a:bodyPr/>
          <a:lstStyle/>
          <a:p>
            <a:r>
              <a:rPr lang="en-GB" b="1" dirty="0">
                <a:solidFill>
                  <a:srgbClr val="002060"/>
                </a:solidFill>
              </a:rPr>
              <a:t>Uncertainty on the fitted parameters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1E0CC8C-4DB7-0148-ACA5-76D251D0B7F7}"/>
              </a:ext>
            </a:extLst>
          </p:cNvPr>
          <p:cNvSpPr txBox="1"/>
          <p:nvPr/>
        </p:nvSpPr>
        <p:spPr>
          <a:xfrm>
            <a:off x="514350" y="1614487"/>
            <a:ext cx="110528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The python functions return a covariance matrix (</a:t>
            </a:r>
            <a:r>
              <a:rPr lang="en-GB" sz="2400" dirty="0">
                <a:solidFill>
                  <a:srgbClr val="FF0000"/>
                </a:solidFill>
              </a:rPr>
              <a:t>Warning : </a:t>
            </a:r>
            <a:r>
              <a:rPr lang="en-GB" sz="2400" dirty="0">
                <a:solidFill>
                  <a:schemeClr val="accent1">
                    <a:lumMod val="50000"/>
                  </a:schemeClr>
                </a:solidFill>
              </a:rPr>
              <a:t>use arg. </a:t>
            </a:r>
            <a:r>
              <a:rPr lang="en-GB" sz="2400" dirty="0" err="1"/>
              <a:t>cov</a:t>
            </a:r>
            <a:r>
              <a:rPr lang="en-GB" sz="2400" dirty="0"/>
              <a:t>=</a:t>
            </a:r>
            <a:r>
              <a:rPr lang="en-GB" sz="2400" dirty="0">
                <a:solidFill>
                  <a:srgbClr val="008F00"/>
                </a:solidFill>
              </a:rPr>
              <a:t>True</a:t>
            </a:r>
            <a:r>
              <a:rPr lang="en-GB" sz="2400" dirty="0"/>
              <a:t>)</a:t>
            </a:r>
          </a:p>
          <a:p>
            <a:endParaRPr lang="en-GB" sz="2400" dirty="0"/>
          </a:p>
          <a:p>
            <a:r>
              <a:rPr lang="en-GB" sz="2400" dirty="0"/>
              <a:t>The diagonal elements of the matrix give the </a:t>
            </a:r>
            <a:r>
              <a:rPr lang="en-GB" sz="2400" dirty="0">
                <a:solidFill>
                  <a:srgbClr val="FF0000"/>
                </a:solidFill>
              </a:rPr>
              <a:t>variance </a:t>
            </a:r>
            <a:r>
              <a:rPr lang="en-GB" sz="2400" dirty="0"/>
              <a:t>on the parameters (uncertainty</a:t>
            </a:r>
            <a:r>
              <a:rPr lang="en-GB" sz="2400" baseline="30000" dirty="0"/>
              <a:t>2</a:t>
            </a:r>
            <a:r>
              <a:rPr lang="en-GB" sz="2400" dirty="0"/>
              <a:t>)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10EC86C-2896-3642-85C1-00F19ED562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230" y="3190886"/>
            <a:ext cx="3331018" cy="852121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C307D184-1C8B-3B49-9635-E9AA25D8DE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1425" y="2892173"/>
            <a:ext cx="8001000" cy="383540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7A6114DE-5559-7C4F-A3C1-5ED07E234A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03750" y="3094107"/>
            <a:ext cx="1739900" cy="669785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4A4872BE-1B98-024B-A47D-EF60E249EFC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26575" y="3134767"/>
            <a:ext cx="2032000" cy="62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6899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DA6A5F-F5FB-5C40-B788-6621BCB0A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946" y="130427"/>
            <a:ext cx="10638992" cy="1325563"/>
          </a:xfrm>
        </p:spPr>
        <p:txBody>
          <a:bodyPr/>
          <a:lstStyle/>
          <a:p>
            <a:r>
              <a:rPr lang="en-GB" b="1" dirty="0">
                <a:solidFill>
                  <a:srgbClr val="002060"/>
                </a:solidFill>
              </a:rPr>
              <a:t>Uncertainty on the fitted parameters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292ADB3E-EA2E-A645-B427-7F35AE3898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946" y="1266573"/>
            <a:ext cx="3111500" cy="110490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202902AF-F351-EF43-9E1D-EDB07A3BDD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800" y="2371473"/>
            <a:ext cx="11836400" cy="4356100"/>
          </a:xfrm>
          <a:prstGeom prst="rect">
            <a:avLst/>
          </a:prstGeom>
        </p:spPr>
      </p:pic>
      <p:sp>
        <p:nvSpPr>
          <p:cNvPr id="11" name="Losange 10">
            <a:extLst>
              <a:ext uri="{FF2B5EF4-FFF2-40B4-BE49-F238E27FC236}">
                <a16:creationId xmlns:a16="http://schemas.microsoft.com/office/drawing/2014/main" id="{05274B65-5288-9341-8514-5224255DB10C}"/>
              </a:ext>
            </a:extLst>
          </p:cNvPr>
          <p:cNvSpPr/>
          <p:nvPr/>
        </p:nvSpPr>
        <p:spPr>
          <a:xfrm>
            <a:off x="5505667" y="5780341"/>
            <a:ext cx="190283" cy="220409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Losange 12">
            <a:extLst>
              <a:ext uri="{FF2B5EF4-FFF2-40B4-BE49-F238E27FC236}">
                <a16:creationId xmlns:a16="http://schemas.microsoft.com/office/drawing/2014/main" id="{C4170D21-9E98-8144-BFC0-06E46F7193D4}"/>
              </a:ext>
            </a:extLst>
          </p:cNvPr>
          <p:cNvSpPr/>
          <p:nvPr/>
        </p:nvSpPr>
        <p:spPr>
          <a:xfrm>
            <a:off x="1692277" y="3161796"/>
            <a:ext cx="155573" cy="267204"/>
          </a:xfrm>
          <a:prstGeom prst="diamond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70809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DA6A5F-F5FB-5C40-B788-6621BCB0A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946" y="130427"/>
            <a:ext cx="10638992" cy="1325563"/>
          </a:xfrm>
        </p:spPr>
        <p:txBody>
          <a:bodyPr/>
          <a:lstStyle/>
          <a:p>
            <a:r>
              <a:rPr lang="en-GB" b="1" dirty="0">
                <a:solidFill>
                  <a:srgbClr val="002060"/>
                </a:solidFill>
              </a:rPr>
              <a:t>Uncertainty on the fitted parameters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10EC86C-2896-3642-85C1-00F19ED562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709" y="1455990"/>
            <a:ext cx="3331018" cy="852121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E47A540E-4B92-8A46-929E-7250B5FEBD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9942" y="2892173"/>
            <a:ext cx="8001000" cy="383540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DD4574A7-DA48-DD40-B8E1-50CF409780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81058" y="3312205"/>
            <a:ext cx="1670161" cy="642938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08A5F319-D2AE-D54E-8210-E92C56ADC44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18425" y="3312205"/>
            <a:ext cx="1670161" cy="642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864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>
            <a:extLst>
              <a:ext uri="{FF2B5EF4-FFF2-40B4-BE49-F238E27FC236}">
                <a16:creationId xmlns:a16="http://schemas.microsoft.com/office/drawing/2014/main" id="{CF795F85-A429-DC40-9730-BFA28E046E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07522"/>
            <a:ext cx="9515476" cy="4421332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05DA6A5F-F5FB-5C40-B788-6621BCB0A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946" y="130427"/>
            <a:ext cx="7126566" cy="1325563"/>
          </a:xfrm>
        </p:spPr>
        <p:txBody>
          <a:bodyPr/>
          <a:lstStyle/>
          <a:p>
            <a:r>
              <a:rPr lang="en-GB" b="1" dirty="0">
                <a:solidFill>
                  <a:srgbClr val="002060"/>
                </a:solidFill>
              </a:rPr>
              <a:t>Regression and model fitting 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7C094992-00F2-0A47-9DFD-127F415A1F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945" y="1455989"/>
            <a:ext cx="4593571" cy="604305"/>
          </a:xfrm>
          <a:gradFill flip="none" rotWithShape="1">
            <a:gsLst>
              <a:gs pos="0">
                <a:schemeClr val="accent5">
                  <a:lumMod val="0"/>
                  <a:lumOff val="100000"/>
                </a:schemeClr>
              </a:gs>
              <a:gs pos="35000">
                <a:schemeClr val="accent5">
                  <a:lumMod val="0"/>
                  <a:lumOff val="100000"/>
                </a:schemeClr>
              </a:gs>
              <a:gs pos="100000">
                <a:schemeClr val="accent5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GB" i="1" dirty="0"/>
              <a:t>Problem: </a:t>
            </a:r>
            <a:r>
              <a:rPr lang="en-GB" dirty="0"/>
              <a:t>You measure D ≡ ({</a:t>
            </a:r>
            <a:r>
              <a:rPr lang="en-GB" dirty="0" err="1"/>
              <a:t>y</a:t>
            </a:r>
            <a:r>
              <a:rPr lang="en-GB" baseline="-25000" dirty="0" err="1"/>
              <a:t>i</a:t>
            </a:r>
            <a:r>
              <a:rPr lang="en-GB" dirty="0"/>
              <a:t>}, {x</a:t>
            </a:r>
            <a:r>
              <a:rPr lang="en-GB" baseline="-25000" dirty="0"/>
              <a:t>i</a:t>
            </a:r>
            <a:r>
              <a:rPr lang="en-GB" dirty="0"/>
              <a:t>})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511D79F-F232-A042-91B4-7AB6C207C68B}"/>
              </a:ext>
            </a:extLst>
          </p:cNvPr>
          <p:cNvSpPr txBox="1"/>
          <p:nvPr/>
        </p:nvSpPr>
        <p:spPr>
          <a:xfrm>
            <a:off x="9618562" y="2743200"/>
            <a:ext cx="18662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Model:  </a:t>
            </a:r>
            <a:r>
              <a:rPr lang="en-GB" sz="2400" dirty="0"/>
              <a:t>M</a:t>
            </a:r>
            <a:r>
              <a:rPr lang="en-GB" sz="2400" dirty="0">
                <a:latin typeface="Symbol" pitchFamily="2" charset="2"/>
              </a:rPr>
              <a:t>(</a:t>
            </a:r>
            <a:r>
              <a:rPr lang="en-GB" sz="2400" b="1" dirty="0">
                <a:latin typeface="Symbol" pitchFamily="2" charset="2"/>
              </a:rPr>
              <a:t>q</a:t>
            </a:r>
            <a:r>
              <a:rPr lang="en-GB" sz="2400" dirty="0">
                <a:latin typeface="Symbol" pitchFamily="2" charset="2"/>
              </a:rPr>
              <a:t>)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FD520AC3-6B3A-1F40-BB57-1738580EF03F}"/>
              </a:ext>
            </a:extLst>
          </p:cNvPr>
          <p:cNvSpPr txBox="1"/>
          <p:nvPr/>
        </p:nvSpPr>
        <p:spPr>
          <a:xfrm>
            <a:off x="760533" y="2804155"/>
            <a:ext cx="2581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0432FF"/>
                </a:solidFill>
              </a:rPr>
              <a:t>Data: </a:t>
            </a:r>
            <a:r>
              <a:rPr lang="en-GB" sz="2400" dirty="0">
                <a:solidFill>
                  <a:srgbClr val="0432FF"/>
                </a:solidFill>
              </a:rPr>
              <a:t>{x</a:t>
            </a:r>
            <a:r>
              <a:rPr lang="en-GB" sz="2400" baseline="-25000" dirty="0">
                <a:solidFill>
                  <a:srgbClr val="0432FF"/>
                </a:solidFill>
              </a:rPr>
              <a:t>i</a:t>
            </a:r>
            <a:r>
              <a:rPr lang="en-GB" sz="2400" dirty="0">
                <a:solidFill>
                  <a:srgbClr val="0432FF"/>
                </a:solidFill>
              </a:rPr>
              <a:t>}, {</a:t>
            </a:r>
            <a:r>
              <a:rPr lang="en-GB" sz="2400" dirty="0" err="1">
                <a:solidFill>
                  <a:srgbClr val="0432FF"/>
                </a:solidFill>
              </a:rPr>
              <a:t>y</a:t>
            </a:r>
            <a:r>
              <a:rPr lang="en-GB" sz="2400" baseline="-25000" dirty="0" err="1">
                <a:solidFill>
                  <a:srgbClr val="0432FF"/>
                </a:solidFill>
              </a:rPr>
              <a:t>i</a:t>
            </a:r>
            <a:r>
              <a:rPr lang="en-GB" sz="2400" dirty="0">
                <a:solidFill>
                  <a:srgbClr val="0432FF"/>
                </a:solidFill>
              </a:rPr>
              <a:t>} w. </a:t>
            </a:r>
            <a:r>
              <a:rPr lang="en-GB" sz="2400" dirty="0" err="1">
                <a:solidFill>
                  <a:srgbClr val="0432FF"/>
                </a:solidFill>
                <a:latin typeface="Symbol" pitchFamily="2" charset="2"/>
              </a:rPr>
              <a:t>s</a:t>
            </a:r>
            <a:r>
              <a:rPr lang="en-GB" sz="2400" baseline="-25000" dirty="0" err="1">
                <a:solidFill>
                  <a:srgbClr val="0432FF"/>
                </a:solidFill>
                <a:latin typeface="Symbol" pitchFamily="2" charset="2"/>
              </a:rPr>
              <a:t>i</a:t>
            </a:r>
            <a:r>
              <a:rPr lang="en-GB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06129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DA6A5F-F5FB-5C40-B788-6621BCB0A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946" y="130427"/>
            <a:ext cx="7126566" cy="1325563"/>
          </a:xfrm>
        </p:spPr>
        <p:txBody>
          <a:bodyPr/>
          <a:lstStyle/>
          <a:p>
            <a:r>
              <a:rPr lang="en-GB" b="1" dirty="0">
                <a:solidFill>
                  <a:srgbClr val="002060"/>
                </a:solidFill>
              </a:rPr>
              <a:t>Regression and model fitting 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511D79F-F232-A042-91B4-7AB6C207C68B}"/>
              </a:ext>
            </a:extLst>
          </p:cNvPr>
          <p:cNvSpPr txBox="1"/>
          <p:nvPr/>
        </p:nvSpPr>
        <p:spPr>
          <a:xfrm>
            <a:off x="9618562" y="2743200"/>
            <a:ext cx="18405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Model:  </a:t>
            </a:r>
            <a:r>
              <a:rPr lang="en-GB" sz="2400" dirty="0">
                <a:latin typeface="+mj-lt"/>
              </a:rPr>
              <a:t>M(</a:t>
            </a:r>
            <a:r>
              <a:rPr lang="en-GB" sz="2400" b="1" dirty="0">
                <a:latin typeface="Symbol" pitchFamily="2" charset="2"/>
              </a:rPr>
              <a:t>q</a:t>
            </a:r>
            <a:r>
              <a:rPr lang="en-GB" sz="2400" dirty="0">
                <a:latin typeface="+mj-lt"/>
              </a:rPr>
              <a:t>)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1D8E224-AF8B-4B4E-AC35-A69A15F61C63}"/>
              </a:ext>
            </a:extLst>
          </p:cNvPr>
          <p:cNvSpPr txBox="1"/>
          <p:nvPr/>
        </p:nvSpPr>
        <p:spPr>
          <a:xfrm>
            <a:off x="9711159" y="3429000"/>
            <a:ext cx="169790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latin typeface="+mj-lt"/>
              </a:rPr>
              <a:t>y = a * x + b </a:t>
            </a:r>
          </a:p>
          <a:p>
            <a:endParaRPr lang="en-GB" sz="2400" dirty="0"/>
          </a:p>
          <a:p>
            <a:r>
              <a:rPr lang="en-GB" sz="2400" b="1" dirty="0">
                <a:latin typeface="Symbol" pitchFamily="2" charset="2"/>
              </a:rPr>
              <a:t>q</a:t>
            </a:r>
            <a:r>
              <a:rPr lang="en-GB" sz="2400" dirty="0">
                <a:latin typeface="Symbol" pitchFamily="2" charset="2"/>
              </a:rPr>
              <a:t> </a:t>
            </a:r>
            <a:r>
              <a:rPr lang="en-GB" sz="2400" dirty="0">
                <a:latin typeface="+mj-lt"/>
              </a:rPr>
              <a:t>= a, b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32D77D72-7E22-9247-BB73-D7A8F2948A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575" y="2430684"/>
            <a:ext cx="9478530" cy="4404166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55E8E978-88A7-9243-93C1-A25C50B08C41}"/>
              </a:ext>
            </a:extLst>
          </p:cNvPr>
          <p:cNvSpPr txBox="1"/>
          <p:nvPr/>
        </p:nvSpPr>
        <p:spPr>
          <a:xfrm>
            <a:off x="5833641" y="3890665"/>
            <a:ext cx="244971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latin typeface="+mj-lt"/>
              </a:rPr>
              <a:t>M(</a:t>
            </a:r>
            <a:r>
              <a:rPr lang="en-GB" sz="2400" b="1" dirty="0">
                <a:latin typeface="Symbol" pitchFamily="2" charset="2"/>
              </a:rPr>
              <a:t>q</a:t>
            </a:r>
            <a:r>
              <a:rPr lang="en-GB" sz="2400" dirty="0">
                <a:latin typeface="+mj-lt"/>
              </a:rPr>
              <a:t>): y = a * x + b </a:t>
            </a:r>
          </a:p>
          <a:p>
            <a:endParaRPr lang="en-GB" dirty="0"/>
          </a:p>
        </p:txBody>
      </p:sp>
      <p:sp>
        <p:nvSpPr>
          <p:cNvPr id="12" name="Espace réservé du contenu 4">
            <a:extLst>
              <a:ext uri="{FF2B5EF4-FFF2-40B4-BE49-F238E27FC236}">
                <a16:creationId xmlns:a16="http://schemas.microsoft.com/office/drawing/2014/main" id="{D18699E9-46AE-2349-A524-90058830D0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945" y="1455989"/>
            <a:ext cx="4593571" cy="604305"/>
          </a:xfrm>
          <a:gradFill flip="none" rotWithShape="1">
            <a:gsLst>
              <a:gs pos="0">
                <a:schemeClr val="accent5">
                  <a:lumMod val="0"/>
                  <a:lumOff val="100000"/>
                </a:schemeClr>
              </a:gs>
              <a:gs pos="35000">
                <a:schemeClr val="accent5">
                  <a:lumMod val="0"/>
                  <a:lumOff val="100000"/>
                </a:schemeClr>
              </a:gs>
              <a:gs pos="100000">
                <a:schemeClr val="accent5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GB" i="1" dirty="0"/>
              <a:t>Problem: </a:t>
            </a:r>
            <a:r>
              <a:rPr lang="en-GB" dirty="0"/>
              <a:t>You measure D ≡ ({</a:t>
            </a:r>
            <a:r>
              <a:rPr lang="en-GB" dirty="0" err="1"/>
              <a:t>y</a:t>
            </a:r>
            <a:r>
              <a:rPr lang="en-GB" baseline="-25000" dirty="0" err="1"/>
              <a:t>i</a:t>
            </a:r>
            <a:r>
              <a:rPr lang="en-GB" dirty="0"/>
              <a:t>}, {x</a:t>
            </a:r>
            <a:r>
              <a:rPr lang="en-GB" baseline="-25000" dirty="0"/>
              <a:t>i</a:t>
            </a:r>
            <a:r>
              <a:rPr lang="en-GB" dirty="0"/>
              <a:t>})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FE00D687-4C89-E84C-8DC8-C44EEA08F44F}"/>
              </a:ext>
            </a:extLst>
          </p:cNvPr>
          <p:cNvSpPr txBox="1"/>
          <p:nvPr/>
        </p:nvSpPr>
        <p:spPr>
          <a:xfrm>
            <a:off x="760533" y="2804155"/>
            <a:ext cx="2581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0432FF"/>
                </a:solidFill>
              </a:rPr>
              <a:t>Data: </a:t>
            </a:r>
            <a:r>
              <a:rPr lang="en-GB" sz="2400" dirty="0">
                <a:solidFill>
                  <a:srgbClr val="0432FF"/>
                </a:solidFill>
              </a:rPr>
              <a:t>{x</a:t>
            </a:r>
            <a:r>
              <a:rPr lang="en-GB" sz="2400" baseline="-25000" dirty="0">
                <a:solidFill>
                  <a:srgbClr val="0432FF"/>
                </a:solidFill>
              </a:rPr>
              <a:t>i</a:t>
            </a:r>
            <a:r>
              <a:rPr lang="en-GB" sz="2400" dirty="0">
                <a:solidFill>
                  <a:srgbClr val="0432FF"/>
                </a:solidFill>
              </a:rPr>
              <a:t>}, {</a:t>
            </a:r>
            <a:r>
              <a:rPr lang="en-GB" sz="2400" dirty="0" err="1">
                <a:solidFill>
                  <a:srgbClr val="0432FF"/>
                </a:solidFill>
              </a:rPr>
              <a:t>y</a:t>
            </a:r>
            <a:r>
              <a:rPr lang="en-GB" sz="2400" baseline="-25000" dirty="0" err="1">
                <a:solidFill>
                  <a:srgbClr val="0432FF"/>
                </a:solidFill>
              </a:rPr>
              <a:t>i</a:t>
            </a:r>
            <a:r>
              <a:rPr lang="en-GB" sz="2400" dirty="0">
                <a:solidFill>
                  <a:srgbClr val="0432FF"/>
                </a:solidFill>
              </a:rPr>
              <a:t>} w. </a:t>
            </a:r>
            <a:r>
              <a:rPr lang="en-GB" sz="2400" dirty="0" err="1">
                <a:solidFill>
                  <a:srgbClr val="0432FF"/>
                </a:solidFill>
                <a:latin typeface="Symbol" pitchFamily="2" charset="2"/>
              </a:rPr>
              <a:t>s</a:t>
            </a:r>
            <a:r>
              <a:rPr lang="en-GB" sz="2400" baseline="-25000" dirty="0" err="1">
                <a:solidFill>
                  <a:srgbClr val="0432FF"/>
                </a:solidFill>
                <a:latin typeface="Symbol" pitchFamily="2" charset="2"/>
              </a:rPr>
              <a:t>i</a:t>
            </a:r>
            <a:r>
              <a:rPr lang="en-GB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37380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 15">
            <a:extLst>
              <a:ext uri="{FF2B5EF4-FFF2-40B4-BE49-F238E27FC236}">
                <a16:creationId xmlns:a16="http://schemas.microsoft.com/office/drawing/2014/main" id="{360793C4-B0A4-094C-81C9-164F888B22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2402462"/>
            <a:ext cx="9562152" cy="4443021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05DA6A5F-F5FB-5C40-B788-6621BCB0A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946" y="130427"/>
            <a:ext cx="7126566" cy="1325563"/>
          </a:xfrm>
        </p:spPr>
        <p:txBody>
          <a:bodyPr/>
          <a:lstStyle/>
          <a:p>
            <a:r>
              <a:rPr lang="en-GB" b="1" dirty="0">
                <a:solidFill>
                  <a:srgbClr val="002060"/>
                </a:solidFill>
              </a:rPr>
              <a:t>Regression and model fitting 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7C094992-00F2-0A47-9DFD-127F415A1F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944" y="1455989"/>
            <a:ext cx="8748883" cy="604305"/>
          </a:xfrm>
          <a:gradFill flip="none" rotWithShape="1">
            <a:gsLst>
              <a:gs pos="0">
                <a:schemeClr val="accent5">
                  <a:lumMod val="0"/>
                  <a:lumOff val="100000"/>
                </a:schemeClr>
              </a:gs>
              <a:gs pos="35000">
                <a:schemeClr val="accent5">
                  <a:lumMod val="0"/>
                  <a:lumOff val="100000"/>
                </a:schemeClr>
              </a:gs>
              <a:gs pos="100000">
                <a:schemeClr val="accent5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GB" i="1" dirty="0"/>
              <a:t>How to  find a good model?   </a:t>
            </a:r>
            <a:endParaRPr lang="en-GB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511D79F-F232-A042-91B4-7AB6C207C68B}"/>
              </a:ext>
            </a:extLst>
          </p:cNvPr>
          <p:cNvSpPr txBox="1"/>
          <p:nvPr/>
        </p:nvSpPr>
        <p:spPr>
          <a:xfrm>
            <a:off x="10060486" y="1455989"/>
            <a:ext cx="18405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Model:  </a:t>
            </a:r>
            <a:r>
              <a:rPr lang="en-GB" sz="2400" dirty="0">
                <a:latin typeface="+mj-lt"/>
              </a:rPr>
              <a:t>M(</a:t>
            </a:r>
            <a:r>
              <a:rPr lang="en-GB" sz="2400" b="1" dirty="0">
                <a:latin typeface="Symbol" pitchFamily="2" charset="2"/>
              </a:rPr>
              <a:t>q</a:t>
            </a:r>
            <a:r>
              <a:rPr lang="en-GB" sz="2400" dirty="0">
                <a:latin typeface="+mj-lt"/>
              </a:rPr>
              <a:t>)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1D8E224-AF8B-4B4E-AC35-A69A15F61C63}"/>
              </a:ext>
            </a:extLst>
          </p:cNvPr>
          <p:cNvSpPr txBox="1"/>
          <p:nvPr/>
        </p:nvSpPr>
        <p:spPr>
          <a:xfrm>
            <a:off x="10153083" y="2141789"/>
            <a:ext cx="169790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latin typeface="+mj-lt"/>
              </a:rPr>
              <a:t>y = a * x + b </a:t>
            </a:r>
          </a:p>
          <a:p>
            <a:r>
              <a:rPr lang="en-GB" sz="2400" dirty="0">
                <a:latin typeface="+mj-lt"/>
              </a:rPr>
              <a:t>   = f(x | </a:t>
            </a:r>
            <a:r>
              <a:rPr lang="en-GB" sz="2400" b="1" dirty="0">
                <a:latin typeface="Symbol" pitchFamily="2" charset="2"/>
              </a:rPr>
              <a:t>q</a:t>
            </a:r>
            <a:r>
              <a:rPr lang="en-GB" sz="2400" dirty="0">
                <a:latin typeface="+mj-lt"/>
              </a:rPr>
              <a:t>)</a:t>
            </a:r>
          </a:p>
          <a:p>
            <a:endParaRPr lang="en-GB" sz="2400" dirty="0"/>
          </a:p>
          <a:p>
            <a:r>
              <a:rPr lang="en-GB" sz="2400" b="1" dirty="0">
                <a:latin typeface="Symbol" pitchFamily="2" charset="2"/>
              </a:rPr>
              <a:t>q</a:t>
            </a:r>
            <a:r>
              <a:rPr lang="en-GB" sz="2400" dirty="0">
                <a:latin typeface="Symbol" pitchFamily="2" charset="2"/>
              </a:rPr>
              <a:t> </a:t>
            </a:r>
            <a:r>
              <a:rPr lang="en-GB" sz="2400" dirty="0">
                <a:latin typeface="+mj-lt"/>
              </a:rPr>
              <a:t>= a, b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CA153D9-CCE4-0D45-A9DA-875A0348091A}"/>
              </a:ext>
            </a:extLst>
          </p:cNvPr>
          <p:cNvSpPr/>
          <p:nvPr/>
        </p:nvSpPr>
        <p:spPr>
          <a:xfrm>
            <a:off x="6600828" y="4957609"/>
            <a:ext cx="5445919" cy="1684808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84ECBA00-7F7F-F24A-96E4-A377E92D6E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0104" y="5162808"/>
            <a:ext cx="4559300" cy="1257300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24362442-5273-F74E-8D59-09C75F4212D6}"/>
              </a:ext>
            </a:extLst>
          </p:cNvPr>
          <p:cNvSpPr txBox="1"/>
          <p:nvPr/>
        </p:nvSpPr>
        <p:spPr>
          <a:xfrm>
            <a:off x="9767881" y="4086422"/>
            <a:ext cx="14040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rgbClr val="FF0000"/>
                </a:solidFill>
              </a:rPr>
              <a:t>Minimize 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617709FA-8164-CA4D-9532-0C2955223682}"/>
              </a:ext>
            </a:extLst>
          </p:cNvPr>
          <p:cNvSpPr txBox="1"/>
          <p:nvPr/>
        </p:nvSpPr>
        <p:spPr>
          <a:xfrm>
            <a:off x="760533" y="2804155"/>
            <a:ext cx="2581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0432FF"/>
                </a:solidFill>
              </a:rPr>
              <a:t>Data: </a:t>
            </a:r>
            <a:r>
              <a:rPr lang="en-GB" sz="2400" dirty="0">
                <a:solidFill>
                  <a:srgbClr val="0432FF"/>
                </a:solidFill>
              </a:rPr>
              <a:t>{x</a:t>
            </a:r>
            <a:r>
              <a:rPr lang="en-GB" sz="2400" baseline="-25000" dirty="0">
                <a:solidFill>
                  <a:srgbClr val="0432FF"/>
                </a:solidFill>
              </a:rPr>
              <a:t>i</a:t>
            </a:r>
            <a:r>
              <a:rPr lang="en-GB" sz="2400" dirty="0">
                <a:solidFill>
                  <a:srgbClr val="0432FF"/>
                </a:solidFill>
              </a:rPr>
              <a:t>}, {</a:t>
            </a:r>
            <a:r>
              <a:rPr lang="en-GB" sz="2400" dirty="0" err="1">
                <a:solidFill>
                  <a:srgbClr val="0432FF"/>
                </a:solidFill>
              </a:rPr>
              <a:t>y</a:t>
            </a:r>
            <a:r>
              <a:rPr lang="en-GB" sz="2400" baseline="-25000" dirty="0" err="1">
                <a:solidFill>
                  <a:srgbClr val="0432FF"/>
                </a:solidFill>
              </a:rPr>
              <a:t>i</a:t>
            </a:r>
            <a:r>
              <a:rPr lang="en-GB" sz="2400" dirty="0">
                <a:solidFill>
                  <a:srgbClr val="0432FF"/>
                </a:solidFill>
              </a:rPr>
              <a:t>} w. </a:t>
            </a:r>
            <a:r>
              <a:rPr lang="en-GB" sz="2400" dirty="0" err="1">
                <a:solidFill>
                  <a:srgbClr val="0432FF"/>
                </a:solidFill>
                <a:latin typeface="Symbol" pitchFamily="2" charset="2"/>
              </a:rPr>
              <a:t>s</a:t>
            </a:r>
            <a:r>
              <a:rPr lang="en-GB" sz="2400" baseline="-25000" dirty="0" err="1">
                <a:solidFill>
                  <a:srgbClr val="0432FF"/>
                </a:solidFill>
                <a:latin typeface="Symbol" pitchFamily="2" charset="2"/>
              </a:rPr>
              <a:t>i</a:t>
            </a:r>
            <a:r>
              <a:rPr lang="en-GB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91256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DA6A5F-F5FB-5C40-B788-6621BCB0A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946" y="130427"/>
            <a:ext cx="7126566" cy="1325563"/>
          </a:xfrm>
        </p:spPr>
        <p:txBody>
          <a:bodyPr/>
          <a:lstStyle/>
          <a:p>
            <a:r>
              <a:rPr lang="en-GB" b="1" dirty="0">
                <a:solidFill>
                  <a:srgbClr val="002060"/>
                </a:solidFill>
              </a:rPr>
              <a:t>Regression and model fitting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CA153D9-CCE4-0D45-A9DA-875A0348091A}"/>
              </a:ext>
            </a:extLst>
          </p:cNvPr>
          <p:cNvSpPr/>
          <p:nvPr/>
        </p:nvSpPr>
        <p:spPr>
          <a:xfrm>
            <a:off x="290946" y="1744192"/>
            <a:ext cx="5445919" cy="1684808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84ECBA00-7F7F-F24A-96E4-A377E92D6E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222" y="1949391"/>
            <a:ext cx="4559300" cy="1257300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7C6362B7-B0A7-B34B-B395-A32C7ECAFDED}"/>
              </a:ext>
            </a:extLst>
          </p:cNvPr>
          <p:cNvSpPr txBox="1"/>
          <p:nvPr/>
        </p:nvSpPr>
        <p:spPr>
          <a:xfrm>
            <a:off x="6286141" y="1898532"/>
            <a:ext cx="52295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If </a:t>
            </a:r>
            <a:r>
              <a:rPr lang="en-GB" sz="2400" dirty="0" err="1">
                <a:latin typeface="Symbol" pitchFamily="2" charset="2"/>
              </a:rPr>
              <a:t>s</a:t>
            </a:r>
            <a:r>
              <a:rPr lang="en-GB" sz="2400" baseline="-25000" dirty="0" err="1"/>
              <a:t>i</a:t>
            </a:r>
            <a:r>
              <a:rPr lang="en-GB" sz="2400" dirty="0"/>
              <a:t> = 1 : Least square regression</a:t>
            </a:r>
          </a:p>
          <a:p>
            <a:endParaRPr lang="en-GB" sz="2400" dirty="0"/>
          </a:p>
          <a:p>
            <a:r>
              <a:rPr lang="en-GB" sz="2400" dirty="0"/>
              <a:t>If </a:t>
            </a:r>
            <a:r>
              <a:rPr lang="en-GB" sz="2400" dirty="0" err="1">
                <a:latin typeface="Symbol" pitchFamily="2" charset="2"/>
              </a:rPr>
              <a:t>s</a:t>
            </a:r>
            <a:r>
              <a:rPr lang="en-GB" sz="2400" baseline="-25000" dirty="0" err="1"/>
              <a:t>i</a:t>
            </a:r>
            <a:r>
              <a:rPr lang="en-GB" sz="2400" baseline="-25000" dirty="0"/>
              <a:t> </a:t>
            </a:r>
            <a:r>
              <a:rPr lang="en-GB" sz="2400" dirty="0"/>
              <a:t> ≠ 1 : chi-square regression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488BF106-7F00-3948-A6BF-7EDFF1E28D9A}"/>
              </a:ext>
            </a:extLst>
          </p:cNvPr>
          <p:cNvSpPr txBox="1"/>
          <p:nvPr/>
        </p:nvSpPr>
        <p:spPr>
          <a:xfrm>
            <a:off x="217921" y="3541403"/>
            <a:ext cx="1175615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The </a:t>
            </a:r>
            <a:r>
              <a:rPr lang="en-GB" sz="2400" dirty="0">
                <a:latin typeface="Symbol" pitchFamily="2" charset="2"/>
              </a:rPr>
              <a:t>c</a:t>
            </a:r>
            <a:r>
              <a:rPr lang="en-GB" sz="2400" baseline="30000" dirty="0">
                <a:latin typeface="Symbol" pitchFamily="2" charset="2"/>
              </a:rPr>
              <a:t>2</a:t>
            </a:r>
            <a:r>
              <a:rPr lang="en-GB" sz="2400" dirty="0">
                <a:latin typeface="Symbol" pitchFamily="2" charset="2"/>
              </a:rPr>
              <a:t> </a:t>
            </a:r>
            <a:r>
              <a:rPr lang="en-GB" sz="2400" dirty="0"/>
              <a:t>is called a </a:t>
            </a:r>
            <a:r>
              <a:rPr lang="en-GB" sz="2400" b="1" dirty="0">
                <a:solidFill>
                  <a:srgbClr val="FF0000"/>
                </a:solidFill>
              </a:rPr>
              <a:t>merit </a:t>
            </a:r>
            <a:r>
              <a:rPr lang="en-GB" sz="2400" dirty="0"/>
              <a:t>function</a:t>
            </a:r>
          </a:p>
          <a:p>
            <a:endParaRPr lang="en-GB" sz="2400" dirty="0"/>
          </a:p>
          <a:p>
            <a:r>
              <a:rPr lang="en-GB" sz="2400" dirty="0"/>
              <a:t>When uncertainties between variables</a:t>
            </a:r>
          </a:p>
          <a:p>
            <a:r>
              <a:rPr lang="en-GB" sz="2400" dirty="0"/>
              <a:t> are correlated, the </a:t>
            </a:r>
            <a:r>
              <a:rPr lang="en-GB" sz="2400" dirty="0">
                <a:latin typeface="Symbol" pitchFamily="2" charset="2"/>
              </a:rPr>
              <a:t>c</a:t>
            </a:r>
            <a:r>
              <a:rPr lang="en-GB" sz="2400" baseline="30000" dirty="0"/>
              <a:t>2</a:t>
            </a:r>
            <a:r>
              <a:rPr lang="en-GB" sz="2400" dirty="0"/>
              <a:t> is expressed: </a:t>
            </a:r>
          </a:p>
          <a:p>
            <a:endParaRPr lang="en-GB" sz="2400" dirty="0"/>
          </a:p>
          <a:p>
            <a:endParaRPr lang="en-GB" sz="2400" dirty="0"/>
          </a:p>
          <a:p>
            <a:r>
              <a:rPr lang="en-GB" sz="2400" dirty="0"/>
              <a:t>Where </a:t>
            </a:r>
            <a:r>
              <a:rPr lang="en-GB" sz="2400" i="1" dirty="0"/>
              <a:t>F</a:t>
            </a:r>
            <a:r>
              <a:rPr lang="en-GB" sz="2400" dirty="0"/>
              <a:t> is the Fisher matrix</a:t>
            </a: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D13F96ED-A37D-E04D-B68E-8A99862D60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7037" y="4136049"/>
            <a:ext cx="6467042" cy="1087417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7BA00D14-026A-1742-B894-F5BB0EB3DE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5705709"/>
            <a:ext cx="4657794" cy="908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388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DA6A5F-F5FB-5C40-B788-6621BCB0A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946" y="130427"/>
            <a:ext cx="8753042" cy="1325563"/>
          </a:xfrm>
        </p:spPr>
        <p:txBody>
          <a:bodyPr/>
          <a:lstStyle/>
          <a:p>
            <a:r>
              <a:rPr lang="en-GB" b="1" dirty="0">
                <a:solidFill>
                  <a:srgbClr val="002060"/>
                </a:solidFill>
              </a:rPr>
              <a:t>Link between </a:t>
            </a:r>
            <a:r>
              <a:rPr lang="en-GB" b="1" dirty="0">
                <a:solidFill>
                  <a:srgbClr val="002060"/>
                </a:solidFill>
                <a:latin typeface="Symbol" pitchFamily="2" charset="2"/>
              </a:rPr>
              <a:t>c</a:t>
            </a:r>
            <a:r>
              <a:rPr lang="en-GB" b="1" baseline="30000" dirty="0">
                <a:solidFill>
                  <a:srgbClr val="002060"/>
                </a:solidFill>
                <a:latin typeface="Symbol" pitchFamily="2" charset="2"/>
              </a:rPr>
              <a:t>2 </a:t>
            </a:r>
            <a:r>
              <a:rPr lang="en-GB" b="1" dirty="0">
                <a:solidFill>
                  <a:srgbClr val="002060"/>
                </a:solidFill>
                <a:latin typeface="Symbol" pitchFamily="2" charset="2"/>
              </a:rPr>
              <a:t> </a:t>
            </a:r>
            <a:r>
              <a:rPr lang="en-GB" dirty="0">
                <a:solidFill>
                  <a:srgbClr val="002060"/>
                </a:solidFill>
                <a:latin typeface="+mn-lt"/>
              </a:rPr>
              <a:t>and likelihood</a:t>
            </a:r>
            <a:endParaRPr lang="en-GB" dirty="0">
              <a:solidFill>
                <a:srgbClr val="002060"/>
              </a:solidFill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E183FDB2-14DC-B045-ADCB-57057E1B4589}"/>
              </a:ext>
            </a:extLst>
          </p:cNvPr>
          <p:cNvSpPr txBox="1"/>
          <p:nvPr/>
        </p:nvSpPr>
        <p:spPr>
          <a:xfrm>
            <a:off x="290946" y="2172753"/>
            <a:ext cx="3001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Case of a straight line: 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3C698BE-7036-034F-BBAB-50D6C584B9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1327" y="2216105"/>
            <a:ext cx="3001334" cy="348278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7C2A5A46-FCC4-2144-BA71-E6E58F573626}"/>
              </a:ext>
            </a:extLst>
          </p:cNvPr>
          <p:cNvSpPr txBox="1"/>
          <p:nvPr/>
        </p:nvSpPr>
        <p:spPr>
          <a:xfrm>
            <a:off x="6875283" y="2159411"/>
            <a:ext cx="8082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with 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B82D13BC-3474-3B4C-9A05-CEB5074F7D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0271" y="2132126"/>
            <a:ext cx="2501900" cy="469900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09944D19-BAF4-624B-AC0C-F07BFFD31F24}"/>
              </a:ext>
            </a:extLst>
          </p:cNvPr>
          <p:cNvSpPr txBox="1"/>
          <p:nvPr/>
        </p:nvSpPr>
        <p:spPr>
          <a:xfrm>
            <a:off x="212380" y="3602644"/>
            <a:ext cx="27856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For each </a:t>
            </a:r>
            <a:r>
              <a:rPr lang="en-GB" sz="2400" dirty="0" err="1"/>
              <a:t>y</a:t>
            </a:r>
            <a:r>
              <a:rPr lang="en-GB" sz="2400" baseline="-25000" dirty="0" err="1"/>
              <a:t>k</a:t>
            </a:r>
            <a:r>
              <a:rPr lang="en-GB" sz="2400" baseline="-25000" dirty="0"/>
              <a:t> </a:t>
            </a:r>
            <a:r>
              <a:rPr lang="en-GB" sz="2400" dirty="0"/>
              <a:t>we have: 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BF00F752-3F71-4140-B990-C42AB104B6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01441" y="5148409"/>
            <a:ext cx="8842798" cy="906732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DF74CD9F-82FF-E740-8225-AD116B67C634}"/>
              </a:ext>
            </a:extLst>
          </p:cNvPr>
          <p:cNvSpPr/>
          <p:nvPr/>
        </p:nvSpPr>
        <p:spPr>
          <a:xfrm>
            <a:off x="7727959" y="322176"/>
            <a:ext cx="3786188" cy="1000125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A758A159-B782-0348-8DCC-AF365C9E39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30271" y="541141"/>
            <a:ext cx="3543300" cy="469900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4D7A9427-C97A-BB42-A586-4673916B985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70918" y="3347963"/>
            <a:ext cx="6341772" cy="1015056"/>
          </a:xfrm>
          <a:prstGeom prst="rect">
            <a:avLst/>
          </a:prstGeom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412F04D3-CD62-CD44-84D6-A927EC25F184}"/>
              </a:ext>
            </a:extLst>
          </p:cNvPr>
          <p:cNvSpPr txBox="1"/>
          <p:nvPr/>
        </p:nvSpPr>
        <p:spPr>
          <a:xfrm>
            <a:off x="183804" y="4746958"/>
            <a:ext cx="46265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Hence, we have for our </a:t>
            </a:r>
            <a:r>
              <a:rPr lang="en-GB" sz="2400" dirty="0">
                <a:solidFill>
                  <a:srgbClr val="0432FF"/>
                </a:solidFill>
              </a:rPr>
              <a:t>data set D</a:t>
            </a:r>
            <a:r>
              <a:rPr lang="en-GB" sz="2400" dirty="0"/>
              <a:t>:  </a:t>
            </a:r>
          </a:p>
        </p:txBody>
      </p:sp>
    </p:spTree>
    <p:extLst>
      <p:ext uri="{BB962C8B-B14F-4D97-AF65-F5344CB8AC3E}">
        <p14:creationId xmlns:p14="http://schemas.microsoft.com/office/powerpoint/2010/main" val="36585559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7F0E1509-320E-FC49-9600-0FFA3E8269AB}"/>
              </a:ext>
            </a:extLst>
          </p:cNvPr>
          <p:cNvSpPr/>
          <p:nvPr/>
        </p:nvSpPr>
        <p:spPr>
          <a:xfrm>
            <a:off x="1201665" y="5451122"/>
            <a:ext cx="3676259" cy="1041845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D5AC6D4-EF1A-7C49-88F2-9F1C6DF87A7C}"/>
              </a:ext>
            </a:extLst>
          </p:cNvPr>
          <p:cNvSpPr/>
          <p:nvPr/>
        </p:nvSpPr>
        <p:spPr>
          <a:xfrm>
            <a:off x="677853" y="3429000"/>
            <a:ext cx="5851535" cy="1528763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5DA6A5F-F5FB-5C40-B788-6621BCB0A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946" y="130427"/>
            <a:ext cx="8753042" cy="1325563"/>
          </a:xfrm>
        </p:spPr>
        <p:txBody>
          <a:bodyPr/>
          <a:lstStyle/>
          <a:p>
            <a:r>
              <a:rPr lang="en-GB" b="1" dirty="0">
                <a:solidFill>
                  <a:srgbClr val="002060"/>
                </a:solidFill>
              </a:rPr>
              <a:t>Link between </a:t>
            </a:r>
            <a:r>
              <a:rPr lang="en-GB" b="1" dirty="0">
                <a:solidFill>
                  <a:srgbClr val="002060"/>
                </a:solidFill>
                <a:latin typeface="Symbol" pitchFamily="2" charset="2"/>
              </a:rPr>
              <a:t>c</a:t>
            </a:r>
            <a:r>
              <a:rPr lang="en-GB" b="1" baseline="30000" dirty="0">
                <a:solidFill>
                  <a:srgbClr val="002060"/>
                </a:solidFill>
                <a:latin typeface="Symbol" pitchFamily="2" charset="2"/>
              </a:rPr>
              <a:t>2 </a:t>
            </a:r>
            <a:r>
              <a:rPr lang="en-GB" b="1" dirty="0">
                <a:solidFill>
                  <a:srgbClr val="002060"/>
                </a:solidFill>
                <a:latin typeface="Symbol" pitchFamily="2" charset="2"/>
              </a:rPr>
              <a:t> </a:t>
            </a:r>
            <a:r>
              <a:rPr lang="en-GB" dirty="0">
                <a:solidFill>
                  <a:srgbClr val="002060"/>
                </a:solidFill>
                <a:latin typeface="+mn-lt"/>
              </a:rPr>
              <a:t>and likelihood</a:t>
            </a:r>
            <a:endParaRPr lang="en-GB" dirty="0">
              <a:solidFill>
                <a:srgbClr val="00206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CA153D9-CCE4-0D45-A9DA-875A0348091A}"/>
              </a:ext>
            </a:extLst>
          </p:cNvPr>
          <p:cNvSpPr/>
          <p:nvPr/>
        </p:nvSpPr>
        <p:spPr>
          <a:xfrm>
            <a:off x="7161614" y="3618839"/>
            <a:ext cx="4352533" cy="1173775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ln w="25400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84ECBA00-7F7F-F24A-96E4-A377E92D6E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1724" y="3721438"/>
            <a:ext cx="3512311" cy="968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60A7F3EA-C5B9-D24E-A9EB-D97E8BEF8D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1667" y="5688827"/>
            <a:ext cx="3225800" cy="520700"/>
          </a:xfrm>
          <a:prstGeom prst="rect">
            <a:avLst/>
          </a:prstGeom>
          <a:effectLst/>
          <a:scene3d>
            <a:camera prst="orthographicFront"/>
            <a:lightRig rig="threePt" dir="t"/>
          </a:scene3d>
          <a:sp3d>
            <a:bevelT prst="angle"/>
          </a:sp3d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BF00F752-3F71-4140-B990-C42AB104B6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87141" y="2215286"/>
            <a:ext cx="8842798" cy="906732"/>
          </a:xfrm>
          <a:prstGeom prst="rect">
            <a:avLst/>
          </a:prstGeom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412F04D3-CD62-CD44-84D6-A927EC25F184}"/>
              </a:ext>
            </a:extLst>
          </p:cNvPr>
          <p:cNvSpPr txBox="1"/>
          <p:nvPr/>
        </p:nvSpPr>
        <p:spPr>
          <a:xfrm>
            <a:off x="251336" y="1651022"/>
            <a:ext cx="46265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Hence, we have for our </a:t>
            </a:r>
            <a:r>
              <a:rPr lang="en-GB" sz="2400" dirty="0">
                <a:solidFill>
                  <a:srgbClr val="0432FF"/>
                </a:solidFill>
              </a:rPr>
              <a:t>data set D</a:t>
            </a:r>
            <a:r>
              <a:rPr lang="en-GB" sz="2400" dirty="0"/>
              <a:t>:  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2EB1B20B-0787-B34E-B927-99742C44AB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4977" y="3721230"/>
            <a:ext cx="5192202" cy="959826"/>
          </a:xfrm>
          <a:prstGeom prst="rect">
            <a:avLst/>
          </a:prstGeom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08618DDD-C7D0-204E-95F9-C8639EF4C09E}"/>
              </a:ext>
            </a:extLst>
          </p:cNvPr>
          <p:cNvSpPr txBox="1"/>
          <p:nvPr/>
        </p:nvSpPr>
        <p:spPr>
          <a:xfrm>
            <a:off x="444444" y="5687989"/>
            <a:ext cx="5405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⇒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7395CD8D-13C0-3F4E-9BD9-216C9054BE84}"/>
              </a:ext>
            </a:extLst>
          </p:cNvPr>
          <p:cNvSpPr txBox="1"/>
          <p:nvPr/>
        </p:nvSpPr>
        <p:spPr>
          <a:xfrm>
            <a:off x="5830027" y="5687989"/>
            <a:ext cx="56841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rgbClr val="0432FF"/>
                </a:solidFill>
              </a:rPr>
              <a:t>Minimizing </a:t>
            </a:r>
            <a:r>
              <a:rPr lang="en-GB" sz="2400" b="1" dirty="0">
                <a:solidFill>
                  <a:srgbClr val="0432FF"/>
                </a:solidFill>
                <a:latin typeface="Symbol" pitchFamily="2" charset="2"/>
              </a:rPr>
              <a:t>c</a:t>
            </a:r>
            <a:r>
              <a:rPr lang="en-GB" sz="2400" b="1" baseline="30000" dirty="0">
                <a:solidFill>
                  <a:srgbClr val="0432FF"/>
                </a:solidFill>
                <a:latin typeface="Symbol" pitchFamily="2" charset="2"/>
              </a:rPr>
              <a:t>2</a:t>
            </a:r>
            <a:r>
              <a:rPr lang="en-GB" sz="2400" b="1" baseline="30000" dirty="0">
                <a:latin typeface="Symbol" pitchFamily="2" charset="2"/>
              </a:rPr>
              <a:t> </a:t>
            </a:r>
            <a:r>
              <a:rPr lang="en-GB" sz="2400" dirty="0">
                <a:latin typeface="Symbol" pitchFamily="2" charset="2"/>
              </a:rPr>
              <a:t> </a:t>
            </a:r>
            <a:r>
              <a:rPr lang="en-GB" sz="2400" dirty="0"/>
              <a:t>is equivalent to </a:t>
            </a:r>
            <a:r>
              <a:rPr lang="en-GB" sz="2400" dirty="0">
                <a:solidFill>
                  <a:srgbClr val="FF0000"/>
                </a:solidFill>
              </a:rPr>
              <a:t>maximizing L </a:t>
            </a:r>
          </a:p>
        </p:txBody>
      </p:sp>
    </p:spTree>
    <p:extLst>
      <p:ext uri="{BB962C8B-B14F-4D97-AF65-F5344CB8AC3E}">
        <p14:creationId xmlns:p14="http://schemas.microsoft.com/office/powerpoint/2010/main" val="17113382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DA6A5F-F5FB-5C40-B788-6621BCB0A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946" y="130427"/>
            <a:ext cx="7126566" cy="1325563"/>
          </a:xfrm>
        </p:spPr>
        <p:txBody>
          <a:bodyPr/>
          <a:lstStyle/>
          <a:p>
            <a:r>
              <a:rPr lang="en-GB" b="1" dirty="0">
                <a:solidFill>
                  <a:srgbClr val="002060"/>
                </a:solidFill>
              </a:rPr>
              <a:t>Regression and model fitting 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7C094992-00F2-0A47-9DFD-127F415A1F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944" y="1455989"/>
            <a:ext cx="8748883" cy="604305"/>
          </a:xfrm>
          <a:gradFill flip="none" rotWithShape="1">
            <a:gsLst>
              <a:gs pos="0">
                <a:schemeClr val="accent5">
                  <a:lumMod val="0"/>
                  <a:lumOff val="100000"/>
                </a:schemeClr>
              </a:gs>
              <a:gs pos="35000">
                <a:schemeClr val="accent5">
                  <a:lumMod val="0"/>
                  <a:lumOff val="100000"/>
                </a:schemeClr>
              </a:gs>
              <a:gs pos="100000">
                <a:schemeClr val="accent5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GB" i="1" dirty="0"/>
              <a:t>How to find a good model?   </a:t>
            </a:r>
            <a:r>
              <a:rPr lang="en-GB" b="1" dirty="0">
                <a:solidFill>
                  <a:srgbClr val="FF0000"/>
                </a:solidFill>
              </a:rPr>
              <a:t>M</a:t>
            </a:r>
            <a:r>
              <a:rPr lang="en-GB" dirty="0"/>
              <a:t>aximum </a:t>
            </a:r>
            <a:r>
              <a:rPr lang="en-GB" b="1" dirty="0">
                <a:solidFill>
                  <a:srgbClr val="FF0000"/>
                </a:solidFill>
              </a:rPr>
              <a:t>L</a:t>
            </a:r>
            <a:r>
              <a:rPr lang="en-GB" dirty="0"/>
              <a:t>ikelihood </a:t>
            </a:r>
            <a:r>
              <a:rPr lang="en-GB" b="1" dirty="0">
                <a:solidFill>
                  <a:srgbClr val="FF0000"/>
                </a:solidFill>
              </a:rPr>
              <a:t>E</a:t>
            </a:r>
            <a:r>
              <a:rPr lang="en-GB" dirty="0"/>
              <a:t>stimation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511D79F-F232-A042-91B4-7AB6C207C68B}"/>
              </a:ext>
            </a:extLst>
          </p:cNvPr>
          <p:cNvSpPr txBox="1"/>
          <p:nvPr/>
        </p:nvSpPr>
        <p:spPr>
          <a:xfrm>
            <a:off x="10060486" y="1455989"/>
            <a:ext cx="18405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Model:  </a:t>
            </a:r>
            <a:r>
              <a:rPr lang="en-GB" sz="2400" dirty="0">
                <a:latin typeface="+mj-lt"/>
              </a:rPr>
              <a:t>M(</a:t>
            </a:r>
            <a:r>
              <a:rPr lang="en-GB" sz="2400" b="1" dirty="0">
                <a:latin typeface="Symbol" pitchFamily="2" charset="2"/>
              </a:rPr>
              <a:t>q</a:t>
            </a:r>
            <a:r>
              <a:rPr lang="en-GB" sz="2400" dirty="0">
                <a:latin typeface="+mj-lt"/>
              </a:rPr>
              <a:t>)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1D8E224-AF8B-4B4E-AC35-A69A15F61C63}"/>
              </a:ext>
            </a:extLst>
          </p:cNvPr>
          <p:cNvSpPr txBox="1"/>
          <p:nvPr/>
        </p:nvSpPr>
        <p:spPr>
          <a:xfrm>
            <a:off x="10153083" y="2141789"/>
            <a:ext cx="169790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latin typeface="+mj-lt"/>
              </a:rPr>
              <a:t>y = a * x + b </a:t>
            </a:r>
          </a:p>
          <a:p>
            <a:endParaRPr lang="en-GB" sz="2400" dirty="0"/>
          </a:p>
          <a:p>
            <a:r>
              <a:rPr lang="en-GB" sz="2400" b="1" dirty="0">
                <a:latin typeface="Symbol" pitchFamily="2" charset="2"/>
              </a:rPr>
              <a:t>q</a:t>
            </a:r>
            <a:r>
              <a:rPr lang="en-GB" sz="2400" dirty="0">
                <a:latin typeface="Symbol" pitchFamily="2" charset="2"/>
              </a:rPr>
              <a:t> </a:t>
            </a:r>
            <a:r>
              <a:rPr lang="en-GB" sz="2400" dirty="0">
                <a:latin typeface="+mj-lt"/>
              </a:rPr>
              <a:t>= a, b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32D77D72-7E22-9247-BB73-D7A8F2948A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575" y="2430684"/>
            <a:ext cx="9478530" cy="4404166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55E8E978-88A7-9243-93C1-A25C50B08C41}"/>
              </a:ext>
            </a:extLst>
          </p:cNvPr>
          <p:cNvSpPr txBox="1"/>
          <p:nvPr/>
        </p:nvSpPr>
        <p:spPr>
          <a:xfrm>
            <a:off x="5833641" y="3890665"/>
            <a:ext cx="261027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+mj-lt"/>
              </a:rPr>
              <a:t>M(</a:t>
            </a:r>
            <a:r>
              <a:rPr lang="en-GB" sz="2400" b="1" dirty="0">
                <a:latin typeface="Symbol" pitchFamily="2" charset="2"/>
              </a:rPr>
              <a:t>q</a:t>
            </a:r>
            <a:r>
              <a:rPr lang="en-GB" sz="2400" dirty="0">
                <a:latin typeface="+mj-lt"/>
              </a:rPr>
              <a:t>): y = a * x + b </a:t>
            </a:r>
          </a:p>
          <a:p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CA153D9-CCE4-0D45-A9DA-875A0348091A}"/>
              </a:ext>
            </a:extLst>
          </p:cNvPr>
          <p:cNvSpPr/>
          <p:nvPr/>
        </p:nvSpPr>
        <p:spPr>
          <a:xfrm>
            <a:off x="5543550" y="5057775"/>
            <a:ext cx="3786188" cy="1000125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9142CCF-FC82-4249-9C51-279AD1F4D5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5862" y="5276740"/>
            <a:ext cx="3543300" cy="46990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CB6F927D-5237-A848-8DB0-31574A7E79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69267" y="4729042"/>
            <a:ext cx="2490025" cy="854242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B5157B7B-4C99-544B-AD4B-08BC4AA6852C}"/>
              </a:ext>
            </a:extLst>
          </p:cNvPr>
          <p:cNvSpPr txBox="1"/>
          <p:nvPr/>
        </p:nvSpPr>
        <p:spPr>
          <a:xfrm>
            <a:off x="9406002" y="3829110"/>
            <a:ext cx="265329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200" dirty="0">
                <a:solidFill>
                  <a:srgbClr val="FF0000"/>
                </a:solidFill>
                <a:latin typeface="+mj-lt"/>
              </a:rPr>
              <a:t>MLE</a:t>
            </a:r>
            <a:r>
              <a:rPr lang="en-GB" sz="2200" dirty="0">
                <a:latin typeface="+mj-lt"/>
              </a:rPr>
              <a:t> ⇒ maximize L(</a:t>
            </a:r>
            <a:r>
              <a:rPr lang="en-GB" sz="2200" b="1" dirty="0">
                <a:latin typeface="Symbol" pitchFamily="2" charset="2"/>
              </a:rPr>
              <a:t>q</a:t>
            </a:r>
            <a:r>
              <a:rPr lang="en-GB" sz="2200" dirty="0">
                <a:latin typeface="+mj-lt"/>
              </a:rPr>
              <a:t>)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98B9C9B2-774D-DB42-A007-C39995D28B1D}"/>
              </a:ext>
            </a:extLst>
          </p:cNvPr>
          <p:cNvSpPr txBox="1"/>
          <p:nvPr/>
        </p:nvSpPr>
        <p:spPr>
          <a:xfrm>
            <a:off x="760533" y="2804155"/>
            <a:ext cx="19645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0432FF"/>
                </a:solidFill>
              </a:rPr>
              <a:t>Data: </a:t>
            </a:r>
            <a:r>
              <a:rPr lang="en-GB" sz="2400" dirty="0">
                <a:solidFill>
                  <a:srgbClr val="0432FF"/>
                </a:solidFill>
              </a:rPr>
              <a:t>x</a:t>
            </a:r>
            <a:r>
              <a:rPr lang="en-GB" sz="2400" baseline="-25000" dirty="0">
                <a:solidFill>
                  <a:srgbClr val="0432FF"/>
                </a:solidFill>
              </a:rPr>
              <a:t>i</a:t>
            </a:r>
            <a:r>
              <a:rPr lang="en-GB" sz="2400" dirty="0">
                <a:solidFill>
                  <a:srgbClr val="0432FF"/>
                </a:solidFill>
              </a:rPr>
              <a:t>, </a:t>
            </a:r>
            <a:r>
              <a:rPr lang="en-GB" sz="2400" dirty="0" err="1">
                <a:solidFill>
                  <a:srgbClr val="0432FF"/>
                </a:solidFill>
              </a:rPr>
              <a:t>y</a:t>
            </a:r>
            <a:r>
              <a:rPr lang="en-GB" sz="2400" baseline="-25000" dirty="0" err="1">
                <a:solidFill>
                  <a:srgbClr val="0432FF"/>
                </a:solidFill>
              </a:rPr>
              <a:t>i</a:t>
            </a:r>
            <a:r>
              <a:rPr lang="en-GB" sz="2400" baseline="-25000" dirty="0">
                <a:solidFill>
                  <a:srgbClr val="0432FF"/>
                </a:solidFill>
              </a:rPr>
              <a:t> </a:t>
            </a:r>
            <a:r>
              <a:rPr lang="en-GB" sz="2400" dirty="0">
                <a:solidFill>
                  <a:srgbClr val="0432FF"/>
                </a:solidFill>
              </a:rPr>
              <a:t>, </a:t>
            </a:r>
            <a:r>
              <a:rPr lang="en-GB" sz="2400" dirty="0" err="1">
                <a:solidFill>
                  <a:srgbClr val="0432FF"/>
                </a:solidFill>
                <a:latin typeface="Symbol" pitchFamily="2" charset="2"/>
              </a:rPr>
              <a:t>s</a:t>
            </a:r>
            <a:r>
              <a:rPr lang="en-GB" sz="2400" baseline="-25000" dirty="0" err="1">
                <a:solidFill>
                  <a:srgbClr val="0432FF"/>
                </a:solidFill>
                <a:latin typeface="Symbol" pitchFamily="2" charset="2"/>
              </a:rPr>
              <a:t>i</a:t>
            </a:r>
            <a:r>
              <a:rPr lang="en-GB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4962207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26533</TotalTime>
  <Words>1309</Words>
  <Application>Microsoft Macintosh PowerPoint</Application>
  <PresentationFormat>Grand écran</PresentationFormat>
  <Paragraphs>190</Paragraphs>
  <Slides>22</Slides>
  <Notes>22</Notes>
  <HiddenSlides>2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28" baseType="lpstr">
      <vt:lpstr>Andale Mono</vt:lpstr>
      <vt:lpstr>Arial</vt:lpstr>
      <vt:lpstr>Calibri</vt:lpstr>
      <vt:lpstr>Calibri Light</vt:lpstr>
      <vt:lpstr>Symbol</vt:lpstr>
      <vt:lpstr>Thème Office</vt:lpstr>
      <vt:lpstr>Classical statistical inference Regression and Model fitting</vt:lpstr>
      <vt:lpstr>Regression and model fitting </vt:lpstr>
      <vt:lpstr>Regression and model fitting </vt:lpstr>
      <vt:lpstr>Regression and model fitting </vt:lpstr>
      <vt:lpstr>Regression and model fitting </vt:lpstr>
      <vt:lpstr>Regression and model fitting </vt:lpstr>
      <vt:lpstr>Link between c2  and likelihood</vt:lpstr>
      <vt:lpstr>Link between c2  and likelihood</vt:lpstr>
      <vt:lpstr>Regression and model fitting </vt:lpstr>
      <vt:lpstr>Regression and model fitting </vt:lpstr>
      <vt:lpstr>Regression of a straight line in python</vt:lpstr>
      <vt:lpstr>Regression and model fitting </vt:lpstr>
      <vt:lpstr>How to choose a suitable regression method ?</vt:lpstr>
      <vt:lpstr>How to choose a suitable regression method ?</vt:lpstr>
      <vt:lpstr>Linear vs non linear regression </vt:lpstr>
      <vt:lpstr>Linear vs non linear regression </vt:lpstr>
      <vt:lpstr>Quality of the regression </vt:lpstr>
      <vt:lpstr>Quality of the regression </vt:lpstr>
      <vt:lpstr>Quality of the regression </vt:lpstr>
      <vt:lpstr>Uncertainty on the fitted parameters</vt:lpstr>
      <vt:lpstr>Uncertainty on the fitted parameters</vt:lpstr>
      <vt:lpstr>Uncertainty on the fitted parameters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Classical statistical inference</dc:title>
  <dc:creator>Microsoft Office User</dc:creator>
  <cp:lastModifiedBy>Microsoft Office User</cp:lastModifiedBy>
  <cp:revision>257</cp:revision>
  <cp:lastPrinted>2020-11-23T15:28:54Z</cp:lastPrinted>
  <dcterms:created xsi:type="dcterms:W3CDTF">2020-10-15T16:04:45Z</dcterms:created>
  <dcterms:modified xsi:type="dcterms:W3CDTF">2020-11-24T08:46:02Z</dcterms:modified>
</cp:coreProperties>
</file>