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321" r:id="rId16"/>
    <p:sldId id="32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7"/>
    <p:restoredTop sz="86436"/>
  </p:normalViewPr>
  <p:slideViewPr>
    <p:cSldViewPr snapToGrid="0" snapToObjects="1">
      <p:cViewPr varScale="1">
        <p:scale>
          <a:sx n="119" d="100"/>
          <a:sy n="119" d="100"/>
        </p:scale>
        <p:origin x="46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D6D37-C1F0-BB48-8350-54A15821F1D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E10F-8255-684B-8A75-83C069471A8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E10F-8255-684B-8A75-83C069471A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6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P(D)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3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P(D)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2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P(D)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\,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52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\ln(P(D\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})) \, = -\frac{1}{2}\,\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_{i=1}^{N}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(\ln(2\pi\sigma_i^2) + \frac{ (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y_i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(\theta_0+\theta_1\,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))^2}{\sigma_i^2} \right) 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83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\ln(P(D\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})) \, = -\frac{1}{2}\,\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_{i=1}^{N}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(\ln(2\pi\sigma_i^2) + \frac{ (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y_i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(\theta_0+\theta_1\,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))^2}{\sigma_i^2} \right) 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3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7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8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95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3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4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6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1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0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5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D,I) = \frac{P(D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},I)P(\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I)}{P(D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I)}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9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19493-357B-0947-932A-F434114CE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AC3B39-0BAB-E746-AADB-03120EB5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470AA-6C9B-4240-B584-07A1AA0D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011BB-A7CC-2140-BA15-7A083E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50EB4-E7F0-E042-A5B9-CC32F6CC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3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3E413-B71A-C34B-8287-3D938121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BFD3B3-F277-2346-AEDD-42BCFD282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83BB1-E519-3643-9514-2837199E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5980D-17A9-2844-AB5C-7D4A66AB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88B51-8F64-334F-8E2E-D1CF5F99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7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DC667D-883C-3C45-8EE3-ECB9D7EFD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07F566-239F-E44B-BDDE-D57AA9D05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7BD31-41EB-F247-828C-A17B5DA1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532F4-1494-E846-9AFC-997BAD56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E6BBC-E8A6-F14A-BC86-B5A0E7D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59DDF-7C87-3042-96CD-A3924479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70F84-5170-F844-B948-311C714D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46F9A-B9E2-C043-9B9C-BDA1DE74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0F2BFD-62E1-A243-B2DC-6D5C299A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F3A74-1D1C-7C46-88A5-688E9387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04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90149-B7A2-9A4E-A987-74F974CB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81B4D-B348-8C43-B83B-44BED1E3B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6A924-5D8C-8B41-B20F-36371EB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30E05-0D04-D441-A377-2A735BF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C790B-816B-B046-9A8D-A101CD45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716E6-A940-AE4F-A6F5-9EFD6CD3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750C7-22B3-764A-8173-1C9FAEEBD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332E38-4C07-EE4A-A87D-EBB3F3DB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35098-6311-5F42-8C6C-FB5E0711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7488F7-42AD-E041-A9FC-53A1E5CF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41029-1CFF-C441-A84E-74F86860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E2CA2-9F2E-C943-8CA9-2F8DE0E2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773923-8AC8-7D44-8067-21D867BA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7EAB6C-BFFB-FB43-9BA0-4914F557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1A069E-55B9-F14E-9D6E-AC5CCA59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1BBC4-1650-0140-A4E5-A7522EB8F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26AEB6-C6F0-744F-985D-56C0889C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734978-7E42-A54E-A00A-9BA25605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D2DF9-A176-EF44-A812-972E25C6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5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A91B0-E7AB-6445-8D5C-50FB935E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6E0414-08B3-584E-AAB6-055F6F83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15ED06-17F1-E245-9049-90CF4F49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33B849-A5FB-4B44-B6FF-4F2A2E66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9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24C213-E025-7743-B395-3D3FEA60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135659-3F33-A943-9530-FAEE1E94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231165-E46A-9A43-8E5B-4CB9911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9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D82D0-2A6F-2045-900B-50783D87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48131-C0DE-964B-9E29-CAE36C3A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7EA002-6EF5-2F4F-80CA-62E59F18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A3C79E-DA11-714B-8CF7-4675B701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335C5C-E3D0-CB43-B8A7-9B47EBFB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082D0B-83DD-0943-BD88-C81E145A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56BC0-6017-8047-9802-55446F0E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CCE9A4-4B71-7D40-9879-2B16A642C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795FA5-97C7-AA48-BF53-F8738E5CA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C43560-CA92-9340-841D-9F5F3372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584BF-AC33-4C48-AD76-88988028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74DB75-EF3C-894E-B9C5-199732CF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6CDD73-6B50-B440-A8C3-91F20BCD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539D5-1B14-CA41-B6F2-C0B9109D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AD405-E3FD-D743-B504-FAD02DCD6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4F80-DF16-FE40-96C6-987F2DCCD7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22D377-EBFA-804A-B53E-B81AA58AC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2C0F5A-8B11-9D4E-8D5F-C56E486F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8340-1B77-3C43-84F5-C3989126D4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3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977A40E-9627-F94F-8405-6D8C78F8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Bayesian statistical inference</a:t>
            </a:r>
            <a:br>
              <a:rPr lang="en-GB" dirty="0"/>
            </a:br>
            <a:r>
              <a:rPr lang="en-GB" sz="4000" i="1" dirty="0"/>
              <a:t>Regression</a:t>
            </a:r>
            <a:endParaRPr lang="en-GB" sz="40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5C8109B-045F-FF4C-AF9E-C73AB11B869A}"/>
              </a:ext>
            </a:extLst>
          </p:cNvPr>
          <p:cNvSpPr txBox="1">
            <a:spLocks/>
          </p:cNvSpPr>
          <p:nvPr/>
        </p:nvSpPr>
        <p:spPr>
          <a:xfrm>
            <a:off x="924447" y="3602038"/>
            <a:ext cx="10430189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  <a:p>
            <a:r>
              <a:rPr lang="en-GB" dirty="0"/>
              <a:t>Associated notebooks: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06-Bayesian_inference_MCMC/</a:t>
            </a:r>
            <a:r>
              <a:rPr lang="fr-BE" u="sng" dirty="0" err="1">
                <a:solidFill>
                  <a:schemeClr val="accent1"/>
                </a:solidFill>
              </a:rPr>
              <a:t>Bayes_basics_short.ipynb</a:t>
            </a:r>
            <a:endParaRPr lang="fr-BE" u="sng" dirty="0">
              <a:solidFill>
                <a:schemeClr val="accent1"/>
              </a:solidFill>
            </a:endParaRPr>
          </a:p>
          <a:p>
            <a:r>
              <a:rPr lang="fr-BE" u="sng" dirty="0">
                <a:solidFill>
                  <a:schemeClr val="accent1"/>
                </a:solidFill>
              </a:rPr>
              <a:t>06-Bayesian_inference_MCMC/</a:t>
            </a:r>
            <a:r>
              <a:rPr lang="fr-BE" u="sng" dirty="0" err="1">
                <a:solidFill>
                  <a:schemeClr val="accent1"/>
                </a:solidFill>
              </a:rPr>
              <a:t>Bayes_simple_modeling.ipynb</a:t>
            </a:r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44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FD6666-3FC4-A845-BDB8-BC0228C3FE6F}"/>
              </a:ext>
            </a:extLst>
          </p:cNvPr>
          <p:cNvSpPr txBox="1"/>
          <p:nvPr/>
        </p:nvSpPr>
        <p:spPr>
          <a:xfrm>
            <a:off x="6926891" y="3720228"/>
            <a:ext cx="1220559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294BC7-74F8-254F-8206-B7F94715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3145947"/>
            <a:ext cx="5575300" cy="10922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319940A-B6C7-2741-82AA-90675CCE3BD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290148" y="4366559"/>
            <a:ext cx="247023" cy="574281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BE369D-A3F1-C549-923E-373696DBE174}"/>
              </a:ext>
            </a:extLst>
          </p:cNvPr>
          <p:cNvSpPr txBox="1"/>
          <p:nvPr/>
        </p:nvSpPr>
        <p:spPr>
          <a:xfrm>
            <a:off x="6746569" y="4838419"/>
            <a:ext cx="3728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Evidence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Fully Marginalized likelihood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974CB9F-3EBC-334B-A24F-3753B97CC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333" y="5057244"/>
            <a:ext cx="4213791" cy="7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B4411F-F0FD-5842-8AF7-A3FCDF46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01" y="3425868"/>
            <a:ext cx="1778000" cy="330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E53B68-646D-DD45-92B2-52609E27592A}"/>
              </a:ext>
            </a:extLst>
          </p:cNvPr>
          <p:cNvSpPr txBox="1"/>
          <p:nvPr/>
        </p:nvSpPr>
        <p:spPr>
          <a:xfrm>
            <a:off x="4711991" y="334609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=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889D4C4-0E50-AA42-A968-FDB27D7CCE31}"/>
              </a:ext>
            </a:extLst>
          </p:cNvPr>
          <p:cNvCxnSpPr>
            <a:cxnSpLocks/>
          </p:cNvCxnSpPr>
          <p:nvPr/>
        </p:nvCxnSpPr>
        <p:spPr>
          <a:xfrm>
            <a:off x="5125887" y="3669255"/>
            <a:ext cx="40807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15F19A4-A9FF-514F-8CBD-556B7BCA3D65}"/>
              </a:ext>
            </a:extLst>
          </p:cNvPr>
          <p:cNvSpPr txBox="1"/>
          <p:nvPr/>
        </p:nvSpPr>
        <p:spPr>
          <a:xfrm>
            <a:off x="5125887" y="2865578"/>
            <a:ext cx="209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BAE3669-D62D-2D45-8EEF-109E97F84130}"/>
              </a:ext>
            </a:extLst>
          </p:cNvPr>
          <p:cNvSpPr txBox="1"/>
          <p:nvPr/>
        </p:nvSpPr>
        <p:spPr>
          <a:xfrm>
            <a:off x="7340250" y="289776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CBD0B5-B1CA-514B-BEC4-C4041402C6A2}"/>
              </a:ext>
            </a:extLst>
          </p:cNvPr>
          <p:cNvSpPr txBox="1"/>
          <p:nvPr/>
        </p:nvSpPr>
        <p:spPr>
          <a:xfrm>
            <a:off x="7912192" y="2865578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Prior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B11301-CBC9-E841-8F42-11B17973981E}"/>
              </a:ext>
            </a:extLst>
          </p:cNvPr>
          <p:cNvSpPr txBox="1"/>
          <p:nvPr/>
        </p:nvSpPr>
        <p:spPr>
          <a:xfrm>
            <a:off x="6294354" y="3817525"/>
            <a:ext cx="185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accent6"/>
                </a:solidFill>
              </a:rPr>
              <a:t>Evidence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50669C-FACF-6F43-B44E-9E5BFDC305D9}"/>
              </a:ext>
            </a:extLst>
          </p:cNvPr>
          <p:cNvSpPr txBox="1"/>
          <p:nvPr/>
        </p:nvSpPr>
        <p:spPr>
          <a:xfrm>
            <a:off x="2304788" y="2279737"/>
            <a:ext cx="7603299" cy="2906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68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in the Bayesian framework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245C288-11E2-F040-B4E0-43A76E07B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7522"/>
            <a:ext cx="9515476" cy="442133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47EDD48-D7F7-B943-A3E8-5E6BD0E4D787}"/>
              </a:ext>
            </a:extLst>
          </p:cNvPr>
          <p:cNvSpPr txBox="1"/>
          <p:nvPr/>
        </p:nvSpPr>
        <p:spPr>
          <a:xfrm>
            <a:off x="760533" y="2804155"/>
            <a:ext cx="258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{x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}, {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 w.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49C547-66C3-6544-BA42-3875EC3AB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324" y="1556092"/>
            <a:ext cx="4051300" cy="4699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A35B6D-FBBF-9646-B6FE-B6F993DA79B2}"/>
              </a:ext>
            </a:extLst>
          </p:cNvPr>
          <p:cNvSpPr txBox="1"/>
          <p:nvPr/>
        </p:nvSpPr>
        <p:spPr>
          <a:xfrm>
            <a:off x="400832" y="1586762"/>
            <a:ext cx="250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Let’s assume that: </a:t>
            </a:r>
          </a:p>
        </p:txBody>
      </p:sp>
    </p:spTree>
    <p:extLst>
      <p:ext uri="{BB962C8B-B14F-4D97-AF65-F5344CB8AC3E}">
        <p14:creationId xmlns:p14="http://schemas.microsoft.com/office/powerpoint/2010/main" val="260406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BF1AB73F-6155-5F44-8C4F-94FD996483BB}"/>
              </a:ext>
            </a:extLst>
          </p:cNvPr>
          <p:cNvSpPr/>
          <p:nvPr/>
        </p:nvSpPr>
        <p:spPr>
          <a:xfrm>
            <a:off x="7364978" y="0"/>
            <a:ext cx="4747364" cy="13255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“Bayesian” Regression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6AA512-55AE-E746-B15A-0EE567E0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66" y="1656416"/>
            <a:ext cx="3756733" cy="3492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4850C7-F7F4-FB45-A885-8D3CCF5B3C54}"/>
              </a:ext>
            </a:extLst>
          </p:cNvPr>
          <p:cNvSpPr txBox="1"/>
          <p:nvPr/>
        </p:nvSpPr>
        <p:spPr>
          <a:xfrm>
            <a:off x="450937" y="1617673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Model choice: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C99EBA-72E7-954A-9CD8-426CBE13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714" y="353178"/>
            <a:ext cx="3887892" cy="7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BF1AB73F-6155-5F44-8C4F-94FD996483BB}"/>
              </a:ext>
            </a:extLst>
          </p:cNvPr>
          <p:cNvSpPr/>
          <p:nvPr/>
        </p:nvSpPr>
        <p:spPr>
          <a:xfrm>
            <a:off x="7364978" y="0"/>
            <a:ext cx="4747364" cy="13255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“Bayesian” Regression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6AA512-55AE-E746-B15A-0EE567E0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66" y="1656416"/>
            <a:ext cx="3756733" cy="3492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4850C7-F7F4-FB45-A885-8D3CCF5B3C54}"/>
              </a:ext>
            </a:extLst>
          </p:cNvPr>
          <p:cNvSpPr txBox="1"/>
          <p:nvPr/>
        </p:nvSpPr>
        <p:spPr>
          <a:xfrm>
            <a:off x="450937" y="1617673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Model choice: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Likelihood: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22EB9D-E68F-C34D-ADC2-ED1EDA77E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300" y="2513053"/>
            <a:ext cx="7842250" cy="9159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C99EBA-72E7-954A-9CD8-426CBE13E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714" y="353178"/>
            <a:ext cx="3887892" cy="7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BF1AB73F-6155-5F44-8C4F-94FD996483BB}"/>
              </a:ext>
            </a:extLst>
          </p:cNvPr>
          <p:cNvSpPr/>
          <p:nvPr/>
        </p:nvSpPr>
        <p:spPr>
          <a:xfrm>
            <a:off x="7364978" y="0"/>
            <a:ext cx="4747364" cy="13255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“Bayesian” Regression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6AA512-55AE-E746-B15A-0EE567E0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66" y="1656416"/>
            <a:ext cx="3756733" cy="3492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4850C7-F7F4-FB45-A885-8D3CCF5B3C54}"/>
              </a:ext>
            </a:extLst>
          </p:cNvPr>
          <p:cNvSpPr txBox="1"/>
          <p:nvPr/>
        </p:nvSpPr>
        <p:spPr>
          <a:xfrm>
            <a:off x="450937" y="1617673"/>
            <a:ext cx="827040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Model choice: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Likelihood: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Prior: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Conjugate (</a:t>
            </a:r>
            <a:r>
              <a:rPr lang="en-GB" sz="2400"/>
              <a:t>allows one to </a:t>
            </a:r>
            <a:r>
              <a:rPr lang="en-GB" sz="2400" dirty="0"/>
              <a:t>get analytic form of P</a:t>
            </a:r>
            <a:r>
              <a:rPr lang="en-GB" sz="2400" dirty="0">
                <a:latin typeface="Symbol" pitchFamily="2" charset="2"/>
              </a:rPr>
              <a:t>(</a:t>
            </a:r>
            <a:r>
              <a:rPr lang="en-GB" sz="2400" b="1" dirty="0">
                <a:latin typeface="Symbol" pitchFamily="2" charset="2"/>
              </a:rPr>
              <a:t>q </a:t>
            </a:r>
            <a:r>
              <a:rPr lang="en-GB" sz="2400" dirty="0">
                <a:latin typeface="Symbol" pitchFamily="2" charset="2"/>
              </a:rPr>
              <a:t>| </a:t>
            </a:r>
            <a:r>
              <a:rPr lang="en-GB" sz="2400" dirty="0"/>
              <a:t>D</a:t>
            </a:r>
            <a:r>
              <a:rPr lang="en-GB" sz="2400" dirty="0">
                <a:latin typeface="Symbol" pitchFamily="2" charset="2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Empirical: based on previous measurement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Flat: constant between 2 bounds (but can be informative)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Non informative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22EB9D-E68F-C34D-ADC2-ED1EDA77E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300" y="2513053"/>
            <a:ext cx="7842250" cy="9159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C99EBA-72E7-954A-9CD8-426CBE13E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714" y="353178"/>
            <a:ext cx="3887892" cy="7616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417CE4-E160-4F46-93CD-BCC8987EE79C}"/>
              </a:ext>
            </a:extLst>
          </p:cNvPr>
          <p:cNvSpPr txBox="1"/>
          <p:nvPr/>
        </p:nvSpPr>
        <p:spPr>
          <a:xfrm>
            <a:off x="7794714" y="6206372"/>
            <a:ext cx="418710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Go to </a:t>
            </a:r>
            <a:r>
              <a:rPr lang="en-GB" sz="2400" dirty="0">
                <a:solidFill>
                  <a:schemeClr val="tx1"/>
                </a:solidFill>
              </a:rPr>
              <a:t>Sect. IV.2 </a:t>
            </a:r>
            <a:r>
              <a:rPr lang="en-GB" sz="2400" dirty="0"/>
              <a:t>of the Notebook</a:t>
            </a:r>
          </a:p>
        </p:txBody>
      </p:sp>
    </p:spTree>
    <p:extLst>
      <p:ext uri="{BB962C8B-B14F-4D97-AF65-F5344CB8AC3E}">
        <p14:creationId xmlns:p14="http://schemas.microsoft.com/office/powerpoint/2010/main" val="86381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5315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“Bayesian” vs “Frequentist” regression</a:t>
            </a:r>
          </a:p>
        </p:txBody>
      </p:sp>
      <p:graphicFrame>
        <p:nvGraphicFramePr>
          <p:cNvPr id="10" name="Tableau 7">
            <a:extLst>
              <a:ext uri="{FF2B5EF4-FFF2-40B4-BE49-F238E27FC236}">
                <a16:creationId xmlns:a16="http://schemas.microsoft.com/office/drawing/2014/main" id="{56050ACC-6841-BD47-8ED5-F68122DF9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06802"/>
              </p:ext>
            </p:extLst>
          </p:nvPr>
        </p:nvGraphicFramePr>
        <p:xfrm>
          <a:off x="971549" y="2345055"/>
          <a:ext cx="10638992" cy="318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496">
                  <a:extLst>
                    <a:ext uri="{9D8B030D-6E8A-4147-A177-3AD203B41FA5}">
                      <a16:colId xmlns:a16="http://schemas.microsoft.com/office/drawing/2014/main" val="268421701"/>
                    </a:ext>
                  </a:extLst>
                </a:gridCol>
                <a:gridCol w="5319496">
                  <a:extLst>
                    <a:ext uri="{9D8B030D-6E8A-4147-A177-3AD203B41FA5}">
                      <a16:colId xmlns:a16="http://schemas.microsoft.com/office/drawing/2014/main" val="1560161317"/>
                    </a:ext>
                  </a:extLst>
                </a:gridCol>
              </a:tblGrid>
              <a:tr h="927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1" dirty="0">
                          <a:solidFill>
                            <a:schemeClr val="bg1"/>
                          </a:solidFill>
                        </a:rPr>
                        <a:t>Frequentist: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1" dirty="0">
                          <a:solidFill>
                            <a:schemeClr val="bg1"/>
                          </a:solidFill>
                        </a:rPr>
                        <a:t>Bayes: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59207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>
                          <a:solidFill>
                            <a:srgbClr val="FF0000"/>
                          </a:solidFill>
                        </a:rPr>
                        <a:t>Optimization</a:t>
                      </a:r>
                      <a:r>
                        <a:rPr lang="en-GB" sz="2400" dirty="0"/>
                        <a:t> with some merit 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FF0000"/>
                          </a:solidFill>
                        </a:rPr>
                        <a:t>Sampling</a:t>
                      </a:r>
                      <a:r>
                        <a:rPr lang="en-GB" sz="2400" dirty="0"/>
                        <a:t> of the 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16208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Search for </a:t>
                      </a:r>
                      <a:r>
                        <a:rPr lang="en-GB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best</a:t>
                      </a:r>
                      <a:r>
                        <a:rPr lang="en-GB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(fit)</a:t>
                      </a:r>
                      <a:r>
                        <a:rPr lang="en-GB" sz="2400" dirty="0"/>
                        <a:t> </a:t>
                      </a:r>
                      <a:r>
                        <a:rPr lang="en-GB" sz="2400" i="0" dirty="0"/>
                        <a:t>model</a:t>
                      </a:r>
                      <a:r>
                        <a:rPr lang="en-GB" sz="2400" dirty="0"/>
                        <a:t> </a:t>
                      </a:r>
                      <a:r>
                        <a:rPr lang="en-GB" sz="2400" i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PDF</a:t>
                      </a:r>
                      <a:r>
                        <a:rPr lang="en-GB" sz="2400" dirty="0"/>
                        <a:t> on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0823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GB" sz="2400" i="1" dirty="0">
                          <a:solidFill>
                            <a:schemeClr val="tx1"/>
                          </a:solidFill>
                        </a:rPr>
                        <a:t>Ignore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” the </a:t>
                      </a:r>
                      <a:r>
                        <a:rPr lang="en-GB" sz="2400" dirty="0">
                          <a:solidFill>
                            <a:schemeClr val="accent6"/>
                          </a:solidFill>
                        </a:rPr>
                        <a:t>priors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/>
                        <a:t>Accounts</a:t>
                      </a:r>
                      <a:r>
                        <a:rPr lang="en-GB" sz="2400" dirty="0"/>
                        <a:t> explicitly for the </a:t>
                      </a:r>
                      <a:r>
                        <a:rPr lang="en-GB" sz="2400" dirty="0">
                          <a:solidFill>
                            <a:schemeClr val="accent6"/>
                          </a:solidFill>
                        </a:rPr>
                        <a:t>priors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8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09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4915934" y="2905780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science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061A10-BC0B-3147-A701-4C3AC28F26AE}"/>
              </a:ext>
            </a:extLst>
          </p:cNvPr>
          <p:cNvSpPr txBox="1"/>
          <p:nvPr/>
        </p:nvSpPr>
        <p:spPr>
          <a:xfrm>
            <a:off x="8802356" y="2240782"/>
            <a:ext cx="2665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Science: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Mass of a planet</a:t>
            </a:r>
          </a:p>
          <a:p>
            <a:pPr marL="285750" indent="-285750">
              <a:buFontTx/>
              <a:buChar char="-"/>
            </a:pPr>
            <a:r>
              <a:rPr lang="en-GB" dirty="0"/>
              <a:t>Rotation P of asteroid</a:t>
            </a:r>
          </a:p>
          <a:p>
            <a:pPr marL="285750" indent="-285750">
              <a:buFontTx/>
              <a:buChar char="-"/>
            </a:pPr>
            <a:r>
              <a:rPr lang="en-GB" dirty="0"/>
              <a:t>Super massive BH mass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374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4915934" y="2905780"/>
            <a:ext cx="2694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(science | 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data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737126-7E53-EF42-87FF-33E02D356C46}"/>
              </a:ext>
            </a:extLst>
          </p:cNvPr>
          <p:cNvSpPr txBox="1"/>
          <p:nvPr/>
        </p:nvSpPr>
        <p:spPr>
          <a:xfrm>
            <a:off x="8802356" y="2240782"/>
            <a:ext cx="2586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Observations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Results of a simulation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10786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2725393" y="2905780"/>
            <a:ext cx="5108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(science | data,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 background info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737126-7E53-EF42-87FF-33E02D356C46}"/>
              </a:ext>
            </a:extLst>
          </p:cNvPr>
          <p:cNvSpPr txBox="1"/>
          <p:nvPr/>
        </p:nvSpPr>
        <p:spPr>
          <a:xfrm>
            <a:off x="8802357" y="2240781"/>
            <a:ext cx="3185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background information:</a:t>
            </a:r>
          </a:p>
          <a:p>
            <a:endParaRPr lang="en-GB" dirty="0"/>
          </a:p>
          <a:p>
            <a:r>
              <a:rPr lang="en-GB" dirty="0"/>
              <a:t>≡ What you know before getting any data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Physical range (e.g. </a:t>
            </a:r>
            <a:r>
              <a:rPr lang="en-GB" i="1" dirty="0"/>
              <a:t>M &gt; 0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Previous measurement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69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680363" y="2905780"/>
            <a:ext cx="828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(science, 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nuisance parameters </a:t>
            </a:r>
            <a:r>
              <a:rPr lang="en-GB" sz="2800" dirty="0">
                <a:latin typeface="+mj-lt"/>
              </a:rPr>
              <a:t>| data,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dirty="0">
                <a:latin typeface="+mj-lt"/>
              </a:rPr>
              <a:t>background info)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737126-7E53-EF42-87FF-33E02D356C46}"/>
              </a:ext>
            </a:extLst>
          </p:cNvPr>
          <p:cNvSpPr txBox="1"/>
          <p:nvPr/>
        </p:nvSpPr>
        <p:spPr>
          <a:xfrm>
            <a:off x="9006672" y="3810441"/>
            <a:ext cx="3185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Nuisance parameters:</a:t>
            </a:r>
          </a:p>
          <a:p>
            <a:endParaRPr lang="en-GB" dirty="0"/>
          </a:p>
          <a:p>
            <a:r>
              <a:rPr lang="en-GB" dirty="0"/>
              <a:t>≡ parameters you are not interested in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Secular motion of a star during a transit</a:t>
            </a:r>
          </a:p>
          <a:p>
            <a:pPr marL="285750" indent="-285750">
              <a:buFontTx/>
              <a:buChar char="-"/>
            </a:pPr>
            <a:r>
              <a:rPr lang="en-GB" dirty="0"/>
              <a:t>Dust extinction in SN distance measurement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26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7F7BAB6-4151-9F4F-AC2B-889C90F38E1E}"/>
              </a:ext>
            </a:extLst>
          </p:cNvPr>
          <p:cNvSpPr txBox="1"/>
          <p:nvPr/>
        </p:nvSpPr>
        <p:spPr>
          <a:xfrm>
            <a:off x="5621449" y="3719698"/>
            <a:ext cx="1759392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Symbol" pitchFamily="2" charset="2"/>
              </a:rPr>
              <a:t>( </a:t>
            </a:r>
            <a:r>
              <a:rPr lang="en-GB" sz="2800" b="1" i="1" dirty="0">
                <a:latin typeface="Symbol" pitchFamily="2" charset="2"/>
              </a:rPr>
              <a:t>q </a:t>
            </a:r>
            <a:r>
              <a:rPr lang="en-GB" sz="2800" dirty="0">
                <a:latin typeface="+mj-lt"/>
              </a:rPr>
              <a:t>|</a:t>
            </a:r>
            <a:r>
              <a:rPr lang="en-GB" sz="2800" i="1" dirty="0">
                <a:latin typeface="+mj-lt"/>
              </a:rPr>
              <a:t> D,</a:t>
            </a:r>
            <a:r>
              <a:rPr lang="en-GB" sz="28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i="1" dirty="0">
                <a:latin typeface="+mj-lt"/>
              </a:rPr>
              <a:t>I 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Bayesian problem setting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831089" y="2091863"/>
            <a:ext cx="828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+mj-lt"/>
              </a:rPr>
              <a:t>(science, nuisance parameters | data,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dirty="0">
                <a:latin typeface="+mj-lt"/>
              </a:rPr>
              <a:t>background info)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5D22D6-DB89-CA48-8D6F-921F21A8D24A}"/>
              </a:ext>
            </a:extLst>
          </p:cNvPr>
          <p:cNvSpPr txBox="1"/>
          <p:nvPr/>
        </p:nvSpPr>
        <p:spPr>
          <a:xfrm>
            <a:off x="5267625" y="3719698"/>
            <a:ext cx="24023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b="1" dirty="0"/>
              <a:t>P</a:t>
            </a:r>
            <a:r>
              <a:rPr lang="en-GB" sz="2800" dirty="0">
                <a:latin typeface="Symbol" pitchFamily="2" charset="2"/>
              </a:rPr>
              <a:t>( </a:t>
            </a:r>
            <a:r>
              <a:rPr lang="en-GB" sz="2800" b="1" i="1" dirty="0" err="1">
                <a:latin typeface="Symbol" pitchFamily="2" charset="2"/>
              </a:rPr>
              <a:t>q</a:t>
            </a:r>
            <a:r>
              <a:rPr lang="en-GB" sz="2800" i="1" baseline="-25000" dirty="0" err="1">
                <a:latin typeface="+mj-lt"/>
              </a:rPr>
              <a:t>S</a:t>
            </a:r>
            <a:r>
              <a:rPr lang="en-GB" sz="2800" i="1" dirty="0">
                <a:latin typeface="Symbol" pitchFamily="2" charset="2"/>
              </a:rPr>
              <a:t>, </a:t>
            </a:r>
            <a:r>
              <a:rPr lang="en-GB" sz="2800" b="1" i="1" dirty="0" err="1">
                <a:latin typeface="Symbol" pitchFamily="2" charset="2"/>
              </a:rPr>
              <a:t>q</a:t>
            </a:r>
            <a:r>
              <a:rPr lang="en-GB" sz="2800" i="1" baseline="-25000" dirty="0" err="1">
                <a:latin typeface="Symbol" pitchFamily="2" charset="2"/>
              </a:rPr>
              <a:t>N</a:t>
            </a:r>
            <a:r>
              <a:rPr lang="en-GB" sz="2800" i="1" dirty="0">
                <a:latin typeface="+mj-lt"/>
              </a:rPr>
              <a:t> </a:t>
            </a:r>
            <a:r>
              <a:rPr lang="en-GB" sz="2800" dirty="0">
                <a:latin typeface="+mj-lt"/>
              </a:rPr>
              <a:t>|</a:t>
            </a:r>
            <a:r>
              <a:rPr lang="en-GB" sz="2800" i="1" dirty="0">
                <a:latin typeface="+mj-lt"/>
              </a:rPr>
              <a:t> D,</a:t>
            </a:r>
            <a:r>
              <a:rPr lang="en-GB" sz="28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i="1" dirty="0">
                <a:latin typeface="+mj-lt"/>
              </a:rPr>
              <a:t>I </a:t>
            </a:r>
            <a:r>
              <a:rPr lang="en-GB" sz="28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F19F8-2942-2547-A0FD-23464F75E053}"/>
              </a:ext>
            </a:extLst>
          </p:cNvPr>
          <p:cNvSpPr txBox="1"/>
          <p:nvPr/>
        </p:nvSpPr>
        <p:spPr>
          <a:xfrm>
            <a:off x="4954718" y="4885868"/>
            <a:ext cx="302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≡ Posterior probability </a:t>
            </a:r>
          </a:p>
        </p:txBody>
      </p:sp>
    </p:spTree>
    <p:extLst>
      <p:ext uri="{BB962C8B-B14F-4D97-AF65-F5344CB8AC3E}">
        <p14:creationId xmlns:p14="http://schemas.microsoft.com/office/powerpoint/2010/main" val="89977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294BC7-74F8-254F-8206-B7F94715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3145947"/>
            <a:ext cx="5575300" cy="10922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B470E04-480E-654B-B94E-4C40AE81B240}"/>
              </a:ext>
            </a:extLst>
          </p:cNvPr>
          <p:cNvSpPr txBox="1"/>
          <p:nvPr/>
        </p:nvSpPr>
        <p:spPr>
          <a:xfrm>
            <a:off x="2480153" y="2239028"/>
            <a:ext cx="7603299" cy="2906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9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FD6666-3FC4-A845-BDB8-BC0228C3FE6F}"/>
              </a:ext>
            </a:extLst>
          </p:cNvPr>
          <p:cNvSpPr txBox="1"/>
          <p:nvPr/>
        </p:nvSpPr>
        <p:spPr>
          <a:xfrm>
            <a:off x="5987441" y="2993720"/>
            <a:ext cx="1903956" cy="646331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294BC7-74F8-254F-8206-B7F94715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3145947"/>
            <a:ext cx="5575300" cy="10922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319940A-B6C7-2741-82AA-90675CCE3BD2}"/>
              </a:ext>
            </a:extLst>
          </p:cNvPr>
          <p:cNvCxnSpPr>
            <a:cxnSpLocks/>
          </p:cNvCxnSpPr>
          <p:nvPr/>
        </p:nvCxnSpPr>
        <p:spPr>
          <a:xfrm>
            <a:off x="6676372" y="2372303"/>
            <a:ext cx="263047" cy="6214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BE369D-A3F1-C549-923E-373696DBE174}"/>
              </a:ext>
            </a:extLst>
          </p:cNvPr>
          <p:cNvSpPr txBox="1"/>
          <p:nvPr/>
        </p:nvSpPr>
        <p:spPr>
          <a:xfrm>
            <a:off x="5947807" y="1895354"/>
            <a:ext cx="1457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44574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FD6666-3FC4-A845-BDB8-BC0228C3FE6F}"/>
              </a:ext>
            </a:extLst>
          </p:cNvPr>
          <p:cNvSpPr txBox="1"/>
          <p:nvPr/>
        </p:nvSpPr>
        <p:spPr>
          <a:xfrm>
            <a:off x="7878867" y="2993720"/>
            <a:ext cx="1004783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Bayes theorem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294BC7-74F8-254F-8206-B7F94715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3145947"/>
            <a:ext cx="5575300" cy="10922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319940A-B6C7-2741-82AA-90675CCE3BD2}"/>
              </a:ext>
            </a:extLst>
          </p:cNvPr>
          <p:cNvCxnSpPr>
            <a:cxnSpLocks/>
          </p:cNvCxnSpPr>
          <p:nvPr/>
        </p:nvCxnSpPr>
        <p:spPr>
          <a:xfrm flipH="1">
            <a:off x="8331153" y="2440775"/>
            <a:ext cx="211598" cy="53766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BE369D-A3F1-C549-923E-373696DBE174}"/>
              </a:ext>
            </a:extLst>
          </p:cNvPr>
          <p:cNvSpPr txBox="1"/>
          <p:nvPr/>
        </p:nvSpPr>
        <p:spPr>
          <a:xfrm>
            <a:off x="8147450" y="193178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1861760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887</Words>
  <Application>Microsoft Macintosh PowerPoint</Application>
  <PresentationFormat>Grand écran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Thème Office</vt:lpstr>
      <vt:lpstr>Bayesian statistical inference Regression</vt:lpstr>
      <vt:lpstr>Bayesian problem setting</vt:lpstr>
      <vt:lpstr>Bayesian problem setting</vt:lpstr>
      <vt:lpstr>Bayesian problem setting</vt:lpstr>
      <vt:lpstr>Bayesian problem setting</vt:lpstr>
      <vt:lpstr>Bayesian problem setting</vt:lpstr>
      <vt:lpstr>Bayes theorem</vt:lpstr>
      <vt:lpstr>Bayes theorem</vt:lpstr>
      <vt:lpstr>Bayes theorem</vt:lpstr>
      <vt:lpstr>Bayes theorem</vt:lpstr>
      <vt:lpstr>Bayes theorem</vt:lpstr>
      <vt:lpstr>Regression in the Bayesian framework</vt:lpstr>
      <vt:lpstr>“Bayesian” Regression</vt:lpstr>
      <vt:lpstr>“Bayesian” Regression</vt:lpstr>
      <vt:lpstr>“Bayesian” Regression</vt:lpstr>
      <vt:lpstr>“Bayesian” vs “Frequentist”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statistical inference Regression</dc:title>
  <dc:creator>Microsoft Office User</dc:creator>
  <cp:lastModifiedBy>Microsoft Office User</cp:lastModifiedBy>
  <cp:revision>23</cp:revision>
  <dcterms:created xsi:type="dcterms:W3CDTF">2020-11-26T08:13:57Z</dcterms:created>
  <dcterms:modified xsi:type="dcterms:W3CDTF">2020-11-30T09:02:11Z</dcterms:modified>
</cp:coreProperties>
</file>