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6"/>
    <p:restoredTop sz="94674"/>
  </p:normalViewPr>
  <p:slideViewPr>
    <p:cSldViewPr snapToGrid="0" snapToObjects="1">
      <p:cViewPr>
        <p:scale>
          <a:sx n="112" d="100"/>
          <a:sy n="112" d="100"/>
        </p:scale>
        <p:origin x="102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6576324" y="1150797"/>
            <a:ext cx="387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ndale Mono" panose="020B0509000000000004" pitchFamily="49" charset="0"/>
              </a:rPr>
              <a:t>f = </a:t>
            </a:r>
            <a:r>
              <a:rPr lang="en-GB" sz="2400" dirty="0" err="1">
                <a:latin typeface="Andale Mono" panose="020B0509000000000004" pitchFamily="49" charset="0"/>
              </a:rPr>
              <a:t>plt.figure</a:t>
            </a:r>
            <a:r>
              <a:rPr lang="en-GB" sz="2400" dirty="0">
                <a:latin typeface="Andale Mono" panose="020B0509000000000004" pitchFamily="49" charset="0"/>
              </a:rPr>
              <a:t>()</a:t>
            </a:r>
            <a:r>
              <a:rPr lang="en-GB" sz="2400" dirty="0"/>
              <a:t>  </a:t>
            </a:r>
          </a:p>
          <a:p>
            <a:r>
              <a:rPr lang="en-GB" sz="2400" dirty="0"/>
              <a:t>   </a:t>
            </a: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Allocate space for plotting</a:t>
            </a:r>
          </a:p>
        </p:txBody>
      </p:sp>
    </p:spTree>
    <p:extLst>
      <p:ext uri="{BB962C8B-B14F-4D97-AF65-F5344CB8AC3E}">
        <p14:creationId xmlns:p14="http://schemas.microsoft.com/office/powerpoint/2010/main" val="8822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6576324" y="1150797"/>
            <a:ext cx="387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ndale Mono" panose="020B0509000000000004" pitchFamily="49" charset="0"/>
              </a:rPr>
              <a:t>f = </a:t>
            </a:r>
            <a:r>
              <a:rPr lang="en-GB" sz="2400" dirty="0" err="1">
                <a:latin typeface="Andale Mono" panose="020B0509000000000004" pitchFamily="49" charset="0"/>
              </a:rPr>
              <a:t>plt.figure</a:t>
            </a:r>
            <a:r>
              <a:rPr lang="en-GB" sz="2400" dirty="0">
                <a:latin typeface="Andale Mono" panose="020B0509000000000004" pitchFamily="49" charset="0"/>
              </a:rPr>
              <a:t>()</a:t>
            </a:r>
            <a:r>
              <a:rPr lang="en-GB" sz="2400" dirty="0"/>
              <a:t>  </a:t>
            </a:r>
          </a:p>
          <a:p>
            <a:r>
              <a:rPr lang="en-GB" sz="2400" dirty="0"/>
              <a:t>   </a:t>
            </a: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Allocate space for plotting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D24F3B-3493-BB49-865B-04C3B26FECC7}"/>
              </a:ext>
            </a:extLst>
          </p:cNvPr>
          <p:cNvSpPr txBox="1"/>
          <p:nvPr/>
        </p:nvSpPr>
        <p:spPr>
          <a:xfrm>
            <a:off x="6576324" y="2931030"/>
            <a:ext cx="5346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ax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 err="1">
                <a:latin typeface="Andale Mono" panose="020B0509000000000004" pitchFamily="49" charset="0"/>
              </a:rPr>
              <a:t>f.add_subplot</a:t>
            </a:r>
            <a:r>
              <a:rPr lang="en-GB" sz="2400" dirty="0">
                <a:latin typeface="Andale Mono" panose="020B0509000000000004" pitchFamily="49" charset="0"/>
              </a:rPr>
              <a:t>(1, 1, 1) </a:t>
            </a:r>
          </a:p>
          <a:p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Create an instance of an </a:t>
            </a:r>
            <a:r>
              <a:rPr lang="en-GB" sz="2400" dirty="0">
                <a:solidFill>
                  <a:srgbClr val="7030A0"/>
                </a:solidFill>
                <a:latin typeface="Andale Mono" panose="020B0509000000000004" pitchFamily="49" charset="0"/>
              </a:rPr>
              <a:t>axes</a:t>
            </a:r>
            <a:r>
              <a:rPr lang="en-GB" sz="2400" dirty="0">
                <a:solidFill>
                  <a:srgbClr val="FF0000"/>
                </a:solidFill>
              </a:rPr>
              <a:t> object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5A45F1-140F-9345-87BA-1D0CA3EA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6" y="2489191"/>
            <a:ext cx="4965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6576324" y="1150797"/>
            <a:ext cx="387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ndale Mono" panose="020B0509000000000004" pitchFamily="49" charset="0"/>
              </a:rPr>
              <a:t>f = </a:t>
            </a:r>
            <a:r>
              <a:rPr lang="en-GB" sz="2400" dirty="0" err="1">
                <a:latin typeface="Andale Mono" panose="020B0509000000000004" pitchFamily="49" charset="0"/>
              </a:rPr>
              <a:t>plt.figure</a:t>
            </a:r>
            <a:r>
              <a:rPr lang="en-GB" sz="2400" dirty="0">
                <a:latin typeface="Andale Mono" panose="020B0509000000000004" pitchFamily="49" charset="0"/>
              </a:rPr>
              <a:t>()</a:t>
            </a:r>
            <a:r>
              <a:rPr lang="en-GB" sz="2400" dirty="0"/>
              <a:t>  </a:t>
            </a:r>
          </a:p>
          <a:p>
            <a:r>
              <a:rPr lang="en-GB" sz="2400" dirty="0"/>
              <a:t>   </a:t>
            </a: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Allocate space for plotting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D24F3B-3493-BB49-865B-04C3B26FECC7}"/>
              </a:ext>
            </a:extLst>
          </p:cNvPr>
          <p:cNvSpPr txBox="1"/>
          <p:nvPr/>
        </p:nvSpPr>
        <p:spPr>
          <a:xfrm>
            <a:off x="6576324" y="2931030"/>
            <a:ext cx="5346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ax</a:t>
            </a:r>
            <a:r>
              <a:rPr lang="en-GB" sz="2400" dirty="0">
                <a:latin typeface="Andale Mono" panose="020B0509000000000004" pitchFamily="49" charset="0"/>
              </a:rPr>
              <a:t> = </a:t>
            </a:r>
            <a:r>
              <a:rPr lang="en-GB" sz="2400" dirty="0" err="1">
                <a:latin typeface="Andale Mono" panose="020B0509000000000004" pitchFamily="49" charset="0"/>
              </a:rPr>
              <a:t>f.add_subplot</a:t>
            </a:r>
            <a:r>
              <a:rPr lang="en-GB" sz="2400" dirty="0">
                <a:latin typeface="Andale Mono" panose="020B0509000000000004" pitchFamily="49" charset="0"/>
              </a:rPr>
              <a:t>(1, 1, 1) </a:t>
            </a:r>
          </a:p>
          <a:p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Create an instance of an </a:t>
            </a:r>
            <a:r>
              <a:rPr lang="en-GB" sz="2400" dirty="0">
                <a:solidFill>
                  <a:srgbClr val="7030A0"/>
                </a:solidFill>
                <a:latin typeface="Andale Mono" panose="020B0509000000000004" pitchFamily="49" charset="0"/>
              </a:rPr>
              <a:t>axes</a:t>
            </a:r>
            <a:r>
              <a:rPr lang="en-GB" sz="24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79A73E-C8BB-0340-B7D2-178CD2E3B799}"/>
              </a:ext>
            </a:extLst>
          </p:cNvPr>
          <p:cNvSpPr txBox="1"/>
          <p:nvPr/>
        </p:nvSpPr>
        <p:spPr>
          <a:xfrm>
            <a:off x="6576323" y="4711263"/>
            <a:ext cx="4589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ndale Mono" panose="020B0509000000000004" pitchFamily="49" charset="0"/>
              </a:rPr>
              <a:t>ax.plot</a:t>
            </a:r>
            <a:r>
              <a:rPr lang="en-GB" sz="2400" dirty="0">
                <a:latin typeface="Andale Mono" panose="020B0509000000000004" pitchFamily="49" charset="0"/>
              </a:rPr>
              <a:t>(x, y) </a:t>
            </a:r>
          </a:p>
          <a:p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/>
              <a:t>=&gt; </a:t>
            </a:r>
            <a:r>
              <a:rPr lang="en-GB" sz="2400" dirty="0">
                <a:solidFill>
                  <a:srgbClr val="FF0000"/>
                </a:solidFill>
              </a:rPr>
              <a:t>Plot x and y </a:t>
            </a:r>
            <a:r>
              <a:rPr lang="en-GB" sz="2400">
                <a:solidFill>
                  <a:srgbClr val="FF0000"/>
                </a:solidFill>
              </a:rPr>
              <a:t>in the </a:t>
            </a:r>
            <a:r>
              <a:rPr lang="en-GB" sz="2400">
                <a:solidFill>
                  <a:srgbClr val="7030A0"/>
                </a:solidFill>
                <a:latin typeface="Andale Mono" panose="020B0509000000000004" pitchFamily="49" charset="0"/>
              </a:rPr>
              <a:t>axes</a:t>
            </a:r>
            <a:r>
              <a:rPr lang="en-GB" sz="240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object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E6F97D-ADCC-604F-8E4E-0610C48D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6" y="2489191"/>
            <a:ext cx="4965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6096000" y="9464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def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Andale Mono" panose="020B0509000000000004" pitchFamily="49" charset="0"/>
              </a:rPr>
              <a:t>gauss1D</a:t>
            </a:r>
            <a:r>
              <a:rPr lang="en-GB" sz="2000" dirty="0">
                <a:latin typeface="Andale Mono" panose="020B0509000000000004" pitchFamily="49" charset="0"/>
              </a:rPr>
              <a:t>(x, I, xc,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r>
              <a:rPr lang="en-GB" sz="2000" dirty="0">
                <a:latin typeface="Andale Mono" panose="020B0509000000000004" pitchFamily="49" charset="0"/>
              </a:rPr>
              <a:t>):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 err="1">
                <a:latin typeface="Andale Mono" panose="020B0509000000000004" pitchFamily="49" charset="0"/>
              </a:rPr>
              <a:t>arg</a:t>
            </a:r>
            <a:r>
              <a:rPr lang="en-GB" sz="2000" dirty="0">
                <a:latin typeface="Andale Mono" panose="020B0509000000000004" pitchFamily="49" charset="0"/>
              </a:rPr>
              <a:t> = (x - xc) /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endParaRPr lang="en-GB" sz="2000" dirty="0">
              <a:latin typeface="Andale Mono" panose="020B0509000000000004" pitchFamily="49" charset="0"/>
            </a:endParaRP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return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 err="1">
                <a:latin typeface="Andale Mono" panose="020B0509000000000004" pitchFamily="49" charset="0"/>
              </a:rPr>
              <a:t>np.exp</a:t>
            </a:r>
            <a:r>
              <a:rPr lang="en-GB" sz="2000" dirty="0">
                <a:latin typeface="Andale Mono" panose="020B0509000000000004" pitchFamily="49" charset="0"/>
              </a:rPr>
              <a:t>( -0.5 * </a:t>
            </a:r>
            <a:r>
              <a:rPr lang="en-GB" sz="2000" dirty="0" err="1">
                <a:latin typeface="Andale Mono" panose="020B0509000000000004" pitchFamily="49" charset="0"/>
              </a:rPr>
              <a:t>arg</a:t>
            </a:r>
            <a:r>
              <a:rPr lang="en-GB" sz="2000" dirty="0">
                <a:latin typeface="Andale Mono" panose="020B0509000000000004" pitchFamily="49" charset="0"/>
              </a:rPr>
              <a:t>**2)</a:t>
            </a:r>
            <a:r>
              <a:rPr lang="en-GB" sz="2000" dirty="0"/>
              <a:t>  </a:t>
            </a:r>
          </a:p>
          <a:p>
            <a:r>
              <a:rPr lang="en-GB" sz="2000" dirty="0"/>
              <a:t>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008FEA-31F0-5048-A328-B249B459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16" y="2351126"/>
            <a:ext cx="5165135" cy="344342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321C85E-DC83-0F4B-9002-87215288096B}"/>
              </a:ext>
            </a:extLst>
          </p:cNvPr>
          <p:cNvSpPr txBox="1"/>
          <p:nvPr/>
        </p:nvSpPr>
        <p:spPr>
          <a:xfrm>
            <a:off x="518647" y="228824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solidFill>
                  <a:schemeClr val="bg1"/>
                </a:solidFill>
                <a:latin typeface="Andale Mono" panose="020B0509000000000004" pitchFamily="49" charset="0"/>
              </a:rPr>
              <a:t>np.meshgrid</a:t>
            </a:r>
            <a:r>
              <a:rPr lang="en-GB" sz="2800" dirty="0">
                <a:solidFill>
                  <a:schemeClr val="bg1"/>
                </a:solidFill>
                <a:latin typeface="Andale Mono" panose="020B0509000000000004" pitchFamily="49" charset="0"/>
              </a:rPr>
              <a:t>(): 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6096000" y="9464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def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Andale Mono" panose="020B0509000000000004" pitchFamily="49" charset="0"/>
              </a:rPr>
              <a:t>gauss1D</a:t>
            </a:r>
            <a:r>
              <a:rPr lang="en-GB" sz="2000" dirty="0">
                <a:latin typeface="Andale Mono" panose="020B0509000000000004" pitchFamily="49" charset="0"/>
              </a:rPr>
              <a:t>(x, I, xc,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r>
              <a:rPr lang="en-GB" sz="2000" dirty="0">
                <a:latin typeface="Andale Mono" panose="020B0509000000000004" pitchFamily="49" charset="0"/>
              </a:rPr>
              <a:t>):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 err="1">
                <a:latin typeface="Andale Mono" panose="020B0509000000000004" pitchFamily="49" charset="0"/>
              </a:rPr>
              <a:t>arg</a:t>
            </a:r>
            <a:r>
              <a:rPr lang="en-GB" sz="2000" dirty="0">
                <a:latin typeface="Andale Mono" panose="020B0509000000000004" pitchFamily="49" charset="0"/>
              </a:rPr>
              <a:t> = (x - xc) /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endParaRPr lang="en-GB" sz="2000" dirty="0">
              <a:latin typeface="Andale Mono" panose="020B0509000000000004" pitchFamily="49" charset="0"/>
            </a:endParaRP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return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 err="1">
                <a:latin typeface="Andale Mono" panose="020B0509000000000004" pitchFamily="49" charset="0"/>
              </a:rPr>
              <a:t>np.exp</a:t>
            </a:r>
            <a:r>
              <a:rPr lang="en-GB" sz="2000" dirty="0">
                <a:latin typeface="Andale Mono" panose="020B0509000000000004" pitchFamily="49" charset="0"/>
              </a:rPr>
              <a:t>( -0.5 * </a:t>
            </a:r>
            <a:r>
              <a:rPr lang="en-GB" sz="2000" dirty="0" err="1">
                <a:latin typeface="Andale Mono" panose="020B0509000000000004" pitchFamily="49" charset="0"/>
              </a:rPr>
              <a:t>arg</a:t>
            </a:r>
            <a:r>
              <a:rPr lang="en-GB" sz="2000" dirty="0">
                <a:latin typeface="Andale Mono" panose="020B0509000000000004" pitchFamily="49" charset="0"/>
              </a:rPr>
              <a:t>**2)</a:t>
            </a:r>
            <a:r>
              <a:rPr lang="en-GB" sz="2000" dirty="0"/>
              <a:t>  </a:t>
            </a:r>
          </a:p>
          <a:p>
            <a:r>
              <a:rPr lang="en-GB" sz="2000" dirty="0"/>
              <a:t>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D24F3B-3493-BB49-865B-04C3B26FECC7}"/>
              </a:ext>
            </a:extLst>
          </p:cNvPr>
          <p:cNvSpPr txBox="1"/>
          <p:nvPr/>
        </p:nvSpPr>
        <p:spPr>
          <a:xfrm>
            <a:off x="6576324" y="2931030"/>
            <a:ext cx="53401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If you create a 1D array: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x = </a:t>
            </a:r>
            <a:r>
              <a:rPr lang="en-GB" sz="2400" dirty="0" err="1">
                <a:latin typeface="Andale Mono" panose="020B0509000000000004" pitchFamily="49" charset="0"/>
              </a:rPr>
              <a:t>np.arange</a:t>
            </a:r>
            <a:r>
              <a:rPr lang="en-GB" sz="2400" dirty="0">
                <a:latin typeface="Andale Mono" panose="020B0509000000000004" pitchFamily="49" charset="0"/>
              </a:rPr>
              <a:t>(0,  5, 1)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You sample your gaussian for </a:t>
            </a:r>
            <a:r>
              <a:rPr lang="en-GB" sz="2400" dirty="0">
                <a:solidFill>
                  <a:srgbClr val="0070C0"/>
                </a:solidFill>
              </a:rPr>
              <a:t>x = 0,1…, 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79A73E-C8BB-0340-B7D2-178CD2E3B799}"/>
              </a:ext>
            </a:extLst>
          </p:cNvPr>
          <p:cNvSpPr txBox="1"/>
          <p:nvPr/>
        </p:nvSpPr>
        <p:spPr>
          <a:xfrm>
            <a:off x="6576323" y="4711263"/>
            <a:ext cx="4955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ndale Mono" panose="020B0509000000000004" pitchFamily="49" charset="0"/>
              </a:rPr>
              <a:t>g1D = gauss1D(x, 1, 2.5, 1.)</a:t>
            </a:r>
          </a:p>
          <a:p>
            <a:r>
              <a:rPr lang="en-GB" sz="2000" dirty="0" err="1">
                <a:latin typeface="Andale Mono" panose="020B0509000000000004" pitchFamily="49" charset="0"/>
              </a:rPr>
              <a:t>ax.scatter</a:t>
            </a:r>
            <a:r>
              <a:rPr lang="en-GB" sz="2000" dirty="0">
                <a:latin typeface="Andale Mono" panose="020B0509000000000004" pitchFamily="49" charset="0"/>
              </a:rPr>
              <a:t>(x, g1D, marker=‘d’) </a:t>
            </a:r>
          </a:p>
          <a:p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21C85E-DC83-0F4B-9002-87215288096B}"/>
              </a:ext>
            </a:extLst>
          </p:cNvPr>
          <p:cNvSpPr txBox="1"/>
          <p:nvPr/>
        </p:nvSpPr>
        <p:spPr>
          <a:xfrm>
            <a:off x="518647" y="228824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solidFill>
                  <a:schemeClr val="bg1"/>
                </a:solidFill>
                <a:latin typeface="Andale Mono" panose="020B0509000000000004" pitchFamily="49" charset="0"/>
              </a:rPr>
              <a:t>np.meshgrid</a:t>
            </a:r>
            <a:r>
              <a:rPr lang="en-GB" sz="2800" dirty="0">
                <a:solidFill>
                  <a:schemeClr val="bg1"/>
                </a:solidFill>
                <a:latin typeface="Andale Mono" panose="020B0509000000000004" pitchFamily="49" charset="0"/>
              </a:rPr>
              <a:t>(): 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9391FD-3D0C-2843-B96A-23581437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4" y="2330135"/>
            <a:ext cx="5156426" cy="34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5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5806881" y="931452"/>
            <a:ext cx="6647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def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Andale Mono" panose="020B0509000000000004" pitchFamily="49" charset="0"/>
              </a:rPr>
              <a:t>gauss2D</a:t>
            </a:r>
            <a:r>
              <a:rPr lang="en-GB" sz="2000" dirty="0">
                <a:latin typeface="Andale Mono" panose="020B0509000000000004" pitchFamily="49" charset="0"/>
              </a:rPr>
              <a:t>(x, y, I, xc,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r>
              <a:rPr lang="en-GB" sz="2000" dirty="0">
                <a:latin typeface="Andale Mono" panose="020B0509000000000004" pitchFamily="49" charset="0"/>
              </a:rPr>
              <a:t>, </a:t>
            </a:r>
            <a:r>
              <a:rPr lang="en-GB" sz="2000" dirty="0" err="1">
                <a:latin typeface="Andale Mono" panose="020B0509000000000004" pitchFamily="49" charset="0"/>
              </a:rPr>
              <a:t>yc</a:t>
            </a:r>
            <a:r>
              <a:rPr lang="en-GB" sz="2000" dirty="0">
                <a:latin typeface="Andale Mono" panose="020B0509000000000004" pitchFamily="49" charset="0"/>
              </a:rPr>
              <a:t>, </a:t>
            </a:r>
            <a:r>
              <a:rPr lang="en-GB" sz="2000" dirty="0" err="1">
                <a:latin typeface="Andale Mono" panose="020B0509000000000004" pitchFamily="49" charset="0"/>
              </a:rPr>
              <a:t>sigy</a:t>
            </a:r>
            <a:r>
              <a:rPr lang="en-GB" sz="2000" dirty="0">
                <a:latin typeface="Andale Mono" panose="020B0509000000000004" pitchFamily="49" charset="0"/>
              </a:rPr>
              <a:t>):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 err="1">
                <a:latin typeface="Andale Mono" panose="020B0509000000000004" pitchFamily="49" charset="0"/>
              </a:rPr>
              <a:t>argx</a:t>
            </a:r>
            <a:r>
              <a:rPr lang="en-GB" sz="2000" dirty="0">
                <a:latin typeface="Andale Mono" panose="020B0509000000000004" pitchFamily="49" charset="0"/>
              </a:rPr>
              <a:t> = (x - xc) /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endParaRPr lang="en-GB" sz="2000" dirty="0">
              <a:latin typeface="Andale Mono" panose="020B0509000000000004" pitchFamily="49" charset="0"/>
            </a:endParaRPr>
          </a:p>
          <a:p>
            <a:r>
              <a:rPr lang="en-GB" sz="2000" dirty="0">
                <a:latin typeface="Andale Mono" panose="020B0509000000000004" pitchFamily="49" charset="0"/>
              </a:rPr>
              <a:t>	 </a:t>
            </a:r>
            <a:r>
              <a:rPr lang="en-GB" sz="2000" dirty="0" err="1">
                <a:latin typeface="Andale Mono" panose="020B0509000000000004" pitchFamily="49" charset="0"/>
              </a:rPr>
              <a:t>argy</a:t>
            </a:r>
            <a:r>
              <a:rPr lang="en-GB" sz="2000" dirty="0">
                <a:latin typeface="Andale Mono" panose="020B0509000000000004" pitchFamily="49" charset="0"/>
              </a:rPr>
              <a:t> = (y - </a:t>
            </a:r>
            <a:r>
              <a:rPr lang="en-GB" sz="2000" dirty="0" err="1">
                <a:latin typeface="Andale Mono" panose="020B0509000000000004" pitchFamily="49" charset="0"/>
              </a:rPr>
              <a:t>yc</a:t>
            </a:r>
            <a:r>
              <a:rPr lang="en-GB" sz="2000" dirty="0">
                <a:latin typeface="Andale Mono" panose="020B0509000000000004" pitchFamily="49" charset="0"/>
              </a:rPr>
              <a:t>) / </a:t>
            </a:r>
            <a:r>
              <a:rPr lang="en-GB" sz="2000" dirty="0" err="1">
                <a:latin typeface="Andale Mono" panose="020B0509000000000004" pitchFamily="49" charset="0"/>
              </a:rPr>
              <a:t>sigy</a:t>
            </a:r>
            <a:endParaRPr lang="en-GB" sz="2000" dirty="0">
              <a:latin typeface="Andale Mono" panose="020B0509000000000004" pitchFamily="49" charset="0"/>
            </a:endParaRPr>
          </a:p>
          <a:p>
            <a:r>
              <a:rPr lang="en-GB" sz="2000" dirty="0">
                <a:latin typeface="Andale Mono" panose="020B0509000000000004" pitchFamily="49" charset="0"/>
              </a:rPr>
              <a:t>	 g2D = </a:t>
            </a:r>
            <a:r>
              <a:rPr lang="en-GB" sz="2000" dirty="0" err="1">
                <a:latin typeface="Andale Mono" panose="020B0509000000000004" pitchFamily="49" charset="0"/>
              </a:rPr>
              <a:t>np.exp</a:t>
            </a:r>
            <a:r>
              <a:rPr lang="en-GB" sz="2000" dirty="0">
                <a:latin typeface="Andale Mono" panose="020B0509000000000004" pitchFamily="49" charset="0"/>
              </a:rPr>
              <a:t>(-0.5*(</a:t>
            </a:r>
            <a:r>
              <a:rPr lang="en-GB" sz="2000" dirty="0" err="1">
                <a:latin typeface="Andale Mono" panose="020B0509000000000004" pitchFamily="49" charset="0"/>
              </a:rPr>
              <a:t>argx</a:t>
            </a:r>
            <a:r>
              <a:rPr lang="en-GB" sz="2000" dirty="0">
                <a:latin typeface="Andale Mono" panose="020B0509000000000004" pitchFamily="49" charset="0"/>
              </a:rPr>
              <a:t>**2 + </a:t>
            </a:r>
            <a:r>
              <a:rPr lang="en-GB" sz="2000" dirty="0" err="1">
                <a:latin typeface="Andale Mono" panose="020B0509000000000004" pitchFamily="49" charset="0"/>
              </a:rPr>
              <a:t>argy</a:t>
            </a:r>
            <a:r>
              <a:rPr lang="en-GB" sz="2000" dirty="0">
                <a:latin typeface="Andale Mono" panose="020B0509000000000004" pitchFamily="49" charset="0"/>
              </a:rPr>
              <a:t>**2)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return </a:t>
            </a:r>
            <a:r>
              <a:rPr lang="en-GB" sz="2000" dirty="0">
                <a:latin typeface="Andale Mono" panose="020B0509000000000004" pitchFamily="49" charset="0"/>
              </a:rPr>
              <a:t>g2D</a:t>
            </a:r>
            <a:endParaRPr lang="en-GB" sz="2000" dirty="0"/>
          </a:p>
          <a:p>
            <a:r>
              <a:rPr lang="en-GB" sz="2000" dirty="0"/>
              <a:t>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21C85E-DC83-0F4B-9002-87215288096B}"/>
              </a:ext>
            </a:extLst>
          </p:cNvPr>
          <p:cNvSpPr txBox="1"/>
          <p:nvPr/>
        </p:nvSpPr>
        <p:spPr>
          <a:xfrm>
            <a:off x="518647" y="228824"/>
            <a:ext cx="514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do with a 2D gaussian?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0A9EF6-B4B9-234B-8D8C-53124301A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4" t="7918" r="6659" b="4270"/>
          <a:stretch/>
        </p:blipFill>
        <p:spPr>
          <a:xfrm>
            <a:off x="747559" y="2491740"/>
            <a:ext cx="5063574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5806881" y="931452"/>
            <a:ext cx="6647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def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Andale Mono" panose="020B0509000000000004" pitchFamily="49" charset="0"/>
              </a:rPr>
              <a:t>gauss2D</a:t>
            </a:r>
            <a:r>
              <a:rPr lang="en-GB" sz="2000" dirty="0">
                <a:latin typeface="Andale Mono" panose="020B0509000000000004" pitchFamily="49" charset="0"/>
              </a:rPr>
              <a:t>(x, y, I, xc,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r>
              <a:rPr lang="en-GB" sz="2000" dirty="0">
                <a:latin typeface="Andale Mono" panose="020B0509000000000004" pitchFamily="49" charset="0"/>
              </a:rPr>
              <a:t>, </a:t>
            </a:r>
            <a:r>
              <a:rPr lang="en-GB" sz="2000" dirty="0" err="1">
                <a:latin typeface="Andale Mono" panose="020B0509000000000004" pitchFamily="49" charset="0"/>
              </a:rPr>
              <a:t>yc</a:t>
            </a:r>
            <a:r>
              <a:rPr lang="en-GB" sz="2000" dirty="0">
                <a:latin typeface="Andale Mono" panose="020B0509000000000004" pitchFamily="49" charset="0"/>
              </a:rPr>
              <a:t>, </a:t>
            </a:r>
            <a:r>
              <a:rPr lang="en-GB" sz="2000" dirty="0" err="1">
                <a:latin typeface="Andale Mono" panose="020B0509000000000004" pitchFamily="49" charset="0"/>
              </a:rPr>
              <a:t>sigy</a:t>
            </a:r>
            <a:r>
              <a:rPr lang="en-GB" sz="2000" dirty="0">
                <a:latin typeface="Andale Mono" panose="020B0509000000000004" pitchFamily="49" charset="0"/>
              </a:rPr>
              <a:t>):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 err="1">
                <a:latin typeface="Andale Mono" panose="020B0509000000000004" pitchFamily="49" charset="0"/>
              </a:rPr>
              <a:t>argx</a:t>
            </a:r>
            <a:r>
              <a:rPr lang="en-GB" sz="2000" dirty="0">
                <a:latin typeface="Andale Mono" panose="020B0509000000000004" pitchFamily="49" charset="0"/>
              </a:rPr>
              <a:t> = (x - xc) /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endParaRPr lang="en-GB" sz="2000" dirty="0">
              <a:latin typeface="Andale Mono" panose="020B0509000000000004" pitchFamily="49" charset="0"/>
            </a:endParaRPr>
          </a:p>
          <a:p>
            <a:r>
              <a:rPr lang="en-GB" sz="2000" dirty="0">
                <a:latin typeface="Andale Mono" panose="020B0509000000000004" pitchFamily="49" charset="0"/>
              </a:rPr>
              <a:t>	 </a:t>
            </a:r>
            <a:r>
              <a:rPr lang="en-GB" sz="2000" dirty="0" err="1">
                <a:latin typeface="Andale Mono" panose="020B0509000000000004" pitchFamily="49" charset="0"/>
              </a:rPr>
              <a:t>argy</a:t>
            </a:r>
            <a:r>
              <a:rPr lang="en-GB" sz="2000" dirty="0">
                <a:latin typeface="Andale Mono" panose="020B0509000000000004" pitchFamily="49" charset="0"/>
              </a:rPr>
              <a:t> = (y - </a:t>
            </a:r>
            <a:r>
              <a:rPr lang="en-GB" sz="2000" dirty="0" err="1">
                <a:latin typeface="Andale Mono" panose="020B0509000000000004" pitchFamily="49" charset="0"/>
              </a:rPr>
              <a:t>yc</a:t>
            </a:r>
            <a:r>
              <a:rPr lang="en-GB" sz="2000" dirty="0">
                <a:latin typeface="Andale Mono" panose="020B0509000000000004" pitchFamily="49" charset="0"/>
              </a:rPr>
              <a:t>) / </a:t>
            </a:r>
            <a:r>
              <a:rPr lang="en-GB" sz="2000" dirty="0" err="1">
                <a:latin typeface="Andale Mono" panose="020B0509000000000004" pitchFamily="49" charset="0"/>
              </a:rPr>
              <a:t>sigy</a:t>
            </a:r>
            <a:endParaRPr lang="en-GB" sz="2000" dirty="0">
              <a:latin typeface="Andale Mono" panose="020B0509000000000004" pitchFamily="49" charset="0"/>
            </a:endParaRPr>
          </a:p>
          <a:p>
            <a:r>
              <a:rPr lang="en-GB" sz="2000" dirty="0">
                <a:latin typeface="Andale Mono" panose="020B0509000000000004" pitchFamily="49" charset="0"/>
              </a:rPr>
              <a:t>	 g2D = </a:t>
            </a:r>
            <a:r>
              <a:rPr lang="en-GB" sz="2000" dirty="0" err="1">
                <a:latin typeface="Andale Mono" panose="020B0509000000000004" pitchFamily="49" charset="0"/>
              </a:rPr>
              <a:t>np.exp</a:t>
            </a:r>
            <a:r>
              <a:rPr lang="en-GB" sz="2000" dirty="0">
                <a:latin typeface="Andale Mono" panose="020B0509000000000004" pitchFamily="49" charset="0"/>
              </a:rPr>
              <a:t>(-0.5*(</a:t>
            </a:r>
            <a:r>
              <a:rPr lang="en-GB" sz="2000" dirty="0" err="1">
                <a:latin typeface="Andale Mono" panose="020B0509000000000004" pitchFamily="49" charset="0"/>
              </a:rPr>
              <a:t>argx</a:t>
            </a:r>
            <a:r>
              <a:rPr lang="en-GB" sz="2000" dirty="0">
                <a:latin typeface="Andale Mono" panose="020B0509000000000004" pitchFamily="49" charset="0"/>
              </a:rPr>
              <a:t>**2 + </a:t>
            </a:r>
            <a:r>
              <a:rPr lang="en-GB" sz="2000" dirty="0" err="1">
                <a:latin typeface="Andale Mono" panose="020B0509000000000004" pitchFamily="49" charset="0"/>
              </a:rPr>
              <a:t>argy</a:t>
            </a:r>
            <a:r>
              <a:rPr lang="en-GB" sz="2000" dirty="0">
                <a:latin typeface="Andale Mono" panose="020B0509000000000004" pitchFamily="49" charset="0"/>
              </a:rPr>
              <a:t>**2)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return </a:t>
            </a:r>
            <a:r>
              <a:rPr lang="en-GB" sz="2000" dirty="0">
                <a:latin typeface="Andale Mono" panose="020B0509000000000004" pitchFamily="49" charset="0"/>
              </a:rPr>
              <a:t>g2D</a:t>
            </a:r>
            <a:endParaRPr lang="en-GB" sz="2000" dirty="0"/>
          </a:p>
          <a:p>
            <a:r>
              <a:rPr lang="en-GB" sz="2000" dirty="0"/>
              <a:t>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D24F3B-3493-BB49-865B-04C3B26FECC7}"/>
              </a:ext>
            </a:extLst>
          </p:cNvPr>
          <p:cNvSpPr txBox="1"/>
          <p:nvPr/>
        </p:nvSpPr>
        <p:spPr>
          <a:xfrm>
            <a:off x="6576324" y="2931030"/>
            <a:ext cx="5272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If you create two 1D array: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x = </a:t>
            </a:r>
            <a:r>
              <a:rPr lang="en-GB" sz="2400" dirty="0" err="1">
                <a:latin typeface="Andale Mono" panose="020B0509000000000004" pitchFamily="49" charset="0"/>
              </a:rPr>
              <a:t>np.arange</a:t>
            </a:r>
            <a:r>
              <a:rPr lang="en-GB" sz="2400" dirty="0">
                <a:latin typeface="Andale Mono" panose="020B0509000000000004" pitchFamily="49" charset="0"/>
              </a:rPr>
              <a:t>(0,  5, 1)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y = </a:t>
            </a:r>
            <a:r>
              <a:rPr lang="en-GB" sz="2400" dirty="0" err="1">
                <a:latin typeface="Andale Mono" panose="020B0509000000000004" pitchFamily="49" charset="0"/>
              </a:rPr>
              <a:t>np.arange</a:t>
            </a:r>
            <a:r>
              <a:rPr lang="en-GB" sz="2400" dirty="0">
                <a:latin typeface="Andale Mono" panose="020B0509000000000004" pitchFamily="49" charset="0"/>
              </a:rPr>
              <a:t>(0,  5, 1)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You sample your gaussian only along the diagonal </a:t>
            </a:r>
            <a:r>
              <a:rPr lang="en-GB" sz="2400" dirty="0">
                <a:solidFill>
                  <a:srgbClr val="0070C0"/>
                </a:solidFill>
              </a:rPr>
              <a:t>[(0,0), (1,1), …, (4, 4)]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79A73E-C8BB-0340-B7D2-178CD2E3B799}"/>
              </a:ext>
            </a:extLst>
          </p:cNvPr>
          <p:cNvSpPr txBox="1"/>
          <p:nvPr/>
        </p:nvSpPr>
        <p:spPr>
          <a:xfrm>
            <a:off x="6653266" y="5490402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ndale Mono" panose="020B0509000000000004" pitchFamily="49" charset="0"/>
              </a:rPr>
              <a:t>g2D = gauss2D(x, y, *</a:t>
            </a:r>
            <a:r>
              <a:rPr lang="en-GB" sz="2000" dirty="0" err="1">
                <a:latin typeface="Andale Mono" panose="020B0509000000000004" pitchFamily="49" charset="0"/>
              </a:rPr>
              <a:t>args</a:t>
            </a:r>
            <a:r>
              <a:rPr lang="en-GB" sz="2000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21C85E-DC83-0F4B-9002-87215288096B}"/>
              </a:ext>
            </a:extLst>
          </p:cNvPr>
          <p:cNvSpPr txBox="1"/>
          <p:nvPr/>
        </p:nvSpPr>
        <p:spPr>
          <a:xfrm>
            <a:off x="518647" y="228824"/>
            <a:ext cx="514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do with a 2D gaussian?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6D79EC8-7961-D249-A3ED-F4EC78709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4" t="7918" r="6659" b="4270"/>
          <a:stretch/>
        </p:blipFill>
        <p:spPr>
          <a:xfrm>
            <a:off x="747559" y="2491740"/>
            <a:ext cx="5063574" cy="333756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40374023-9D7C-0444-B877-D396A45F5387}"/>
              </a:ext>
            </a:extLst>
          </p:cNvPr>
          <p:cNvSpPr/>
          <p:nvPr/>
        </p:nvSpPr>
        <p:spPr>
          <a:xfrm>
            <a:off x="2574608" y="4485225"/>
            <a:ext cx="182880" cy="191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F928CB-C80C-3A4D-AD55-F9F0E35A1BC3}"/>
              </a:ext>
            </a:extLst>
          </p:cNvPr>
          <p:cNvSpPr/>
          <p:nvPr/>
        </p:nvSpPr>
        <p:spPr>
          <a:xfrm>
            <a:off x="1844463" y="4937342"/>
            <a:ext cx="182880" cy="191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512FAAD-3344-8D4F-926A-16A64B7FE997}"/>
              </a:ext>
            </a:extLst>
          </p:cNvPr>
          <p:cNvSpPr/>
          <p:nvPr/>
        </p:nvSpPr>
        <p:spPr>
          <a:xfrm>
            <a:off x="4795105" y="3028950"/>
            <a:ext cx="199805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692CEC-60E6-5846-AE94-955F431107F0}"/>
              </a:ext>
            </a:extLst>
          </p:cNvPr>
          <p:cNvSpPr/>
          <p:nvPr/>
        </p:nvSpPr>
        <p:spPr>
          <a:xfrm>
            <a:off x="3341202" y="4008992"/>
            <a:ext cx="16002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4766495-2606-DE44-9400-929B2D16CF7B}"/>
              </a:ext>
            </a:extLst>
          </p:cNvPr>
          <p:cNvSpPr/>
          <p:nvPr/>
        </p:nvSpPr>
        <p:spPr>
          <a:xfrm flipH="1">
            <a:off x="4097875" y="3531870"/>
            <a:ext cx="16002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9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27114-7563-BA43-BF74-948DC93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5971"/>
            <a:ext cx="5272873" cy="3803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0A7C08-0D4A-4F43-AD7B-81C758DE4D29}"/>
              </a:ext>
            </a:extLst>
          </p:cNvPr>
          <p:cNvSpPr txBox="1"/>
          <p:nvPr/>
        </p:nvSpPr>
        <p:spPr>
          <a:xfrm>
            <a:off x="5806881" y="931452"/>
            <a:ext cx="6647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def</a:t>
            </a:r>
            <a:r>
              <a:rPr lang="en-GB" sz="2000" dirty="0">
                <a:latin typeface="Andale Mono" panose="020B05090000000000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Andale Mono" panose="020B0509000000000004" pitchFamily="49" charset="0"/>
              </a:rPr>
              <a:t>gauss2D</a:t>
            </a:r>
            <a:r>
              <a:rPr lang="en-GB" sz="2000" dirty="0">
                <a:latin typeface="Andale Mono" panose="020B0509000000000004" pitchFamily="49" charset="0"/>
              </a:rPr>
              <a:t>(x, y, I, xc,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r>
              <a:rPr lang="en-GB" sz="2000" dirty="0">
                <a:latin typeface="Andale Mono" panose="020B0509000000000004" pitchFamily="49" charset="0"/>
              </a:rPr>
              <a:t>, </a:t>
            </a:r>
            <a:r>
              <a:rPr lang="en-GB" sz="2000" dirty="0" err="1">
                <a:latin typeface="Andale Mono" panose="020B0509000000000004" pitchFamily="49" charset="0"/>
              </a:rPr>
              <a:t>yc</a:t>
            </a:r>
            <a:r>
              <a:rPr lang="en-GB" sz="2000" dirty="0">
                <a:latin typeface="Andale Mono" panose="020B0509000000000004" pitchFamily="49" charset="0"/>
              </a:rPr>
              <a:t>, </a:t>
            </a:r>
            <a:r>
              <a:rPr lang="en-GB" sz="2000" dirty="0" err="1">
                <a:latin typeface="Andale Mono" panose="020B0509000000000004" pitchFamily="49" charset="0"/>
              </a:rPr>
              <a:t>sigy</a:t>
            </a:r>
            <a:r>
              <a:rPr lang="en-GB" sz="2000" dirty="0">
                <a:latin typeface="Andale Mono" panose="020B0509000000000004" pitchFamily="49" charset="0"/>
              </a:rPr>
              <a:t>):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 err="1">
                <a:latin typeface="Andale Mono" panose="020B0509000000000004" pitchFamily="49" charset="0"/>
              </a:rPr>
              <a:t>argx</a:t>
            </a:r>
            <a:r>
              <a:rPr lang="en-GB" sz="2000" dirty="0">
                <a:latin typeface="Andale Mono" panose="020B0509000000000004" pitchFamily="49" charset="0"/>
              </a:rPr>
              <a:t> = (x - xc) / </a:t>
            </a:r>
            <a:r>
              <a:rPr lang="en-GB" sz="2000" dirty="0" err="1">
                <a:latin typeface="Andale Mono" panose="020B0509000000000004" pitchFamily="49" charset="0"/>
              </a:rPr>
              <a:t>sigx</a:t>
            </a:r>
            <a:endParaRPr lang="en-GB" sz="2000" dirty="0">
              <a:latin typeface="Andale Mono" panose="020B0509000000000004" pitchFamily="49" charset="0"/>
            </a:endParaRPr>
          </a:p>
          <a:p>
            <a:r>
              <a:rPr lang="en-GB" sz="2000" dirty="0">
                <a:latin typeface="Andale Mono" panose="020B0509000000000004" pitchFamily="49" charset="0"/>
              </a:rPr>
              <a:t>	 </a:t>
            </a:r>
            <a:r>
              <a:rPr lang="en-GB" sz="2000" dirty="0" err="1">
                <a:latin typeface="Andale Mono" panose="020B0509000000000004" pitchFamily="49" charset="0"/>
              </a:rPr>
              <a:t>argy</a:t>
            </a:r>
            <a:r>
              <a:rPr lang="en-GB" sz="2000" dirty="0">
                <a:latin typeface="Andale Mono" panose="020B0509000000000004" pitchFamily="49" charset="0"/>
              </a:rPr>
              <a:t> = (y - </a:t>
            </a:r>
            <a:r>
              <a:rPr lang="en-GB" sz="2000" dirty="0" err="1">
                <a:latin typeface="Andale Mono" panose="020B0509000000000004" pitchFamily="49" charset="0"/>
              </a:rPr>
              <a:t>yc</a:t>
            </a:r>
            <a:r>
              <a:rPr lang="en-GB" sz="2000" dirty="0">
                <a:latin typeface="Andale Mono" panose="020B0509000000000004" pitchFamily="49" charset="0"/>
              </a:rPr>
              <a:t>) / </a:t>
            </a:r>
            <a:r>
              <a:rPr lang="en-GB" sz="2000" dirty="0" err="1">
                <a:latin typeface="Andale Mono" panose="020B0509000000000004" pitchFamily="49" charset="0"/>
              </a:rPr>
              <a:t>sigy</a:t>
            </a:r>
            <a:endParaRPr lang="en-GB" sz="2000" dirty="0">
              <a:latin typeface="Andale Mono" panose="020B0509000000000004" pitchFamily="49" charset="0"/>
            </a:endParaRPr>
          </a:p>
          <a:p>
            <a:r>
              <a:rPr lang="en-GB" sz="2000" dirty="0">
                <a:latin typeface="Andale Mono" panose="020B0509000000000004" pitchFamily="49" charset="0"/>
              </a:rPr>
              <a:t>	 g2D = </a:t>
            </a:r>
            <a:r>
              <a:rPr lang="en-GB" sz="2000" dirty="0" err="1">
                <a:latin typeface="Andale Mono" panose="020B0509000000000004" pitchFamily="49" charset="0"/>
              </a:rPr>
              <a:t>np.exp</a:t>
            </a:r>
            <a:r>
              <a:rPr lang="en-GB" sz="2000" dirty="0">
                <a:latin typeface="Andale Mono" panose="020B0509000000000004" pitchFamily="49" charset="0"/>
              </a:rPr>
              <a:t>(-0.5*(</a:t>
            </a:r>
            <a:r>
              <a:rPr lang="en-GB" sz="2000" dirty="0" err="1">
                <a:latin typeface="Andale Mono" panose="020B0509000000000004" pitchFamily="49" charset="0"/>
              </a:rPr>
              <a:t>argx</a:t>
            </a:r>
            <a:r>
              <a:rPr lang="en-GB" sz="2000" dirty="0">
                <a:latin typeface="Andale Mono" panose="020B0509000000000004" pitchFamily="49" charset="0"/>
              </a:rPr>
              <a:t>**2 + </a:t>
            </a:r>
            <a:r>
              <a:rPr lang="en-GB" sz="2000" dirty="0" err="1">
                <a:latin typeface="Andale Mono" panose="020B0509000000000004" pitchFamily="49" charset="0"/>
              </a:rPr>
              <a:t>argy</a:t>
            </a:r>
            <a:r>
              <a:rPr lang="en-GB" sz="2000" dirty="0">
                <a:latin typeface="Andale Mono" panose="020B0509000000000004" pitchFamily="49" charset="0"/>
              </a:rPr>
              <a:t>**2)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    </a:t>
            </a:r>
            <a:r>
              <a:rPr lang="en-GB" sz="2000" dirty="0">
                <a:solidFill>
                  <a:srgbClr val="00B050"/>
                </a:solidFill>
                <a:latin typeface="Andale Mono" panose="020B0509000000000004" pitchFamily="49" charset="0"/>
              </a:rPr>
              <a:t>return </a:t>
            </a:r>
            <a:r>
              <a:rPr lang="en-GB" sz="2000" dirty="0">
                <a:latin typeface="Andale Mono" panose="020B0509000000000004" pitchFamily="49" charset="0"/>
              </a:rPr>
              <a:t>g2D</a:t>
            </a:r>
            <a:endParaRPr lang="en-GB" sz="2000" dirty="0"/>
          </a:p>
          <a:p>
            <a:r>
              <a:rPr lang="en-GB" sz="2000" dirty="0"/>
              <a:t>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D24F3B-3493-BB49-865B-04C3B26FECC7}"/>
              </a:ext>
            </a:extLst>
          </p:cNvPr>
          <p:cNvSpPr txBox="1"/>
          <p:nvPr/>
        </p:nvSpPr>
        <p:spPr>
          <a:xfrm>
            <a:off x="6576324" y="2931030"/>
            <a:ext cx="5448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You need a 2D array with </a:t>
            </a:r>
            <a:r>
              <a:rPr lang="en-GB" sz="2400" dirty="0" err="1">
                <a:solidFill>
                  <a:srgbClr val="FF0000"/>
                </a:solidFill>
              </a:rPr>
              <a:t>coords</a:t>
            </a:r>
            <a:r>
              <a:rPr lang="en-GB" sz="2400" dirty="0">
                <a:solidFill>
                  <a:srgbClr val="FF0000"/>
                </a:solidFill>
              </a:rPr>
              <a:t>. of (</a:t>
            </a:r>
            <a:r>
              <a:rPr lang="en-GB" sz="2400" dirty="0" err="1">
                <a:solidFill>
                  <a:srgbClr val="FF0000"/>
                </a:solidFill>
              </a:rPr>
              <a:t>x,y</a:t>
            </a:r>
            <a:r>
              <a:rPr lang="en-GB" sz="2400" dirty="0">
                <a:solidFill>
                  <a:srgbClr val="FF0000"/>
                </a:solidFill>
              </a:rPr>
              <a:t>):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endParaRPr lang="en-GB" sz="2400" dirty="0">
              <a:solidFill>
                <a:srgbClr val="FF0000"/>
              </a:solidFill>
            </a:endParaRPr>
          </a:p>
          <a:p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79A73E-C8BB-0340-B7D2-178CD2E3B799}"/>
              </a:ext>
            </a:extLst>
          </p:cNvPr>
          <p:cNvSpPr txBox="1"/>
          <p:nvPr/>
        </p:nvSpPr>
        <p:spPr>
          <a:xfrm>
            <a:off x="6653266" y="549040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ndale Mono" panose="020B0509000000000004" pitchFamily="49" charset="0"/>
              </a:rPr>
              <a:t>X, Y = </a:t>
            </a:r>
            <a:r>
              <a:rPr lang="en-GB" sz="2000" dirty="0" err="1">
                <a:latin typeface="Andale Mono" panose="020B0509000000000004" pitchFamily="49" charset="0"/>
              </a:rPr>
              <a:t>np.meshgrid</a:t>
            </a:r>
            <a:r>
              <a:rPr lang="en-GB" sz="2000" dirty="0">
                <a:latin typeface="Andale Mono" panose="020B0509000000000004" pitchFamily="49" charset="0"/>
              </a:rPr>
              <a:t>(x, y)</a:t>
            </a:r>
          </a:p>
          <a:p>
            <a:r>
              <a:rPr lang="en-GB" sz="2000" dirty="0">
                <a:latin typeface="Andale Mono" panose="020B0509000000000004" pitchFamily="49" charset="0"/>
              </a:rPr>
              <a:t>g2D = gauss2D(X, Y, *</a:t>
            </a:r>
            <a:r>
              <a:rPr lang="en-GB" sz="2000" dirty="0" err="1">
                <a:latin typeface="Andale Mono" panose="020B0509000000000004" pitchFamily="49" charset="0"/>
              </a:rPr>
              <a:t>args</a:t>
            </a:r>
            <a:r>
              <a:rPr lang="en-GB" sz="2000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21C85E-DC83-0F4B-9002-87215288096B}"/>
              </a:ext>
            </a:extLst>
          </p:cNvPr>
          <p:cNvSpPr txBox="1"/>
          <p:nvPr/>
        </p:nvSpPr>
        <p:spPr>
          <a:xfrm>
            <a:off x="518647" y="22882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Meshgrid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solution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3CF755C-DD5B-4640-9A73-662D957BA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4" t="7918" r="6659" b="4270"/>
          <a:stretch/>
        </p:blipFill>
        <p:spPr>
          <a:xfrm>
            <a:off x="747559" y="2491740"/>
            <a:ext cx="5063574" cy="33375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B7B7C6-F832-B743-AD39-B10413054F36}"/>
              </a:ext>
            </a:extLst>
          </p:cNvPr>
          <p:cNvSpPr txBox="1"/>
          <p:nvPr/>
        </p:nvSpPr>
        <p:spPr>
          <a:xfrm>
            <a:off x="2096917" y="44048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8BA8245-D2E7-2B43-AC63-D09E4CA4F256}"/>
              </a:ext>
            </a:extLst>
          </p:cNvPr>
          <p:cNvSpPr txBox="1"/>
          <p:nvPr/>
        </p:nvSpPr>
        <p:spPr>
          <a:xfrm>
            <a:off x="2121351" y="39082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31AD84-FCD4-8B4A-8C67-5E08772A2070}"/>
              </a:ext>
            </a:extLst>
          </p:cNvPr>
          <p:cNvSpPr txBox="1"/>
          <p:nvPr/>
        </p:nvSpPr>
        <p:spPr>
          <a:xfrm>
            <a:off x="2112847" y="341154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C94DCB-321A-CB4B-86BE-1B5DA9995082}"/>
              </a:ext>
            </a:extLst>
          </p:cNvPr>
          <p:cNvSpPr txBox="1"/>
          <p:nvPr/>
        </p:nvSpPr>
        <p:spPr>
          <a:xfrm>
            <a:off x="2135031" y="29516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F3261A1-5D69-984C-A956-742317B7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96" y="3428999"/>
            <a:ext cx="4763574" cy="1569659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BD366C6B-690B-B149-BA61-684DF78B830D}"/>
              </a:ext>
            </a:extLst>
          </p:cNvPr>
          <p:cNvSpPr txBox="1"/>
          <p:nvPr/>
        </p:nvSpPr>
        <p:spPr>
          <a:xfrm>
            <a:off x="2805961" y="43851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FA1272-2654-BE42-8DC3-280752AF9DF2}"/>
              </a:ext>
            </a:extLst>
          </p:cNvPr>
          <p:cNvSpPr txBox="1"/>
          <p:nvPr/>
        </p:nvSpPr>
        <p:spPr>
          <a:xfrm>
            <a:off x="2822391" y="39059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C03BAA-6856-D548-96CF-954948A2712A}"/>
              </a:ext>
            </a:extLst>
          </p:cNvPr>
          <p:cNvSpPr txBox="1"/>
          <p:nvPr/>
        </p:nvSpPr>
        <p:spPr>
          <a:xfrm>
            <a:off x="2847501" y="341528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94E3DE7-1D87-EE44-944D-78D67F8BD66F}"/>
              </a:ext>
            </a:extLst>
          </p:cNvPr>
          <p:cNvSpPr txBox="1"/>
          <p:nvPr/>
        </p:nvSpPr>
        <p:spPr>
          <a:xfrm>
            <a:off x="2847501" y="29599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300DA98-2060-3847-BB86-FBAD94E0F851}"/>
              </a:ext>
            </a:extLst>
          </p:cNvPr>
          <p:cNvSpPr txBox="1"/>
          <p:nvPr/>
        </p:nvSpPr>
        <p:spPr>
          <a:xfrm>
            <a:off x="3581764" y="43840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971B22A-F89D-544A-A770-58D02439EC1D}"/>
              </a:ext>
            </a:extLst>
          </p:cNvPr>
          <p:cNvSpPr txBox="1"/>
          <p:nvPr/>
        </p:nvSpPr>
        <p:spPr>
          <a:xfrm>
            <a:off x="3576771" y="39043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D63D9C-B6F1-094D-B4DF-628817ACCA5F}"/>
              </a:ext>
            </a:extLst>
          </p:cNvPr>
          <p:cNvSpPr txBox="1"/>
          <p:nvPr/>
        </p:nvSpPr>
        <p:spPr>
          <a:xfrm>
            <a:off x="3547230" y="34378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9FA3A93-566A-724A-AC24-BA95A1A75C1D}"/>
              </a:ext>
            </a:extLst>
          </p:cNvPr>
          <p:cNvSpPr txBox="1"/>
          <p:nvPr/>
        </p:nvSpPr>
        <p:spPr>
          <a:xfrm>
            <a:off x="3531351" y="295815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827B184-A838-DB4F-AFB5-7907EB958907}"/>
              </a:ext>
            </a:extLst>
          </p:cNvPr>
          <p:cNvSpPr txBox="1"/>
          <p:nvPr/>
        </p:nvSpPr>
        <p:spPr>
          <a:xfrm>
            <a:off x="4299369" y="43840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E9CD301-33F6-0A43-A8F1-F27E1DFE9B7E}"/>
              </a:ext>
            </a:extLst>
          </p:cNvPr>
          <p:cNvSpPr txBox="1"/>
          <p:nvPr/>
        </p:nvSpPr>
        <p:spPr>
          <a:xfrm>
            <a:off x="4308548" y="392305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81C6DF2-C741-4940-A305-64A8188EBED5}"/>
              </a:ext>
            </a:extLst>
          </p:cNvPr>
          <p:cNvSpPr txBox="1"/>
          <p:nvPr/>
        </p:nvSpPr>
        <p:spPr>
          <a:xfrm>
            <a:off x="4269779" y="34214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C81244-4018-6141-8375-BB9E5A8A2C16}"/>
              </a:ext>
            </a:extLst>
          </p:cNvPr>
          <p:cNvSpPr txBox="1"/>
          <p:nvPr/>
        </p:nvSpPr>
        <p:spPr>
          <a:xfrm>
            <a:off x="4270930" y="29516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98C3-AB9A-3C4D-9899-5D481D9FC036}"/>
              </a:ext>
            </a:extLst>
          </p:cNvPr>
          <p:cNvSpPr txBox="1"/>
          <p:nvPr/>
        </p:nvSpPr>
        <p:spPr>
          <a:xfrm>
            <a:off x="1264101" y="44245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F698070-A669-2042-98B0-C958CB88BB8B}"/>
              </a:ext>
            </a:extLst>
          </p:cNvPr>
          <p:cNvSpPr txBox="1"/>
          <p:nvPr/>
        </p:nvSpPr>
        <p:spPr>
          <a:xfrm>
            <a:off x="1252671" y="392305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4CF1CC8-9A0E-8841-95F6-158FF57737A2}"/>
              </a:ext>
            </a:extLst>
          </p:cNvPr>
          <p:cNvSpPr txBox="1"/>
          <p:nvPr/>
        </p:nvSpPr>
        <p:spPr>
          <a:xfrm>
            <a:off x="1267910" y="344892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081509A-A047-1D49-8E1F-391F70C20F59}"/>
              </a:ext>
            </a:extLst>
          </p:cNvPr>
          <p:cNvSpPr txBox="1"/>
          <p:nvPr/>
        </p:nvSpPr>
        <p:spPr>
          <a:xfrm>
            <a:off x="1279212" y="29748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4FB97E1-1D30-1F40-8FDB-F96673F4E563}"/>
              </a:ext>
            </a:extLst>
          </p:cNvPr>
          <p:cNvSpPr txBox="1"/>
          <p:nvPr/>
        </p:nvSpPr>
        <p:spPr>
          <a:xfrm>
            <a:off x="2112157" y="4865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0A9A85-AC72-8540-8D3E-3AA9389C513B}"/>
              </a:ext>
            </a:extLst>
          </p:cNvPr>
          <p:cNvSpPr txBox="1"/>
          <p:nvPr/>
        </p:nvSpPr>
        <p:spPr>
          <a:xfrm>
            <a:off x="2821201" y="484616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3437F6A-F123-2E43-A3AD-76A0207D8DEE}"/>
              </a:ext>
            </a:extLst>
          </p:cNvPr>
          <p:cNvSpPr txBox="1"/>
          <p:nvPr/>
        </p:nvSpPr>
        <p:spPr>
          <a:xfrm>
            <a:off x="3597004" y="48450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E19BCE7-F446-8E4D-B787-3A0AC7CB0BC6}"/>
              </a:ext>
            </a:extLst>
          </p:cNvPr>
          <p:cNvSpPr txBox="1"/>
          <p:nvPr/>
        </p:nvSpPr>
        <p:spPr>
          <a:xfrm>
            <a:off x="4314609" y="48450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4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A9FEFC5-FE24-6044-A4FF-865BE3D96698}"/>
              </a:ext>
            </a:extLst>
          </p:cNvPr>
          <p:cNvSpPr txBox="1"/>
          <p:nvPr/>
        </p:nvSpPr>
        <p:spPr>
          <a:xfrm>
            <a:off x="1279341" y="48855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596525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1635</TotalTime>
  <Words>610</Words>
  <Application>Microsoft Macintosh PowerPoint</Application>
  <PresentationFormat>Grand écran</PresentationFormat>
  <Paragraphs>90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Andale Mono</vt:lpstr>
      <vt:lpstr>Arial</vt:lpstr>
      <vt:lpstr>Gill Sans MT</vt:lpstr>
      <vt:lpstr>Colis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21</cp:revision>
  <cp:lastPrinted>2021-10-21T06:15:42Z</cp:lastPrinted>
  <dcterms:created xsi:type="dcterms:W3CDTF">2020-10-14T12:37:53Z</dcterms:created>
  <dcterms:modified xsi:type="dcterms:W3CDTF">2021-10-21T06:15:53Z</dcterms:modified>
</cp:coreProperties>
</file>