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6"/>
    <p:restoredTop sz="84764"/>
  </p:normalViewPr>
  <p:slideViewPr>
    <p:cSldViewPr snapToGrid="0" snapToObjects="1">
      <p:cViewPr varScale="1">
        <p:scale>
          <a:sx n="91" d="100"/>
          <a:sy n="91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218E4-30A9-B34A-ABF9-9F9568E2243C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54E26-2A73-D040-B66D-CBEE51888B0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2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Tell them that the PDF is very similar to a histogram. For a discrete variable we have a PMF, for a continuous variable (such as time, length, …), you can imagine that you have very narrow bins, such that the histogram does not look anymore like an histogram. </a:t>
            </a:r>
          </a:p>
          <a:p>
            <a:r>
              <a:rPr lang="en-GB" dirty="0"/>
              <a:t>This PDF gives you information about the relative frequency of an event. For the coin toss with a fair coin, you have the same frequency for both head and tail. For the gaussian at the bottom, you have a higher probability to have an even closer to the mean than farther away. </a:t>
            </a:r>
          </a:p>
          <a:p>
            <a:r>
              <a:rPr lang="en-GB" dirty="0"/>
              <a:t>Property of pdf: the </a:t>
            </a:r>
            <a:r>
              <a:rPr lang="en-GB" dirty="0" err="1"/>
              <a:t>proba</a:t>
            </a:r>
            <a:r>
              <a:rPr lang="en-GB" dirty="0"/>
              <a:t>. To have an event X between a and b (let’s say the 2 red curve) is the area under the pdf between those 2 vertical lines.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54E26-2A73-D040-B66D-CBEE51888B0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0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H(x0) is p (X &lt;= x0 )</a:t>
            </a:r>
          </a:p>
          <a:p>
            <a:r>
              <a:rPr lang="en-GB" dirty="0"/>
              <a:t>The main purpose of the CDF is to easily calculate probabilities as it </a:t>
            </a:r>
            <a:r>
              <a:rPr lang="en-GB"/>
              <a:t>directly returns the area. .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54E26-2A73-D040-B66D-CBEE51888B0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51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5CAC2-B019-7F46-B86F-4DACE822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1A288A-01FC-E44D-86C1-DD813DCC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B7196-E9D1-8345-AFE2-AD13A0E6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F2DD8-94FB-E847-B527-49B37A3D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BD3D0-8097-6842-B77F-E6657B0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41C5D-4486-F44B-8086-B5FDD72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1CC651-D931-AB4E-B163-F90A0EF6D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C40EC-C05F-5244-B75D-168D0BC1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023C9-DA0A-1344-8F13-FC7319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A90FB-4057-024C-AA47-96C4DB4B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BAA3AE-8DC4-5B4C-8C9B-0AA52015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040522-1230-3D4A-B09B-013A0493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7E7ED-D388-BB41-89F5-5C483BE4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1A405-DDB7-6A45-AA84-313231A1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48485-48F4-0F4B-8EDA-35E811C4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79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13BB1-C7EE-6346-AF1E-39DCEB64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389A8-1768-F746-AE44-272D5623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D4122-4FC9-CA45-8B9B-954864E3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EB90DC-31C4-3B4A-BAA5-6A7F267D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AC68C-34E1-144F-9D06-7F39F0C4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98333-6D8E-FF4F-BF2B-11E662A9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A0676-1144-F24E-A2BF-4FE325E9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610BD-5833-0641-8378-C41CF7E4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597C7-1327-F245-835D-22765AB3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EB563-86F8-F647-A75E-271BD0F8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8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F566A-949D-F542-A243-0F8BFD2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A9D7C-7B05-4B4B-B9C4-E415BDD1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DCB61F-9FA3-5B4B-8544-8645E4C0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96FA05-72CB-C947-999D-13CDCA01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0427CA-4DA9-1843-B987-0027EC34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D105A-B921-3540-A1D1-8A8AA886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3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D5EE8-FBDB-6642-B4F3-2453096D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C5090-CED9-274E-BFB1-E3B289896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DF6940-A1C4-D84E-88AC-CD801C28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4D223E-B4F4-5B4F-BEC9-6BAC3606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57BDC7-DD88-764C-B0E6-F7D7E457D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7605A-D6A2-1840-9EE0-E8A64144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92C6DB-4605-6045-988E-B764C184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705A0B-DEE9-3C4F-A98B-33AAE6AF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D6140-F04D-D544-83F5-1DAE4DDA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F56D0-483F-BA45-A3A7-35EB7AC8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701C27-61A1-8F47-B731-79F16993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CC076B-CD25-2547-A688-88C2BD49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9B5907-CEE6-8F40-A6CE-E97DC984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EE9D2A-CC39-C14F-A37E-7B1369CD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8D7983-8EA1-9D44-BDF2-2B4B8265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D416B-572A-F84F-8DA8-A883F090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B6FBF-9E86-CA4E-8D42-D245FC88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DFB265-9EA7-5745-ACCE-484333770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2A199-691D-DC4C-9A8D-FBAD608D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2097C3-C238-474A-A2E2-B72EFCD4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D8F9A-E936-B942-891E-12B09C46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A9CD2-8B89-8243-8C3D-34F20DE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BCA0B9-DC81-4E44-84A4-C8D6CA0A6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5DAC6F-AF79-ED42-842E-FE7E64998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E733E-8E5A-C74F-8D1A-0F901572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53CF8-7F93-3145-9710-137AA8AD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CE6FA-572A-F440-BEE5-CF830C45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8B3A03-33ED-7D4C-BBEE-6226919E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F6C80-1D27-5741-8B2D-B81E0FBE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84D49-B62C-024F-8AB4-C9146B82D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D77C-C571-1045-A9AF-1DB60B09610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018AC-254B-0845-B5B1-45A40A5D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15992-DFD6-4340-90D4-EE5B11174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9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work/git_projects/SPAT0002-1/Ongoing/03-Basic_statistics_and_proba_concepts/Basic-statistics_01.ipynb" TargetMode="External"/><Relationship Id="rId2" Type="http://schemas.openxmlformats.org/officeDocument/2006/relationships/hyperlink" Target="http://localhost:8889/tree/work/git_projects/SPAT0002-1/Ongoing/03-Basic_statistics_and_proba_concep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D432E-73AD-A24C-ABDF-7A449916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Classical statistical inference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B8931-3FD3-C247-99B7-CD730DFB5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1 </a:t>
            </a:r>
          </a:p>
          <a:p>
            <a:r>
              <a:rPr lang="en-GB" dirty="0"/>
              <a:t>Associated notebook: </a:t>
            </a:r>
          </a:p>
          <a:p>
            <a:r>
              <a:rPr lang="fr-BE" dirty="0">
                <a:hlinkClick r:id="rId2"/>
              </a:rPr>
              <a:t>03-Basic_statistics_and_proba_concepts</a:t>
            </a:r>
            <a:r>
              <a:rPr lang="fr-BE" dirty="0"/>
              <a:t>/</a:t>
            </a:r>
            <a:r>
              <a:rPr lang="fr-BE" dirty="0">
                <a:hlinkClick r:id="rId3"/>
              </a:rPr>
              <a:t>Basic-statistics_01.ipynb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19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8FAF-F26D-E341-8C32-F811C80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theorem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DCAD2-6B10-C344-996A-3EFF82182742}"/>
              </a:ext>
            </a:extLst>
          </p:cNvPr>
          <p:cNvSpPr/>
          <p:nvPr/>
        </p:nvSpPr>
        <p:spPr>
          <a:xfrm>
            <a:off x="701040" y="1812512"/>
            <a:ext cx="10235184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Question</a:t>
            </a:r>
          </a:p>
          <a:p>
            <a:r>
              <a:rPr lang="en-GB" sz="2000" dirty="0">
                <a:solidFill>
                  <a:srgbClr val="FF0000"/>
                </a:solidFill>
              </a:rPr>
              <a:t>A</a:t>
            </a:r>
            <a:r>
              <a:rPr lang="en-GB" sz="2000" dirty="0"/>
              <a:t>: </a:t>
            </a:r>
            <a:r>
              <a:rPr lang="en-GB" sz="2000" b="1" dirty="0">
                <a:solidFill>
                  <a:srgbClr val="FF0000"/>
                </a:solidFill>
              </a:rPr>
              <a:t>rare disease </a:t>
            </a:r>
            <a:r>
              <a:rPr lang="en-GB" sz="2000" dirty="0"/>
              <a:t>that affects </a:t>
            </a:r>
            <a:r>
              <a:rPr lang="en-GB" sz="2000" dirty="0">
                <a:solidFill>
                  <a:srgbClr val="FF0000"/>
                </a:solidFill>
              </a:rPr>
              <a:t>0.1 %</a:t>
            </a:r>
            <a:r>
              <a:rPr lang="en-GB" sz="2000" dirty="0"/>
              <a:t> of the population. 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B: test</a:t>
            </a:r>
            <a:r>
              <a:rPr lang="en-GB" sz="2000" dirty="0"/>
              <a:t> that is efficient at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99 %</a:t>
            </a:r>
            <a:r>
              <a:rPr lang="en-GB" sz="2000" dirty="0"/>
              <a:t> (i.e.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1 % False positive</a:t>
            </a:r>
            <a:r>
              <a:rPr lang="en-GB" sz="2000" dirty="0"/>
              <a:t> rate). </a:t>
            </a:r>
          </a:p>
          <a:p>
            <a:r>
              <a:rPr lang="en-GB" sz="2000" dirty="0"/>
              <a:t>If you have a positive test (</a:t>
            </a:r>
            <a:r>
              <a:rPr lang="en-GB" sz="2000" dirty="0">
                <a:solidFill>
                  <a:schemeClr val="accent1"/>
                </a:solidFill>
              </a:rPr>
              <a:t>B</a:t>
            </a:r>
            <a:r>
              <a:rPr lang="en-GB" sz="2000" dirty="0"/>
              <a:t>), what is the probability for you to be affected by this disease (</a:t>
            </a:r>
            <a:r>
              <a:rPr lang="en-GB" sz="2000" dirty="0">
                <a:solidFill>
                  <a:srgbClr val="FF0000"/>
                </a:solidFill>
              </a:rPr>
              <a:t>A</a:t>
            </a:r>
            <a:r>
              <a:rPr lang="en-GB" sz="2000" dirty="0"/>
              <a:t>)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D1FE4-CC78-E74A-995C-0919A13F45E4}"/>
              </a:ext>
            </a:extLst>
          </p:cNvPr>
          <p:cNvSpPr/>
          <p:nvPr/>
        </p:nvSpPr>
        <p:spPr>
          <a:xfrm>
            <a:off x="633984" y="3255460"/>
            <a:ext cx="11558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Solution:</a:t>
            </a:r>
            <a:r>
              <a:rPr lang="en-GB" dirty="0"/>
              <a:t>  (See Sect. I.3. of the notebook )</a:t>
            </a:r>
          </a:p>
          <a:p>
            <a:endParaRPr lang="en-GB" dirty="0"/>
          </a:p>
          <a:p>
            <a:r>
              <a:rPr lang="en-GB" dirty="0"/>
              <a:t>Among 1000 persons, 1 has the disease (it touches </a:t>
            </a:r>
            <a:r>
              <a:rPr lang="en-GB" dirty="0">
                <a:solidFill>
                  <a:srgbClr val="FF0000"/>
                </a:solidFill>
              </a:rPr>
              <a:t>0.1 %</a:t>
            </a:r>
            <a:r>
              <a:rPr lang="en-GB" dirty="0"/>
              <a:t> of the population = p(A) ).</a:t>
            </a:r>
          </a:p>
          <a:p>
            <a:r>
              <a:rPr lang="en-GB" dirty="0"/>
              <a:t>The test has 99% efficiency (=p(B | A) ). Which means that 1% of the people will be tested positive while not being sick. </a:t>
            </a:r>
          </a:p>
          <a:p>
            <a:r>
              <a:rPr lang="en-GB" dirty="0"/>
              <a:t>=&gt; 10 people will be positive while healthy. You should also have ≈ 1 being positive while being effectively sick. p(B)=0.01 + 0.001 =0.011    </a:t>
            </a:r>
          </a:p>
          <a:p>
            <a:r>
              <a:rPr lang="en-GB" dirty="0"/>
              <a:t>=&gt; p(disease | +)  ≈ 1/11 = 9 %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3DC817-9FC1-3E4A-A598-0FE0289AA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0" b="13939"/>
          <a:stretch/>
        </p:blipFill>
        <p:spPr>
          <a:xfrm>
            <a:off x="5074446" y="625570"/>
            <a:ext cx="3634913" cy="8046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solidFill>
              <a:srgbClr val="FF0000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D704E1B-F300-EC4A-B1EF-926932B16DD5}"/>
              </a:ext>
            </a:extLst>
          </p:cNvPr>
          <p:cNvSpPr txBox="1"/>
          <p:nvPr/>
        </p:nvSpPr>
        <p:spPr>
          <a:xfrm>
            <a:off x="3846912" y="5286785"/>
            <a:ext cx="6089980" cy="1261884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BEWARE</a:t>
            </a:r>
          </a:p>
          <a:p>
            <a:pPr algn="ctr"/>
            <a:r>
              <a:rPr lang="en-GB" sz="2400" dirty="0"/>
              <a:t>RARE events common in astronomy</a:t>
            </a:r>
          </a:p>
          <a:p>
            <a:pPr algn="ctr"/>
            <a:r>
              <a:rPr lang="en-GB" sz="2400" dirty="0"/>
              <a:t>Conditional probabilities are often implicit</a:t>
            </a:r>
          </a:p>
        </p:txBody>
      </p:sp>
    </p:spTree>
    <p:extLst>
      <p:ext uri="{BB962C8B-B14F-4D97-AF65-F5344CB8AC3E}">
        <p14:creationId xmlns:p14="http://schemas.microsoft.com/office/powerpoint/2010/main" val="320168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8FAF-F26D-E341-8C32-F811C808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96"/>
            <a:ext cx="10515600" cy="1325563"/>
          </a:xfrm>
        </p:spPr>
        <p:txBody>
          <a:bodyPr/>
          <a:lstStyle/>
          <a:p>
            <a:r>
              <a:rPr lang="en-GB" dirty="0"/>
              <a:t>Probability density / mass function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1FB2206-87FB-6345-BD7E-D335D150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695" y="3126172"/>
            <a:ext cx="3182621" cy="40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>
                <a:solidFill>
                  <a:schemeClr val="accent2"/>
                </a:solidFill>
              </a:rPr>
              <a:t>k</a:t>
            </a:r>
            <a:r>
              <a:rPr lang="en-GB" sz="2000" dirty="0">
                <a:solidFill>
                  <a:schemeClr val="accent2"/>
                </a:solidFill>
              </a:rPr>
              <a:t> in {0, 1} ≡ {failure, success}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52B455-E414-7040-B62D-8A923666A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81" y="312506"/>
            <a:ext cx="2828306" cy="250586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4778CB3-1772-6349-8971-11BE8387A060}"/>
              </a:ext>
            </a:extLst>
          </p:cNvPr>
          <p:cNvSpPr txBox="1"/>
          <p:nvPr/>
        </p:nvSpPr>
        <p:spPr>
          <a:xfrm>
            <a:off x="620928" y="1416037"/>
            <a:ext cx="8688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Coin Toss (</a:t>
            </a:r>
            <a:r>
              <a:rPr lang="en-GB" sz="2000" dirty="0" err="1">
                <a:solidFill>
                  <a:schemeClr val="accent1"/>
                </a:solidFill>
              </a:rPr>
              <a:t>Bernouilli</a:t>
            </a:r>
            <a:r>
              <a:rPr lang="en-GB" sz="2000" dirty="0">
                <a:solidFill>
                  <a:schemeClr val="accent1"/>
                </a:solidFill>
              </a:rPr>
              <a:t> PMF)</a:t>
            </a:r>
            <a:r>
              <a:rPr lang="en-GB" sz="2000" dirty="0"/>
              <a:t>: The PDF is the </a:t>
            </a:r>
            <a:r>
              <a:rPr lang="en-GB" sz="2000" dirty="0">
                <a:solidFill>
                  <a:srgbClr val="FF0000"/>
                </a:solidFill>
              </a:rPr>
              <a:t>normalised</a:t>
            </a:r>
            <a:r>
              <a:rPr lang="en-GB" sz="2000" dirty="0"/>
              <a:t> histogram we had obtained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803E3A0-497C-2145-A1FA-DBC3D7460A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163"/>
          <a:stretch/>
        </p:blipFill>
        <p:spPr>
          <a:xfrm>
            <a:off x="3867118" y="2071213"/>
            <a:ext cx="3182622" cy="777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F6CFE57-A359-F544-AE7E-1B9261406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475" y="3046226"/>
            <a:ext cx="1842117" cy="777407"/>
          </a:xfrm>
          <a:prstGeom prst="rect">
            <a:avLst/>
          </a:prstGeom>
          <a:ln>
            <a:noFill/>
          </a:ln>
          <a:effectLst>
            <a:reflection blurRad="6350" stA="50000" endA="300" endPos="555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D67F42F-9E4F-C449-9A84-6CCE14FAF447}"/>
              </a:ext>
            </a:extLst>
          </p:cNvPr>
          <p:cNvSpPr txBox="1"/>
          <p:nvPr/>
        </p:nvSpPr>
        <p:spPr>
          <a:xfrm>
            <a:off x="838200" y="3821887"/>
            <a:ext cx="163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Uniform PDF: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421A45A-C393-5748-BFC1-00B0EA044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334" y="3731828"/>
            <a:ext cx="3374185" cy="102486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2C5FC07-5A66-594D-A232-5E264D6E012B}"/>
              </a:ext>
            </a:extLst>
          </p:cNvPr>
          <p:cNvSpPr txBox="1"/>
          <p:nvPr/>
        </p:nvSpPr>
        <p:spPr>
          <a:xfrm>
            <a:off x="838200" y="510217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Gaussian PDF: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AFFC12F-50AB-DE45-AE0F-7E8485E14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3546" y="5127710"/>
            <a:ext cx="4487684" cy="10248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690DA0-3F7C-0B41-9F79-CA0C8D9D4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934" y="4131581"/>
            <a:ext cx="3017201" cy="2691817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54A4A6F-89C9-E547-A5C4-C03B66AE4047}"/>
              </a:ext>
            </a:extLst>
          </p:cNvPr>
          <p:cNvCxnSpPr>
            <a:cxnSpLocks/>
          </p:cNvCxnSpPr>
          <p:nvPr/>
        </p:nvCxnSpPr>
        <p:spPr>
          <a:xfrm flipH="1" flipV="1">
            <a:off x="4994731" y="2655474"/>
            <a:ext cx="658042" cy="448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4ED03621-5F45-7445-ABD0-A20B09543C1B}"/>
              </a:ext>
            </a:extLst>
          </p:cNvPr>
          <p:cNvSpPr txBox="1">
            <a:spLocks/>
          </p:cNvSpPr>
          <p:nvPr/>
        </p:nvSpPr>
        <p:spPr>
          <a:xfrm>
            <a:off x="5221075" y="3114169"/>
            <a:ext cx="3182621" cy="79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accent1"/>
                </a:solidFill>
              </a:rPr>
              <a:t>parameter (success rate) 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C384B83-73ED-6149-87E9-1DA099DC26D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983006" y="2587022"/>
            <a:ext cx="1591310" cy="53915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77B8394-4997-FC48-A6C3-2AFFC220AB6E}"/>
              </a:ext>
            </a:extLst>
          </p:cNvPr>
          <p:cNvSpPr/>
          <p:nvPr/>
        </p:nvSpPr>
        <p:spPr>
          <a:xfrm>
            <a:off x="2121408" y="6262042"/>
            <a:ext cx="6412991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PDF In Python: </a:t>
            </a:r>
            <a:r>
              <a:rPr lang="en-GB" sz="2400" dirty="0">
                <a:solidFill>
                  <a:srgbClr val="FF0000"/>
                </a:solidFill>
              </a:rPr>
              <a:t>go to </a:t>
            </a:r>
            <a:r>
              <a:rPr lang="en-GB" sz="2400" dirty="0"/>
              <a:t>Sect. I.4 of the notebook </a:t>
            </a:r>
          </a:p>
        </p:txBody>
      </p:sp>
    </p:spTree>
    <p:extLst>
      <p:ext uri="{BB962C8B-B14F-4D97-AF65-F5344CB8AC3E}">
        <p14:creationId xmlns:p14="http://schemas.microsoft.com/office/powerpoint/2010/main" val="116115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8FAF-F26D-E341-8C32-F811C80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Cumulative distribution function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1DAD5E-F0FF-5E4A-9C3B-BCC8AEF2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273015" cy="62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This is the </a:t>
            </a:r>
            <a:r>
              <a:rPr lang="en-GB" sz="2400" dirty="0">
                <a:solidFill>
                  <a:schemeClr val="accent2"/>
                </a:solidFill>
              </a:rPr>
              <a:t>integral </a:t>
            </a:r>
            <a:r>
              <a:rPr lang="en-GB" sz="2400" dirty="0"/>
              <a:t>of the PDF: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D15239-AC38-0841-9C49-39442A3E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15" y="1402276"/>
            <a:ext cx="4634846" cy="9126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FE9229-4223-FA4C-B94E-66725619E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28" y="2314929"/>
            <a:ext cx="5956046" cy="322662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E4848DB-32EA-0C47-887C-106097584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45610"/>
            <a:ext cx="5833872" cy="316525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246AE27-2584-F043-9360-2DD28ABD2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266" y="5455724"/>
            <a:ext cx="5491734" cy="10089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CB4308-36FA-1649-ABC1-3198CE3665EE}"/>
              </a:ext>
            </a:extLst>
          </p:cNvPr>
          <p:cNvSpPr/>
          <p:nvPr/>
        </p:nvSpPr>
        <p:spPr>
          <a:xfrm>
            <a:off x="262129" y="6031210"/>
            <a:ext cx="595604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CDF In Python: </a:t>
            </a:r>
            <a:r>
              <a:rPr lang="en-GB" sz="2400" dirty="0">
                <a:solidFill>
                  <a:srgbClr val="FF0000"/>
                </a:solidFill>
              </a:rPr>
              <a:t>go to </a:t>
            </a:r>
            <a:r>
              <a:rPr lang="en-GB" sz="2400" dirty="0"/>
              <a:t>Sect. I.5 of the notebook </a:t>
            </a:r>
          </a:p>
        </p:txBody>
      </p:sp>
    </p:spTree>
    <p:extLst>
      <p:ext uri="{BB962C8B-B14F-4D97-AF65-F5344CB8AC3E}">
        <p14:creationId xmlns:p14="http://schemas.microsoft.com/office/powerpoint/2010/main" val="109437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BCA94-2F10-1F4A-8077-3DF7B655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Probability enclosed between 1-2-3 </a:t>
            </a:r>
            <a:r>
              <a:rPr lang="en-GB" sz="3600" dirty="0">
                <a:latin typeface="Symbol" pitchFamily="2" charset="2"/>
              </a:rPr>
              <a:t>s </a:t>
            </a:r>
            <a:r>
              <a:rPr lang="en-GB" sz="3600" dirty="0"/>
              <a:t>for N</a:t>
            </a:r>
            <a:r>
              <a:rPr lang="en-GB" sz="3600" dirty="0">
                <a:latin typeface="Symbol" pitchFamily="2" charset="2"/>
              </a:rPr>
              <a:t>(m, 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ABECF-DCB7-A948-BF0A-0B3973E1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54" y="1554321"/>
            <a:ext cx="1129434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See supplementary exercise of Sect. I.6.2 of the notebook </a:t>
            </a:r>
            <a:r>
              <a:rPr lang="en-GB" dirty="0">
                <a:solidFill>
                  <a:schemeClr val="accent1"/>
                </a:solidFill>
                <a:latin typeface="Andale Mono" panose="020B0509000000000004" pitchFamily="49" charset="0"/>
              </a:rPr>
              <a:t>Basic_statistics_02.ipynb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1893DE-5B47-F044-BDB7-8E8D012C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28875"/>
            <a:ext cx="11603736" cy="4064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12496B1-AC0F-C849-877F-C787154648D2}"/>
              </a:ext>
            </a:extLst>
          </p:cNvPr>
          <p:cNvSpPr txBox="1"/>
          <p:nvPr/>
        </p:nvSpPr>
        <p:spPr>
          <a:xfrm>
            <a:off x="2223722" y="405675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68.3%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9F4108-2155-0043-BCE9-A411FB92202D}"/>
              </a:ext>
            </a:extLst>
          </p:cNvPr>
          <p:cNvSpPr txBox="1"/>
          <p:nvPr/>
        </p:nvSpPr>
        <p:spPr>
          <a:xfrm>
            <a:off x="6016752" y="429140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95.5%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95A850-8089-6E45-B1B1-F07E16B3E4D1}"/>
              </a:ext>
            </a:extLst>
          </p:cNvPr>
          <p:cNvSpPr txBox="1"/>
          <p:nvPr/>
        </p:nvSpPr>
        <p:spPr>
          <a:xfrm>
            <a:off x="9834166" y="431457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99.7%</a:t>
            </a:r>
          </a:p>
        </p:txBody>
      </p:sp>
    </p:spTree>
    <p:extLst>
      <p:ext uri="{BB962C8B-B14F-4D97-AF65-F5344CB8AC3E}">
        <p14:creationId xmlns:p14="http://schemas.microsoft.com/office/powerpoint/2010/main" val="412434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Why some statistics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9E31E1-05C7-D24D-A4BD-0B658F6D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7156"/>
            <a:ext cx="10747549" cy="4689807"/>
          </a:xfrm>
        </p:spPr>
        <p:txBody>
          <a:bodyPr>
            <a:normAutofit/>
          </a:bodyPr>
          <a:lstStyle/>
          <a:p>
            <a:r>
              <a:rPr lang="en-GB" dirty="0"/>
              <a:t>Python for </a:t>
            </a:r>
            <a:r>
              <a:rPr lang="en-GB" dirty="0">
                <a:solidFill>
                  <a:srgbClr val="FF0000"/>
                </a:solidFill>
              </a:rPr>
              <a:t>data</a:t>
            </a:r>
            <a:r>
              <a:rPr lang="en-GB" dirty="0"/>
              <a:t> (observation / numerical simulations) manipulation</a:t>
            </a:r>
          </a:p>
          <a:p>
            <a:r>
              <a:rPr lang="en-GB" dirty="0"/>
              <a:t>Data most often contain a </a:t>
            </a:r>
            <a:r>
              <a:rPr lang="en-GB" dirty="0">
                <a:solidFill>
                  <a:srgbClr val="FF0000"/>
                </a:solidFill>
              </a:rPr>
              <a:t>stochastic</a:t>
            </a:r>
            <a:r>
              <a:rPr lang="en-GB" dirty="0"/>
              <a:t> component: observational device, numerical noise, simulation of stochastic process, … 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Symbol" pitchFamily="2" charset="2"/>
              <a:buChar char="Þ"/>
            </a:pPr>
            <a:r>
              <a:rPr lang="en-GB" sz="2800" dirty="0">
                <a:solidFill>
                  <a:srgbClr val="FF0000"/>
                </a:solidFill>
              </a:rPr>
              <a:t>Data</a:t>
            </a:r>
            <a:r>
              <a:rPr lang="en-GB" sz="2800" dirty="0"/>
              <a:t> ≋ </a:t>
            </a:r>
            <a:r>
              <a:rPr lang="en-GB" sz="2800" dirty="0">
                <a:solidFill>
                  <a:srgbClr val="7030A0"/>
                </a:solidFill>
              </a:rPr>
              <a:t>Random variable (RV)</a:t>
            </a:r>
          </a:p>
          <a:p>
            <a:pPr>
              <a:buFont typeface="Symbol" pitchFamily="2" charset="2"/>
              <a:buChar char="Þ"/>
            </a:pPr>
            <a:endParaRPr lang="en-GB" dirty="0">
              <a:solidFill>
                <a:srgbClr val="7030A0"/>
              </a:solidFill>
            </a:endParaRPr>
          </a:p>
          <a:p>
            <a:r>
              <a:rPr lang="en-GB" dirty="0"/>
              <a:t>Statistics is the tool needed to manipulate </a:t>
            </a:r>
            <a:r>
              <a:rPr lang="en-GB" dirty="0">
                <a:solidFill>
                  <a:srgbClr val="7030A0"/>
                </a:solidFill>
              </a:rPr>
              <a:t>RV </a:t>
            </a:r>
          </a:p>
          <a:p>
            <a:r>
              <a:rPr lang="en-GB" i="1" dirty="0">
                <a:solidFill>
                  <a:srgbClr val="0070C0"/>
                </a:solidFill>
              </a:rPr>
              <a:t>Goals for 2</a:t>
            </a:r>
            <a:r>
              <a:rPr lang="en-GB" i="1" baseline="30000" dirty="0">
                <a:solidFill>
                  <a:srgbClr val="0070C0"/>
                </a:solidFill>
              </a:rPr>
              <a:t>nd</a:t>
            </a:r>
            <a:r>
              <a:rPr lang="en-GB" i="1" dirty="0">
                <a:solidFill>
                  <a:srgbClr val="0070C0"/>
                </a:solidFill>
              </a:rPr>
              <a:t> part of the lecture: 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Uncertainty</a:t>
            </a:r>
            <a:r>
              <a:rPr lang="en-GB" dirty="0"/>
              <a:t> calculation (no, this is not black magic)</a:t>
            </a:r>
          </a:p>
          <a:p>
            <a:pPr lvl="1"/>
            <a:r>
              <a:rPr lang="en-GB" dirty="0"/>
              <a:t>Make </a:t>
            </a:r>
            <a:r>
              <a:rPr lang="en-GB" dirty="0">
                <a:solidFill>
                  <a:srgbClr val="C00000"/>
                </a:solidFill>
              </a:rPr>
              <a:t>prediction based on data modelling</a:t>
            </a:r>
            <a:r>
              <a:rPr lang="en-GB" dirty="0"/>
              <a:t> (first step towards 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90026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and notations recap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62ED50-D82E-9147-8DA1-07FB2E440A53}"/>
              </a:ext>
            </a:extLst>
          </p:cNvPr>
          <p:cNvSpPr/>
          <p:nvPr/>
        </p:nvSpPr>
        <p:spPr>
          <a:xfrm>
            <a:off x="241163" y="1909187"/>
            <a:ext cx="4813161" cy="44715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5F0FCB-7BD1-E044-B5C4-92F5B9145AE5}"/>
              </a:ext>
            </a:extLst>
          </p:cNvPr>
          <p:cNvSpPr txBox="1"/>
          <p:nvPr/>
        </p:nvSpPr>
        <p:spPr>
          <a:xfrm>
            <a:off x="1708222" y="2270928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ymbol" pitchFamily="2" charset="2"/>
              </a:rPr>
              <a:t>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3B776A-5E24-0D46-AAD9-434A16DAD4BA}"/>
              </a:ext>
            </a:extLst>
          </p:cNvPr>
          <p:cNvSpPr txBox="1"/>
          <p:nvPr/>
        </p:nvSpPr>
        <p:spPr>
          <a:xfrm>
            <a:off x="5147944" y="1511754"/>
            <a:ext cx="67506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chemeClr val="accent1"/>
                </a:solidFill>
                <a:latin typeface="Symbol" pitchFamily="2" charset="2"/>
              </a:rPr>
              <a:t>W</a:t>
            </a:r>
            <a:r>
              <a:rPr lang="en-GB" sz="2200" b="1" dirty="0">
                <a:latin typeface="Symbol" pitchFamily="2" charset="2"/>
              </a:rPr>
              <a:t>: </a:t>
            </a:r>
            <a:r>
              <a:rPr lang="en-GB" sz="2200" dirty="0"/>
              <a:t>Sample space ≡ all possible outcome of an experiment</a:t>
            </a:r>
          </a:p>
          <a:p>
            <a:endParaRPr lang="en-GB" sz="2200" dirty="0"/>
          </a:p>
          <a:p>
            <a:endParaRPr lang="en-GB" sz="2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492B5B-2168-9B4D-83C1-DD7067253E05}"/>
              </a:ext>
            </a:extLst>
          </p:cNvPr>
          <p:cNvSpPr txBox="1"/>
          <p:nvPr/>
        </p:nvSpPr>
        <p:spPr>
          <a:xfrm>
            <a:off x="5226560" y="2289051"/>
            <a:ext cx="69948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 of experiment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I measure the magnitude of a star (in a binary system, for a transit, …)</a:t>
            </a:r>
          </a:p>
          <a:p>
            <a:pPr marL="285750" indent="-285750">
              <a:buFontTx/>
              <a:buChar char="-"/>
            </a:pPr>
            <a:r>
              <a:rPr lang="en-GB" dirty="0"/>
              <a:t>I count galaxies for different L at a given z</a:t>
            </a:r>
          </a:p>
          <a:p>
            <a:pPr marL="285750" indent="-285750">
              <a:buFontTx/>
              <a:buChar char="-"/>
            </a:pPr>
            <a:r>
              <a:rPr lang="en-GB" dirty="0"/>
              <a:t>I obtain the spectrum of a candidate SN</a:t>
            </a:r>
          </a:p>
          <a:p>
            <a:pPr marL="285750" indent="-285750">
              <a:buFontTx/>
              <a:buChar char="-"/>
            </a:pPr>
            <a:r>
              <a:rPr lang="en-GB" dirty="0"/>
              <a:t>I measure a GW signal </a:t>
            </a:r>
          </a:p>
          <a:p>
            <a:pPr marL="285750" indent="-285750">
              <a:buFontTx/>
              <a:buChar char="-"/>
            </a:pPr>
            <a:r>
              <a:rPr lang="en-GB" dirty="0"/>
              <a:t>…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06B934C-5DC2-2445-9A2F-DAD7E466B180}"/>
              </a:ext>
            </a:extLst>
          </p:cNvPr>
          <p:cNvSpPr txBox="1"/>
          <p:nvPr/>
        </p:nvSpPr>
        <p:spPr>
          <a:xfrm>
            <a:off x="5549030" y="4622104"/>
            <a:ext cx="533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an abstract space. For the mag of a star, </a:t>
            </a:r>
            <a:r>
              <a:rPr lang="en-GB" b="1" dirty="0">
                <a:solidFill>
                  <a:schemeClr val="accent1"/>
                </a:solidFill>
                <a:latin typeface="Symbol" pitchFamily="2" charset="2"/>
              </a:rPr>
              <a:t>W  ≡ </a:t>
            </a:r>
            <a:r>
              <a:rPr lang="en-GB" b="1" dirty="0" err="1">
                <a:solidFill>
                  <a:schemeClr val="accent1"/>
                </a:solidFill>
                <a:latin typeface="Symbol" pitchFamily="2" charset="2"/>
              </a:rPr>
              <a:t>ℝ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89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and notations recap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62ED50-D82E-9147-8DA1-07FB2E440A53}"/>
              </a:ext>
            </a:extLst>
          </p:cNvPr>
          <p:cNvSpPr/>
          <p:nvPr/>
        </p:nvSpPr>
        <p:spPr>
          <a:xfrm>
            <a:off x="241163" y="1909187"/>
            <a:ext cx="4813161" cy="44715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5F0FCB-7BD1-E044-B5C4-92F5B9145AE5}"/>
              </a:ext>
            </a:extLst>
          </p:cNvPr>
          <p:cNvSpPr txBox="1"/>
          <p:nvPr/>
        </p:nvSpPr>
        <p:spPr>
          <a:xfrm>
            <a:off x="1708222" y="2270928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ymbol" pitchFamily="2" charset="2"/>
              </a:rPr>
              <a:t>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3B776A-5E24-0D46-AAD9-434A16DAD4BA}"/>
              </a:ext>
            </a:extLst>
          </p:cNvPr>
          <p:cNvSpPr txBox="1"/>
          <p:nvPr/>
        </p:nvSpPr>
        <p:spPr>
          <a:xfrm>
            <a:off x="5147944" y="1511754"/>
            <a:ext cx="6750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chemeClr val="accent1"/>
                </a:solidFill>
                <a:latin typeface="Symbol" pitchFamily="2" charset="2"/>
              </a:rPr>
              <a:t>W</a:t>
            </a:r>
            <a:r>
              <a:rPr lang="en-GB" sz="2200" b="1" dirty="0">
                <a:latin typeface="Symbol" pitchFamily="2" charset="2"/>
              </a:rPr>
              <a:t>: </a:t>
            </a:r>
            <a:r>
              <a:rPr lang="en-GB" sz="2200" dirty="0"/>
              <a:t>Sample space ≡ all possible outcome of an experiment</a:t>
            </a:r>
          </a:p>
          <a:p>
            <a:endParaRPr lang="en-GB" sz="2200" dirty="0"/>
          </a:p>
          <a:p>
            <a:r>
              <a:rPr lang="en-GB" sz="2400" b="1" dirty="0">
                <a:solidFill>
                  <a:srgbClr val="FF0000"/>
                </a:solidFill>
                <a:latin typeface="Symbol" pitchFamily="2" charset="2"/>
              </a:rPr>
              <a:t>w: </a:t>
            </a:r>
            <a:r>
              <a:rPr lang="en-GB" sz="2400" dirty="0"/>
              <a:t>Realisations of the experiment</a:t>
            </a:r>
            <a:endParaRPr lang="en-GB" sz="2200" dirty="0"/>
          </a:p>
          <a:p>
            <a:endParaRPr lang="en-GB" sz="22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9BC2462-4412-5A4D-BFF1-3E598DD2BF77}"/>
              </a:ext>
            </a:extLst>
          </p:cNvPr>
          <p:cNvSpPr/>
          <p:nvPr/>
        </p:nvSpPr>
        <p:spPr>
          <a:xfrm>
            <a:off x="2647743" y="367602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8F366B7-7D7D-2D41-8FAD-2A694E2AC6F1}"/>
              </a:ext>
            </a:extLst>
          </p:cNvPr>
          <p:cNvSpPr/>
          <p:nvPr/>
        </p:nvSpPr>
        <p:spPr>
          <a:xfrm>
            <a:off x="3720235" y="2794859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73BE764-3269-8A48-B0B5-4EF9AFC7EFBD}"/>
              </a:ext>
            </a:extLst>
          </p:cNvPr>
          <p:cNvSpPr/>
          <p:nvPr/>
        </p:nvSpPr>
        <p:spPr>
          <a:xfrm>
            <a:off x="1263583" y="355544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E159802-413E-D64E-84A9-486BD63EDB18}"/>
              </a:ext>
            </a:extLst>
          </p:cNvPr>
          <p:cNvSpPr/>
          <p:nvPr/>
        </p:nvSpPr>
        <p:spPr>
          <a:xfrm>
            <a:off x="2910673" y="461889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52829C-F294-BC48-A789-E1342E2A53C2}"/>
              </a:ext>
            </a:extLst>
          </p:cNvPr>
          <p:cNvSpPr/>
          <p:nvPr/>
        </p:nvSpPr>
        <p:spPr>
          <a:xfrm>
            <a:off x="3840815" y="4327834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C925991-2B94-F648-A5E4-3FDE7F390888}"/>
              </a:ext>
            </a:extLst>
          </p:cNvPr>
          <p:cNvSpPr/>
          <p:nvPr/>
        </p:nvSpPr>
        <p:spPr>
          <a:xfrm>
            <a:off x="1647932" y="4123999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892AA9-F7DD-FD4C-8964-8BEBD3D4030F}"/>
              </a:ext>
            </a:extLst>
          </p:cNvPr>
          <p:cNvSpPr/>
          <p:nvPr/>
        </p:nvSpPr>
        <p:spPr>
          <a:xfrm>
            <a:off x="1817833" y="5306241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77ECB0F-51DD-CE4F-9673-9400E4E3C58A}"/>
              </a:ext>
            </a:extLst>
          </p:cNvPr>
          <p:cNvSpPr/>
          <p:nvPr/>
        </p:nvSpPr>
        <p:spPr>
          <a:xfrm>
            <a:off x="3584834" y="3553698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D27C915-23B7-3947-9E25-DA2AE8120085}"/>
              </a:ext>
            </a:extLst>
          </p:cNvPr>
          <p:cNvSpPr/>
          <p:nvPr/>
        </p:nvSpPr>
        <p:spPr>
          <a:xfrm>
            <a:off x="3315498" y="5366531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DB33BE-A181-F349-A4FA-801D84647637}"/>
              </a:ext>
            </a:extLst>
          </p:cNvPr>
          <p:cNvSpPr/>
          <p:nvPr/>
        </p:nvSpPr>
        <p:spPr>
          <a:xfrm>
            <a:off x="2485455" y="318700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3294E3-CAEF-8E44-9BDC-98F04D8B78D5}"/>
              </a:ext>
            </a:extLst>
          </p:cNvPr>
          <p:cNvSpPr txBox="1"/>
          <p:nvPr/>
        </p:nvSpPr>
        <p:spPr>
          <a:xfrm>
            <a:off x="1520032" y="5312820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Symbol" pitchFamily="2" charset="2"/>
              </a:rPr>
              <a:t>w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F234C2-EEF5-3440-8182-9852985191E2}"/>
              </a:ext>
            </a:extLst>
          </p:cNvPr>
          <p:cNvSpPr txBox="1"/>
          <p:nvPr/>
        </p:nvSpPr>
        <p:spPr>
          <a:xfrm>
            <a:off x="5483104" y="3333345"/>
            <a:ext cx="646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 There have been 10 measurements of the magnitude of a star. </a:t>
            </a:r>
          </a:p>
          <a:p>
            <a:r>
              <a:rPr lang="en-GB" dirty="0"/>
              <a:t>Each measurement is a different </a:t>
            </a:r>
            <a:r>
              <a:rPr lang="en-GB" dirty="0">
                <a:solidFill>
                  <a:srgbClr val="FF0000"/>
                </a:solidFill>
              </a:rPr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359456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and notations recap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62ED50-D82E-9147-8DA1-07FB2E440A53}"/>
              </a:ext>
            </a:extLst>
          </p:cNvPr>
          <p:cNvSpPr/>
          <p:nvPr/>
        </p:nvSpPr>
        <p:spPr>
          <a:xfrm>
            <a:off x="241163" y="1909187"/>
            <a:ext cx="4813161" cy="44715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5F0FCB-7BD1-E044-B5C4-92F5B9145AE5}"/>
              </a:ext>
            </a:extLst>
          </p:cNvPr>
          <p:cNvSpPr txBox="1"/>
          <p:nvPr/>
        </p:nvSpPr>
        <p:spPr>
          <a:xfrm>
            <a:off x="1708222" y="2270928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ymbol" pitchFamily="2" charset="2"/>
              </a:rPr>
              <a:t>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3B776A-5E24-0D46-AAD9-434A16DAD4BA}"/>
              </a:ext>
            </a:extLst>
          </p:cNvPr>
          <p:cNvSpPr txBox="1"/>
          <p:nvPr/>
        </p:nvSpPr>
        <p:spPr>
          <a:xfrm>
            <a:off x="5147944" y="1511754"/>
            <a:ext cx="675063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chemeClr val="accent1"/>
                </a:solidFill>
                <a:latin typeface="Symbol" pitchFamily="2" charset="2"/>
              </a:rPr>
              <a:t>W</a:t>
            </a:r>
            <a:r>
              <a:rPr lang="en-GB" sz="2200" b="1" dirty="0">
                <a:latin typeface="Symbol" pitchFamily="2" charset="2"/>
              </a:rPr>
              <a:t>: </a:t>
            </a:r>
            <a:r>
              <a:rPr lang="en-GB" sz="2200" dirty="0"/>
              <a:t>Sample space ≡ all possible outcome of an experiment</a:t>
            </a:r>
          </a:p>
          <a:p>
            <a:endParaRPr lang="en-GB" sz="2200" dirty="0"/>
          </a:p>
          <a:p>
            <a:r>
              <a:rPr lang="en-GB" sz="2400" b="1" dirty="0">
                <a:solidFill>
                  <a:srgbClr val="FF0000"/>
                </a:solidFill>
                <a:latin typeface="Symbol" pitchFamily="2" charset="2"/>
              </a:rPr>
              <a:t>w: </a:t>
            </a:r>
            <a:r>
              <a:rPr lang="en-GB" sz="2400" dirty="0"/>
              <a:t>Realisations of the experiment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A: Event </a:t>
            </a:r>
            <a:r>
              <a:rPr lang="en-GB" sz="2400" dirty="0"/>
              <a:t>≡ a subsample of </a:t>
            </a:r>
            <a:r>
              <a:rPr lang="en-GB" sz="2400" b="1" dirty="0">
                <a:solidFill>
                  <a:srgbClr val="FF0000"/>
                </a:solidFill>
                <a:latin typeface="Symbol" pitchFamily="2" charset="2"/>
              </a:rPr>
              <a:t>w </a:t>
            </a:r>
            <a:r>
              <a:rPr lang="en-GB" sz="2400" b="1" dirty="0">
                <a:latin typeface="Symbol" pitchFamily="2" charset="2"/>
              </a:rPr>
              <a:t>≅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/>
              <a:t>Your data set </a:t>
            </a:r>
            <a:endParaRPr lang="en-GB" sz="2200" dirty="0"/>
          </a:p>
          <a:p>
            <a:endParaRPr lang="en-GB" sz="22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9BC2462-4412-5A4D-BFF1-3E598DD2BF77}"/>
              </a:ext>
            </a:extLst>
          </p:cNvPr>
          <p:cNvSpPr/>
          <p:nvPr/>
        </p:nvSpPr>
        <p:spPr>
          <a:xfrm>
            <a:off x="2647743" y="367602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8F366B7-7D7D-2D41-8FAD-2A694E2AC6F1}"/>
              </a:ext>
            </a:extLst>
          </p:cNvPr>
          <p:cNvSpPr/>
          <p:nvPr/>
        </p:nvSpPr>
        <p:spPr>
          <a:xfrm>
            <a:off x="3720235" y="2794859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73BE764-3269-8A48-B0B5-4EF9AFC7EFBD}"/>
              </a:ext>
            </a:extLst>
          </p:cNvPr>
          <p:cNvSpPr/>
          <p:nvPr/>
        </p:nvSpPr>
        <p:spPr>
          <a:xfrm>
            <a:off x="1263583" y="355544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E159802-413E-D64E-84A9-486BD63EDB18}"/>
              </a:ext>
            </a:extLst>
          </p:cNvPr>
          <p:cNvSpPr/>
          <p:nvPr/>
        </p:nvSpPr>
        <p:spPr>
          <a:xfrm>
            <a:off x="2910673" y="461889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52829C-F294-BC48-A789-E1342E2A53C2}"/>
              </a:ext>
            </a:extLst>
          </p:cNvPr>
          <p:cNvSpPr/>
          <p:nvPr/>
        </p:nvSpPr>
        <p:spPr>
          <a:xfrm>
            <a:off x="3840815" y="4327834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C925991-2B94-F648-A5E4-3FDE7F390888}"/>
              </a:ext>
            </a:extLst>
          </p:cNvPr>
          <p:cNvSpPr/>
          <p:nvPr/>
        </p:nvSpPr>
        <p:spPr>
          <a:xfrm>
            <a:off x="1647932" y="4123999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892AA9-F7DD-FD4C-8964-8BEBD3D4030F}"/>
              </a:ext>
            </a:extLst>
          </p:cNvPr>
          <p:cNvSpPr/>
          <p:nvPr/>
        </p:nvSpPr>
        <p:spPr>
          <a:xfrm>
            <a:off x="1817833" y="5306241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77ECB0F-51DD-CE4F-9673-9400E4E3C58A}"/>
              </a:ext>
            </a:extLst>
          </p:cNvPr>
          <p:cNvSpPr/>
          <p:nvPr/>
        </p:nvSpPr>
        <p:spPr>
          <a:xfrm>
            <a:off x="3584834" y="3553698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D27C915-23B7-3947-9E25-DA2AE8120085}"/>
              </a:ext>
            </a:extLst>
          </p:cNvPr>
          <p:cNvSpPr/>
          <p:nvPr/>
        </p:nvSpPr>
        <p:spPr>
          <a:xfrm>
            <a:off x="3315498" y="5366531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DB33BE-A181-F349-A4FA-801D84647637}"/>
              </a:ext>
            </a:extLst>
          </p:cNvPr>
          <p:cNvSpPr/>
          <p:nvPr/>
        </p:nvSpPr>
        <p:spPr>
          <a:xfrm>
            <a:off x="2485455" y="318700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3294E3-CAEF-8E44-9BDC-98F04D8B78D5}"/>
              </a:ext>
            </a:extLst>
          </p:cNvPr>
          <p:cNvSpPr txBox="1"/>
          <p:nvPr/>
        </p:nvSpPr>
        <p:spPr>
          <a:xfrm>
            <a:off x="1520032" y="5312820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Symbol" pitchFamily="2" charset="2"/>
              </a:rPr>
              <a:t>w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393491C-00CD-1148-BB46-128F0489E61A}"/>
              </a:ext>
            </a:extLst>
          </p:cNvPr>
          <p:cNvSpPr/>
          <p:nvPr/>
        </p:nvSpPr>
        <p:spPr>
          <a:xfrm>
            <a:off x="2353742" y="3344449"/>
            <a:ext cx="1955211" cy="227973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6431F8-7B06-0C4D-8EEE-9E0B9BEC909C}"/>
              </a:ext>
            </a:extLst>
          </p:cNvPr>
          <p:cNvSpPr txBox="1"/>
          <p:nvPr/>
        </p:nvSpPr>
        <p:spPr>
          <a:xfrm>
            <a:off x="6096000" y="3970750"/>
            <a:ext cx="5653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You have obtained and are working on 5 measurements of the magnitude of the star. </a:t>
            </a:r>
          </a:p>
          <a:p>
            <a:endParaRPr lang="en-GB" dirty="0"/>
          </a:p>
          <a:p>
            <a:r>
              <a:rPr lang="en-GB" dirty="0"/>
              <a:t>But an event can be a bit more convoluted quantity, e.g. all measurements you’ve done that have m &lt; 15 mag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ABAA5E-2507-FE45-8AF8-2B2955F4E272}"/>
              </a:ext>
            </a:extLst>
          </p:cNvPr>
          <p:cNvSpPr txBox="1"/>
          <p:nvPr/>
        </p:nvSpPr>
        <p:spPr>
          <a:xfrm>
            <a:off x="4340521" y="401374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4680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and notations recap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62ED50-D82E-9147-8DA1-07FB2E440A53}"/>
              </a:ext>
            </a:extLst>
          </p:cNvPr>
          <p:cNvSpPr/>
          <p:nvPr/>
        </p:nvSpPr>
        <p:spPr>
          <a:xfrm>
            <a:off x="241163" y="1909187"/>
            <a:ext cx="4813161" cy="44715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5F0FCB-7BD1-E044-B5C4-92F5B9145AE5}"/>
              </a:ext>
            </a:extLst>
          </p:cNvPr>
          <p:cNvSpPr txBox="1"/>
          <p:nvPr/>
        </p:nvSpPr>
        <p:spPr>
          <a:xfrm>
            <a:off x="1708222" y="2270928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ymbol" pitchFamily="2" charset="2"/>
              </a:rPr>
              <a:t>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3B776A-5E24-0D46-AAD9-434A16DAD4BA}"/>
              </a:ext>
            </a:extLst>
          </p:cNvPr>
          <p:cNvSpPr txBox="1"/>
          <p:nvPr/>
        </p:nvSpPr>
        <p:spPr>
          <a:xfrm>
            <a:off x="5147944" y="1511754"/>
            <a:ext cx="69250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chemeClr val="accent1"/>
                </a:solidFill>
                <a:latin typeface="Symbol" pitchFamily="2" charset="2"/>
              </a:rPr>
              <a:t>W</a:t>
            </a:r>
            <a:r>
              <a:rPr lang="en-GB" sz="2200" b="1" dirty="0">
                <a:latin typeface="Symbol" pitchFamily="2" charset="2"/>
              </a:rPr>
              <a:t>: </a:t>
            </a:r>
            <a:r>
              <a:rPr lang="en-GB" sz="2200" dirty="0"/>
              <a:t>Sample space ≡ all possible outcome of an experiment</a:t>
            </a:r>
          </a:p>
          <a:p>
            <a:endParaRPr lang="en-GB" sz="2200" dirty="0"/>
          </a:p>
          <a:p>
            <a:r>
              <a:rPr lang="en-GB" sz="2400" b="1" dirty="0">
                <a:solidFill>
                  <a:srgbClr val="FF0000"/>
                </a:solidFill>
                <a:latin typeface="Symbol" pitchFamily="2" charset="2"/>
              </a:rPr>
              <a:t>w: </a:t>
            </a:r>
            <a:r>
              <a:rPr lang="en-GB" sz="2400" dirty="0"/>
              <a:t>Realisations of the experiment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A: Event </a:t>
            </a:r>
            <a:r>
              <a:rPr lang="en-GB" sz="2400" dirty="0"/>
              <a:t>≡ a subsample of </a:t>
            </a:r>
            <a:r>
              <a:rPr lang="en-GB" sz="2400" b="1" dirty="0">
                <a:solidFill>
                  <a:srgbClr val="FF0000"/>
                </a:solidFill>
                <a:latin typeface="Symbol" pitchFamily="2" charset="2"/>
              </a:rPr>
              <a:t>w </a:t>
            </a:r>
            <a:r>
              <a:rPr lang="en-GB" sz="2400" b="1" dirty="0">
                <a:latin typeface="Symbol" pitchFamily="2" charset="2"/>
              </a:rPr>
              <a:t>≅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/>
              <a:t>Your data set </a:t>
            </a: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p(A): Probability of an event / value to be in [x-dx, </a:t>
            </a:r>
            <a:r>
              <a:rPr lang="en-GB" sz="2200" dirty="0" err="1"/>
              <a:t>x+dx</a:t>
            </a:r>
            <a:r>
              <a:rPr lang="en-GB" sz="2200" dirty="0"/>
              <a:t>]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9BC2462-4412-5A4D-BFF1-3E598DD2BF77}"/>
              </a:ext>
            </a:extLst>
          </p:cNvPr>
          <p:cNvSpPr/>
          <p:nvPr/>
        </p:nvSpPr>
        <p:spPr>
          <a:xfrm>
            <a:off x="2647743" y="367602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8F366B7-7D7D-2D41-8FAD-2A694E2AC6F1}"/>
              </a:ext>
            </a:extLst>
          </p:cNvPr>
          <p:cNvSpPr/>
          <p:nvPr/>
        </p:nvSpPr>
        <p:spPr>
          <a:xfrm>
            <a:off x="3720235" y="2794859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73BE764-3269-8A48-B0B5-4EF9AFC7EFBD}"/>
              </a:ext>
            </a:extLst>
          </p:cNvPr>
          <p:cNvSpPr/>
          <p:nvPr/>
        </p:nvSpPr>
        <p:spPr>
          <a:xfrm>
            <a:off x="1263583" y="355544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E159802-413E-D64E-84A9-486BD63EDB18}"/>
              </a:ext>
            </a:extLst>
          </p:cNvPr>
          <p:cNvSpPr/>
          <p:nvPr/>
        </p:nvSpPr>
        <p:spPr>
          <a:xfrm>
            <a:off x="2910673" y="461889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52829C-F294-BC48-A789-E1342E2A53C2}"/>
              </a:ext>
            </a:extLst>
          </p:cNvPr>
          <p:cNvSpPr/>
          <p:nvPr/>
        </p:nvSpPr>
        <p:spPr>
          <a:xfrm>
            <a:off x="3840815" y="4327834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C925991-2B94-F648-A5E4-3FDE7F390888}"/>
              </a:ext>
            </a:extLst>
          </p:cNvPr>
          <p:cNvSpPr/>
          <p:nvPr/>
        </p:nvSpPr>
        <p:spPr>
          <a:xfrm>
            <a:off x="1647932" y="4123999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892AA9-F7DD-FD4C-8964-8BEBD3D4030F}"/>
              </a:ext>
            </a:extLst>
          </p:cNvPr>
          <p:cNvSpPr/>
          <p:nvPr/>
        </p:nvSpPr>
        <p:spPr>
          <a:xfrm>
            <a:off x="1817833" y="5306241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77ECB0F-51DD-CE4F-9673-9400E4E3C58A}"/>
              </a:ext>
            </a:extLst>
          </p:cNvPr>
          <p:cNvSpPr/>
          <p:nvPr/>
        </p:nvSpPr>
        <p:spPr>
          <a:xfrm>
            <a:off x="3584834" y="3553698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D27C915-23B7-3947-9E25-DA2AE8120085}"/>
              </a:ext>
            </a:extLst>
          </p:cNvPr>
          <p:cNvSpPr/>
          <p:nvPr/>
        </p:nvSpPr>
        <p:spPr>
          <a:xfrm>
            <a:off x="3315498" y="5366531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DB33BE-A181-F349-A4FA-801D84647637}"/>
              </a:ext>
            </a:extLst>
          </p:cNvPr>
          <p:cNvSpPr/>
          <p:nvPr/>
        </p:nvSpPr>
        <p:spPr>
          <a:xfrm>
            <a:off x="2485455" y="3187002"/>
            <a:ext cx="120580" cy="1205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3294E3-CAEF-8E44-9BDC-98F04D8B78D5}"/>
              </a:ext>
            </a:extLst>
          </p:cNvPr>
          <p:cNvSpPr txBox="1"/>
          <p:nvPr/>
        </p:nvSpPr>
        <p:spPr>
          <a:xfrm>
            <a:off x="1520032" y="5312820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Symbol" pitchFamily="2" charset="2"/>
              </a:rPr>
              <a:t>w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393491C-00CD-1148-BB46-128F0489E61A}"/>
              </a:ext>
            </a:extLst>
          </p:cNvPr>
          <p:cNvSpPr/>
          <p:nvPr/>
        </p:nvSpPr>
        <p:spPr>
          <a:xfrm>
            <a:off x="2353742" y="3344449"/>
            <a:ext cx="1955211" cy="227973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ABAA5E-2507-FE45-8AF8-2B2955F4E272}"/>
              </a:ext>
            </a:extLst>
          </p:cNvPr>
          <p:cNvSpPr txBox="1"/>
          <p:nvPr/>
        </p:nvSpPr>
        <p:spPr>
          <a:xfrm>
            <a:off x="4340521" y="401374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E4A1C1-9F97-D441-A24F-2A80B41E3DE7}"/>
              </a:ext>
            </a:extLst>
          </p:cNvPr>
          <p:cNvSpPr txBox="1"/>
          <p:nvPr/>
        </p:nvSpPr>
        <p:spPr>
          <a:xfrm>
            <a:off x="5796026" y="4327834"/>
            <a:ext cx="323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e.g. probability that m &lt; 15 mag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B5B0E8-AF8D-9745-8542-9E95163BEABF}"/>
              </a:ext>
            </a:extLst>
          </p:cNvPr>
          <p:cNvSpPr txBox="1"/>
          <p:nvPr/>
        </p:nvSpPr>
        <p:spPr>
          <a:xfrm>
            <a:off x="5158679" y="4958701"/>
            <a:ext cx="675249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What means p(A) in frequentist/classical inference ?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063ADA-85AC-294C-8D20-97C72C127228}"/>
              </a:ext>
            </a:extLst>
          </p:cNvPr>
          <p:cNvSpPr txBox="1"/>
          <p:nvPr/>
        </p:nvSpPr>
        <p:spPr>
          <a:xfrm>
            <a:off x="5158679" y="5681901"/>
            <a:ext cx="6793335" cy="8309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Relative frequency of an event </a:t>
            </a:r>
          </a:p>
          <a:p>
            <a:pPr algn="ctr"/>
            <a:r>
              <a:rPr lang="en-GB" sz="2400" dirty="0">
                <a:solidFill>
                  <a:srgbClr val="FF0000"/>
                </a:solidFill>
              </a:rPr>
              <a:t>if experiment is repeated an infinite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382829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8FAF-F26D-E341-8C32-F811C80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AE3E4-BA03-C24E-BFA0-17A39392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153"/>
          </a:xfr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fr-BE" dirty="0"/>
              <a:t>A </a:t>
            </a:r>
            <a:r>
              <a:rPr lang="fr-BE" dirty="0" err="1"/>
              <a:t>random</a:t>
            </a:r>
            <a:r>
              <a:rPr lang="fr-BE" dirty="0"/>
              <a:t> variable </a:t>
            </a:r>
            <a:r>
              <a:rPr lang="fr-BE" dirty="0" err="1"/>
              <a:t>is</a:t>
            </a:r>
            <a:r>
              <a:rPr lang="fr-BE" dirty="0"/>
              <a:t> a variable </a:t>
            </a:r>
            <a:r>
              <a:rPr lang="fr-BE" dirty="0" err="1"/>
              <a:t>whose</a:t>
            </a:r>
            <a:r>
              <a:rPr lang="fr-BE" dirty="0"/>
              <a:t> value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measurement</a:t>
            </a:r>
            <a:r>
              <a:rPr lang="fr-BE" dirty="0"/>
              <a:t> of a </a:t>
            </a:r>
            <a:r>
              <a:rPr lang="fr-BE" dirty="0" err="1"/>
              <a:t>quantity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subject</a:t>
            </a:r>
            <a:r>
              <a:rPr lang="fr-BE" dirty="0"/>
              <a:t> to </a:t>
            </a:r>
            <a:r>
              <a:rPr lang="fr-BE" dirty="0" err="1"/>
              <a:t>random</a:t>
            </a:r>
            <a:r>
              <a:rPr lang="fr-BE" dirty="0"/>
              <a:t> variations</a:t>
            </a:r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FEA730-A6FE-0E44-AACB-FC416B4706DB}"/>
              </a:ext>
            </a:extLst>
          </p:cNvPr>
          <p:cNvSpPr txBox="1"/>
          <p:nvPr/>
        </p:nvSpPr>
        <p:spPr>
          <a:xfrm>
            <a:off x="838199" y="3198167"/>
            <a:ext cx="10515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In Python:</a:t>
            </a:r>
            <a:r>
              <a:rPr lang="en-GB" sz="2400" dirty="0"/>
              <a:t>		</a:t>
            </a:r>
            <a:r>
              <a:rPr lang="en-GB" sz="2400" dirty="0" err="1">
                <a:latin typeface="Tw Cen MT" panose="020B0602020104020603" pitchFamily="34" charset="77"/>
              </a:rPr>
              <a:t>np.random</a:t>
            </a:r>
            <a:endParaRPr lang="en-GB" sz="2400" dirty="0">
              <a:latin typeface="Tw Cen MT" panose="020B0602020104020603" pitchFamily="34" charset="77"/>
            </a:endParaRPr>
          </a:p>
          <a:p>
            <a:endParaRPr lang="en-GB" sz="2400" dirty="0">
              <a:latin typeface="Andale Mono" panose="020B05090000000000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b="1" dirty="0" err="1">
                <a:latin typeface="Tw Cen MT" panose="020B0602020104020603" pitchFamily="34" charset="77"/>
              </a:rPr>
              <a:t>np.random.choice</a:t>
            </a:r>
            <a:r>
              <a:rPr lang="fr-BE" sz="2400" b="1" dirty="0">
                <a:latin typeface="Tw Cen MT" panose="020B0602020104020603" pitchFamily="34" charset="77"/>
              </a:rPr>
              <a:t>(</a:t>
            </a:r>
            <a:r>
              <a:rPr lang="fr-BE" sz="2400" b="1" dirty="0" err="1">
                <a:latin typeface="Tw Cen MT" panose="020B0602020104020603" pitchFamily="34" charset="77"/>
              </a:rPr>
              <a:t>array</a:t>
            </a:r>
            <a:r>
              <a:rPr lang="fr-BE" sz="2400" b="1" dirty="0">
                <a:latin typeface="Tw Cen MT" panose="020B0602020104020603" pitchFamily="34" charset="77"/>
              </a:rPr>
              <a:t>): </a:t>
            </a:r>
            <a:r>
              <a:rPr lang="fr-BE" sz="2400" dirty="0" err="1"/>
              <a:t>choice</a:t>
            </a:r>
            <a:r>
              <a:rPr lang="fr-BE" sz="2400" dirty="0"/>
              <a:t> at </a:t>
            </a:r>
            <a:r>
              <a:rPr lang="fr-BE" sz="2400" dirty="0" err="1"/>
              <a:t>random</a:t>
            </a:r>
            <a:r>
              <a:rPr lang="fr-BE" sz="2400" dirty="0"/>
              <a:t> in an </a:t>
            </a:r>
            <a:r>
              <a:rPr lang="fr-BE" sz="2400" dirty="0" err="1"/>
              <a:t>array</a:t>
            </a:r>
            <a:endParaRPr lang="fr-B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b="1" dirty="0" err="1">
                <a:latin typeface="Tw Cen MT" panose="020B0602020104020603" pitchFamily="34" charset="77"/>
              </a:rPr>
              <a:t>np.random.seed</a:t>
            </a:r>
            <a:r>
              <a:rPr lang="fr-BE" sz="2400" b="1" dirty="0">
                <a:latin typeface="Tw Cen MT" panose="020B0602020104020603" pitchFamily="34" charset="77"/>
              </a:rPr>
              <a:t>(value): </a:t>
            </a:r>
            <a:r>
              <a:rPr lang="fr-BE" sz="2400" dirty="0"/>
              <a:t>sets the </a:t>
            </a:r>
            <a:r>
              <a:rPr lang="fr-BE" sz="2400" dirty="0" err="1"/>
              <a:t>seed</a:t>
            </a:r>
            <a:r>
              <a:rPr lang="fr-BE" sz="2400" dirty="0"/>
              <a:t> of the </a:t>
            </a:r>
            <a:r>
              <a:rPr lang="fr-BE" sz="2400" dirty="0" err="1"/>
              <a:t>rnd</a:t>
            </a:r>
            <a:r>
              <a:rPr lang="fr-BE" sz="2400" dirty="0"/>
              <a:t> </a:t>
            </a:r>
            <a:r>
              <a:rPr lang="fr-BE" sz="2400" dirty="0" err="1"/>
              <a:t>generator</a:t>
            </a:r>
            <a:endParaRPr lang="fr-B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b="1" dirty="0" err="1">
                <a:latin typeface="Tw Cen MT" panose="020B0602020104020603" pitchFamily="34" charset="77"/>
              </a:rPr>
              <a:t>np.random.rand</a:t>
            </a:r>
            <a:r>
              <a:rPr lang="fr-BE" sz="2400" b="1" dirty="0">
                <a:latin typeface="Tw Cen MT" panose="020B0602020104020603" pitchFamily="34" charset="77"/>
              </a:rPr>
              <a:t>(</a:t>
            </a:r>
            <a:r>
              <a:rPr lang="fr-BE" sz="2400" b="1" dirty="0" err="1">
                <a:latin typeface="Tw Cen MT" panose="020B0602020104020603" pitchFamily="34" charset="77"/>
              </a:rPr>
              <a:t>shape</a:t>
            </a:r>
            <a:r>
              <a:rPr lang="fr-BE" sz="2400" b="1" dirty="0">
                <a:latin typeface="Tw Cen MT" panose="020B0602020104020603" pitchFamily="34" charset="77"/>
              </a:rPr>
              <a:t>):</a:t>
            </a:r>
            <a:r>
              <a:rPr lang="fr-BE" sz="2400" b="1" dirty="0">
                <a:latin typeface="Andale Mono" panose="020B0509000000000004" pitchFamily="49" charset="0"/>
              </a:rPr>
              <a:t> </a:t>
            </a:r>
            <a:r>
              <a:rPr lang="fr-BE" sz="2400" dirty="0" err="1"/>
              <a:t>random</a:t>
            </a:r>
            <a:r>
              <a:rPr lang="fr-BE" sz="2400" dirty="0"/>
              <a:t> </a:t>
            </a:r>
            <a:r>
              <a:rPr lang="fr-BE" sz="2400" dirty="0" err="1"/>
              <a:t>floats</a:t>
            </a:r>
            <a:r>
              <a:rPr lang="fr-BE" sz="2400" dirty="0"/>
              <a:t> </a:t>
            </a:r>
            <a:r>
              <a:rPr lang="fr-BE" sz="2400" dirty="0" err="1"/>
              <a:t>drawn</a:t>
            </a:r>
            <a:r>
              <a:rPr lang="fr-BE" sz="2400" dirty="0"/>
              <a:t> </a:t>
            </a:r>
            <a:r>
              <a:rPr lang="fr-BE" sz="2400" dirty="0" err="1"/>
              <a:t>from</a:t>
            </a:r>
            <a:r>
              <a:rPr lang="fr-BE" sz="2400" dirty="0"/>
              <a:t> </a:t>
            </a:r>
            <a:r>
              <a:rPr lang="fr-BE" sz="2400" dirty="0" err="1"/>
              <a:t>uniform</a:t>
            </a:r>
            <a:r>
              <a:rPr lang="fr-BE" sz="2400" dirty="0"/>
              <a:t>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BE" sz="2400" b="1" dirty="0" err="1">
                <a:latin typeface="Tw Cen MT" panose="020B0602020104020603" pitchFamily="34" charset="77"/>
              </a:rPr>
              <a:t>np.random.randint</a:t>
            </a:r>
            <a:r>
              <a:rPr lang="fr-BE" sz="2400" b="1" dirty="0">
                <a:latin typeface="Tw Cen MT" panose="020B0602020104020603" pitchFamily="34" charset="77"/>
              </a:rPr>
              <a:t>(</a:t>
            </a:r>
            <a:r>
              <a:rPr lang="fr-BE" sz="2400" b="1" dirty="0" err="1">
                <a:latin typeface="Tw Cen MT" panose="020B0602020104020603" pitchFamily="34" charset="77"/>
              </a:rPr>
              <a:t>low</a:t>
            </a:r>
            <a:r>
              <a:rPr lang="fr-BE" sz="2400" b="1" dirty="0">
                <a:latin typeface="Tw Cen MT" panose="020B0602020104020603" pitchFamily="34" charset="77"/>
              </a:rPr>
              <a:t>, high, </a:t>
            </a:r>
            <a:r>
              <a:rPr lang="fr-BE" sz="2400" b="1" dirty="0" err="1">
                <a:latin typeface="Tw Cen MT" panose="020B0602020104020603" pitchFamily="34" charset="77"/>
              </a:rPr>
              <a:t>shape</a:t>
            </a:r>
            <a:r>
              <a:rPr lang="fr-BE" sz="2400" b="1" dirty="0">
                <a:latin typeface="Tw Cen MT" panose="020B0602020104020603" pitchFamily="34" charset="77"/>
              </a:rPr>
              <a:t>):</a:t>
            </a:r>
            <a:r>
              <a:rPr lang="fr-BE" sz="2400" b="1" dirty="0"/>
              <a:t> </a:t>
            </a:r>
            <a:r>
              <a:rPr lang="fr-BE" sz="2400" dirty="0" err="1"/>
              <a:t>rnd</a:t>
            </a:r>
            <a:r>
              <a:rPr lang="fr-BE" sz="2400" dirty="0"/>
              <a:t> </a:t>
            </a:r>
            <a:r>
              <a:rPr lang="fr-BE" sz="2400" dirty="0" err="1"/>
              <a:t>integers</a:t>
            </a:r>
            <a:r>
              <a:rPr lang="fr-BE" sz="2400" dirty="0"/>
              <a:t> </a:t>
            </a:r>
            <a:r>
              <a:rPr lang="fr-BE" sz="2400" dirty="0" err="1"/>
              <a:t>btw</a:t>
            </a:r>
            <a:r>
              <a:rPr lang="fr-BE" sz="2400" dirty="0"/>
              <a:t> </a:t>
            </a:r>
            <a:r>
              <a:rPr lang="fr-BE" sz="2400" dirty="0" err="1"/>
              <a:t>low</a:t>
            </a:r>
            <a:r>
              <a:rPr lang="fr-BE" sz="2400" dirty="0"/>
              <a:t> and high</a:t>
            </a:r>
          </a:p>
          <a:p>
            <a:endParaRPr lang="en-GB" sz="2400" dirty="0">
              <a:latin typeface="Andale Mono" panose="020B050900000000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FC156-BD0F-9B40-96A4-F99A8B542924}"/>
              </a:ext>
            </a:extLst>
          </p:cNvPr>
          <p:cNvSpPr/>
          <p:nvPr/>
        </p:nvSpPr>
        <p:spPr>
          <a:xfrm>
            <a:off x="4039967" y="5875823"/>
            <a:ext cx="423391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I.2. of the notebook </a:t>
            </a:r>
          </a:p>
        </p:txBody>
      </p:sp>
    </p:spTree>
    <p:extLst>
      <p:ext uri="{BB962C8B-B14F-4D97-AF65-F5344CB8AC3E}">
        <p14:creationId xmlns:p14="http://schemas.microsoft.com/office/powerpoint/2010/main" val="74804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8FAF-F26D-E341-8C32-F811C80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 p(A | B)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811A37-A09D-C74D-AE2B-0319B5848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676"/>
          <a:stretch/>
        </p:blipFill>
        <p:spPr>
          <a:xfrm>
            <a:off x="1136388" y="1778696"/>
            <a:ext cx="2628423" cy="66573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C4C6128-6D00-974F-BB86-449EC8795AF8}"/>
              </a:ext>
            </a:extLst>
          </p:cNvPr>
          <p:cNvSpPr txBox="1"/>
          <p:nvPr/>
        </p:nvSpPr>
        <p:spPr>
          <a:xfrm>
            <a:off x="3764810" y="1852851"/>
            <a:ext cx="709524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= fraction of times that A occurs given than B occurred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278C58A-4445-FF41-9CD1-175B4D06E540}"/>
              </a:ext>
            </a:extLst>
          </p:cNvPr>
          <p:cNvCxnSpPr/>
          <p:nvPr/>
        </p:nvCxnSpPr>
        <p:spPr>
          <a:xfrm>
            <a:off x="1803748" y="2259761"/>
            <a:ext cx="0" cy="549294"/>
          </a:xfrm>
          <a:prstGeom prst="straightConnector1">
            <a:avLst/>
          </a:prstGeom>
          <a:ln w="31750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4AC08D9-68CA-7C4D-A90E-4B2B5621490A}"/>
              </a:ext>
            </a:extLst>
          </p:cNvPr>
          <p:cNvSpPr txBox="1"/>
          <p:nvPr/>
        </p:nvSpPr>
        <p:spPr>
          <a:xfrm>
            <a:off x="603112" y="2818945"/>
            <a:ext cx="31616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Reads “Probability of A </a:t>
            </a:r>
            <a:r>
              <a:rPr lang="en-GB" i="1" dirty="0"/>
              <a:t>given</a:t>
            </a:r>
            <a:r>
              <a:rPr lang="en-GB" dirty="0"/>
              <a:t> B”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4F17DFD-D725-6A43-BE1A-C9A3E94D55C4}"/>
              </a:ext>
            </a:extLst>
          </p:cNvPr>
          <p:cNvSpPr/>
          <p:nvPr/>
        </p:nvSpPr>
        <p:spPr>
          <a:xfrm>
            <a:off x="951978" y="1690688"/>
            <a:ext cx="9782827" cy="753739"/>
          </a:xfrm>
          <a:prstGeom prst="roundRect">
            <a:avLst/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B9829A3-38D6-5B4D-975E-109F3A07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340" y="5891731"/>
            <a:ext cx="2339930" cy="64681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5572B4D-873F-0C4A-ADDC-7E938D796B15}"/>
              </a:ext>
            </a:extLst>
          </p:cNvPr>
          <p:cNvSpPr txBox="1"/>
          <p:nvPr/>
        </p:nvSpPr>
        <p:spPr>
          <a:xfrm>
            <a:off x="951978" y="3493126"/>
            <a:ext cx="9386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The calculation of </a:t>
            </a:r>
            <a:r>
              <a:rPr lang="en-GB" sz="2400" b="1" i="1" dirty="0"/>
              <a:t>p(A | B) </a:t>
            </a:r>
            <a:r>
              <a:rPr lang="en-GB" sz="2400" dirty="0"/>
              <a:t>follows</a:t>
            </a:r>
            <a:r>
              <a:rPr lang="en-GB" sz="2400" b="1" dirty="0"/>
              <a:t> Bayes </a:t>
            </a:r>
            <a:r>
              <a:rPr lang="en-GB" sz="2400" dirty="0"/>
              <a:t>theorem 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The probability to have a flu given that you have fever is different from the probability to have fever given that you have a flu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21FD1ED-486C-B847-8F66-2078D39178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00" b="13939"/>
          <a:stretch/>
        </p:blipFill>
        <p:spPr>
          <a:xfrm>
            <a:off x="4025934" y="4023360"/>
            <a:ext cx="3634913" cy="8046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6404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8FAF-F26D-E341-8C32-F811C80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theorem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DCAD2-6B10-C344-996A-3EFF82182742}"/>
              </a:ext>
            </a:extLst>
          </p:cNvPr>
          <p:cNvSpPr/>
          <p:nvPr/>
        </p:nvSpPr>
        <p:spPr>
          <a:xfrm>
            <a:off x="716654" y="1836896"/>
            <a:ext cx="1120444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Question: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dirty="0">
                <a:solidFill>
                  <a:srgbClr val="FF0000"/>
                </a:solidFill>
              </a:rPr>
              <a:t>A</a:t>
            </a:r>
            <a:r>
              <a:rPr lang="en-GB" sz="2000" dirty="0"/>
              <a:t>: </a:t>
            </a:r>
            <a:r>
              <a:rPr lang="en-GB" sz="2000" b="1" dirty="0">
                <a:solidFill>
                  <a:srgbClr val="FF0000"/>
                </a:solidFill>
              </a:rPr>
              <a:t>rare</a:t>
            </a:r>
            <a:r>
              <a:rPr lang="en-GB" sz="2000" dirty="0"/>
              <a:t> disease that affects </a:t>
            </a:r>
            <a:r>
              <a:rPr lang="en-GB" sz="2000" dirty="0">
                <a:solidFill>
                  <a:srgbClr val="FF0000"/>
                </a:solidFill>
              </a:rPr>
              <a:t>0.1 %</a:t>
            </a:r>
            <a:r>
              <a:rPr lang="en-GB" sz="2000" dirty="0"/>
              <a:t> of the population. </a:t>
            </a:r>
          </a:p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B: test</a:t>
            </a:r>
            <a:r>
              <a:rPr lang="en-GB" sz="2000" dirty="0"/>
              <a:t> that is efficient at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99 %</a:t>
            </a:r>
            <a:r>
              <a:rPr lang="en-GB" sz="2000" dirty="0"/>
              <a:t> (i.e.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1 % False positive</a:t>
            </a:r>
            <a:r>
              <a:rPr lang="en-GB" sz="2000" dirty="0"/>
              <a:t> rate). </a:t>
            </a:r>
          </a:p>
          <a:p>
            <a:r>
              <a:rPr lang="en-GB" sz="2000" dirty="0"/>
              <a:t>If you have a positive test (</a:t>
            </a:r>
            <a:r>
              <a:rPr lang="en-GB" sz="2000" dirty="0">
                <a:solidFill>
                  <a:schemeClr val="accent1"/>
                </a:solidFill>
              </a:rPr>
              <a:t>B</a:t>
            </a:r>
            <a:r>
              <a:rPr lang="en-GB" sz="2000" dirty="0"/>
              <a:t>), what is the probability for you to be affected by this disease (</a:t>
            </a:r>
            <a:r>
              <a:rPr lang="en-GB" sz="2000" dirty="0">
                <a:solidFill>
                  <a:srgbClr val="FF0000"/>
                </a:solidFill>
              </a:rPr>
              <a:t>A</a:t>
            </a:r>
            <a:r>
              <a:rPr lang="en-GB" sz="2000" dirty="0"/>
              <a:t>) ?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E974C90-FC20-414E-8A33-6A333F89A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0" b="13939"/>
          <a:stretch/>
        </p:blipFill>
        <p:spPr>
          <a:xfrm>
            <a:off x="5013485" y="625570"/>
            <a:ext cx="3634913" cy="8046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solidFill>
              <a:srgbClr val="FF0000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94D7C2D-291D-474D-B3A9-7256E6DECD3F}"/>
              </a:ext>
            </a:extLst>
          </p:cNvPr>
          <p:cNvSpPr txBox="1"/>
          <p:nvPr/>
        </p:nvSpPr>
        <p:spPr>
          <a:xfrm>
            <a:off x="371788" y="6308209"/>
            <a:ext cx="835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NB: Efficiency is NOT sensitivity (sensitivity generally means fraction of true positive</a:t>
            </a:r>
            <a:r>
              <a:rPr lang="en-GB"/>
              <a:t>).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894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14312</TotalTime>
  <Words>1126</Words>
  <Application>Microsoft Macintosh PowerPoint</Application>
  <PresentationFormat>Grand écran</PresentationFormat>
  <Paragraphs>118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Andale Mono</vt:lpstr>
      <vt:lpstr>Arial</vt:lpstr>
      <vt:lpstr>Calibri</vt:lpstr>
      <vt:lpstr>Calibri Light</vt:lpstr>
      <vt:lpstr>Symbol</vt:lpstr>
      <vt:lpstr>Tw Cen MT</vt:lpstr>
      <vt:lpstr>Thème Office</vt:lpstr>
      <vt:lpstr>Classical statistical inference</vt:lpstr>
      <vt:lpstr>Why some statistics ? </vt:lpstr>
      <vt:lpstr>Definitions and notations recap</vt:lpstr>
      <vt:lpstr>Definitions and notations recap</vt:lpstr>
      <vt:lpstr>Definitions and notations recap</vt:lpstr>
      <vt:lpstr>Definitions and notations recap</vt:lpstr>
      <vt:lpstr>Random variable</vt:lpstr>
      <vt:lpstr>Conditional probability p(A | B) </vt:lpstr>
      <vt:lpstr>Bayes theorem </vt:lpstr>
      <vt:lpstr>Bayes theorem </vt:lpstr>
      <vt:lpstr>Probability density / mass function</vt:lpstr>
      <vt:lpstr>Cumulative distribution function</vt:lpstr>
      <vt:lpstr>Probability enclosed between 1-2-3 s for N(m, 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statistical inference</dc:title>
  <dc:creator>Microsoft Office User</dc:creator>
  <cp:lastModifiedBy>Microsoft Office User</cp:lastModifiedBy>
  <cp:revision>68</cp:revision>
  <dcterms:created xsi:type="dcterms:W3CDTF">2020-10-15T16:04:45Z</dcterms:created>
  <dcterms:modified xsi:type="dcterms:W3CDTF">2021-11-03T11:27:12Z</dcterms:modified>
</cp:coreProperties>
</file>