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71" r:id="rId5"/>
    <p:sldId id="272" r:id="rId6"/>
    <p:sldId id="273" r:id="rId7"/>
    <p:sldId id="274" r:id="rId8"/>
    <p:sldId id="275" r:id="rId9"/>
    <p:sldId id="277" r:id="rId10"/>
    <p:sldId id="276" r:id="rId11"/>
    <p:sldId id="278" r:id="rId12"/>
    <p:sldId id="294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0" r:id="rId22"/>
    <p:sldId id="292" r:id="rId23"/>
    <p:sldId id="291" r:id="rId24"/>
    <p:sldId id="295" r:id="rId25"/>
    <p:sldId id="29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1"/>
    <p:restoredTop sz="75901"/>
  </p:normalViewPr>
  <p:slideViewPr>
    <p:cSldViewPr snapToGrid="0" snapToObjects="1">
      <p:cViewPr varScale="1">
        <p:scale>
          <a:sx n="112" d="100"/>
          <a:sy n="112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F51CA-031E-964D-ADEE-1EF1A49CD285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007E8-16E4-0647-AEEA-E50C952E500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Joke: Idea is to say that inference is to derive information about data. They have a machine which counts neutrino and roll a dice to account for the </a:t>
            </a:r>
            <a:r>
              <a:rPr lang="en-GB" dirty="0" err="1"/>
              <a:t>proba</a:t>
            </a:r>
            <a:r>
              <a:rPr lang="en-GB" dirty="0"/>
              <a:t>. Of false positives. </a:t>
            </a:r>
          </a:p>
          <a:p>
            <a:r>
              <a:rPr lang="en-GB" dirty="0"/>
              <a:t>The main joke of this cartoon is the difference </a:t>
            </a:r>
            <a:r>
              <a:rPr lang="en-GB" dirty="0" err="1"/>
              <a:t>btween</a:t>
            </a:r>
            <a:r>
              <a:rPr lang="en-GB" dirty="0"/>
              <a:t> frequentist and Bayesian … The frequentist will ignore the prior and infer that the sun has exploded, while the Bayesian knows that the </a:t>
            </a:r>
            <a:r>
              <a:rPr lang="en-GB" dirty="0" err="1"/>
              <a:t>proba</a:t>
            </a:r>
            <a:r>
              <a:rPr lang="en-GB" dirty="0"/>
              <a:t>. Of the sun exploding is 0, </a:t>
            </a:r>
            <a:r>
              <a:rPr lang="en-GB" dirty="0" err="1"/>
              <a:t>independant</a:t>
            </a:r>
            <a:r>
              <a:rPr lang="en-GB" dirty="0"/>
              <a:t> of any measurement. </a:t>
            </a:r>
          </a:p>
          <a:p>
            <a:r>
              <a:rPr lang="en-GB" dirty="0"/>
              <a:t>But well, the main message I want to convey here is that inference consists in deriving information based on data, and quantify the reliability of this information. </a:t>
            </a:r>
          </a:p>
          <a:p>
            <a:r>
              <a:rPr lang="en-GB" dirty="0"/>
              <a:t>This can be done using directly the parameters of interest. Let’s imagine that you get the mass and distance of an exoplanet though the modelling of a transit, then you can derive the posterior probability P(M | d). What you measure </a:t>
            </a:r>
            <a:r>
              <a:rPr lang="en-GB" dirty="0" err="1"/>
              <a:t>mighg</a:t>
            </a:r>
            <a:r>
              <a:rPr lang="en-GB" dirty="0"/>
              <a:t> also be a bit intricate, such as the distance to SN. Then you can recalculate the distance for various H0.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34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GOD formula to generate the population: </a:t>
            </a:r>
          </a:p>
          <a:p>
            <a:r>
              <a:rPr lang="en-GB" dirty="0"/>
              <a:t>g1 = </a:t>
            </a:r>
            <a:r>
              <a:rPr lang="en-GB" dirty="0" err="1"/>
              <a:t>scipy.stats.norm</a:t>
            </a:r>
            <a:r>
              <a:rPr lang="en-GB" dirty="0"/>
              <a:t>(18, 1.7)</a:t>
            </a:r>
          </a:p>
          <a:p>
            <a:r>
              <a:rPr lang="en-GB" dirty="0"/>
              <a:t>g2 = </a:t>
            </a:r>
            <a:r>
              <a:rPr lang="en-GB" dirty="0" err="1"/>
              <a:t>scipy.stats.norm</a:t>
            </a:r>
            <a:r>
              <a:rPr lang="en-GB" dirty="0"/>
              <a:t>(20, 0.7)</a:t>
            </a:r>
          </a:p>
          <a:p>
            <a:r>
              <a:rPr lang="en-GB" dirty="0"/>
              <a:t>g3 = </a:t>
            </a:r>
            <a:r>
              <a:rPr lang="en-GB" dirty="0" err="1"/>
              <a:t>scipy.stats.norm</a:t>
            </a:r>
            <a:r>
              <a:rPr lang="en-GB" dirty="0"/>
              <a:t>(21, 2)</a:t>
            </a:r>
          </a:p>
          <a:p>
            <a:r>
              <a:rPr lang="en-GB" dirty="0"/>
              <a:t>x = </a:t>
            </a:r>
            <a:r>
              <a:rPr lang="en-GB" dirty="0" err="1"/>
              <a:t>np.arange</a:t>
            </a:r>
            <a:r>
              <a:rPr lang="en-GB" dirty="0"/>
              <a:t>(10, 26, 0.1)</a:t>
            </a:r>
          </a:p>
          <a:p>
            <a:r>
              <a:rPr lang="en-GB" dirty="0" err="1"/>
              <a:t>g_pop</a:t>
            </a:r>
            <a:r>
              <a:rPr lang="en-GB" dirty="0"/>
              <a:t> = g1.pdf(x)+g2.pdf(x)+g3.pdf(x)</a:t>
            </a:r>
          </a:p>
          <a:p>
            <a:r>
              <a:rPr lang="en-GB" dirty="0" err="1"/>
              <a:t>plt.plot</a:t>
            </a:r>
            <a:r>
              <a:rPr lang="en-GB" dirty="0"/>
              <a:t>(x, </a:t>
            </a:r>
            <a:r>
              <a:rPr lang="en-GB" dirty="0" err="1"/>
              <a:t>g_pop</a:t>
            </a:r>
            <a:r>
              <a:rPr lang="en-GB" dirty="0"/>
              <a:t>)</a:t>
            </a:r>
          </a:p>
          <a:p>
            <a:r>
              <a:rPr lang="en-GB" dirty="0" err="1"/>
              <a:t>plt.title</a:t>
            </a:r>
            <a:r>
              <a:rPr lang="en-GB" dirty="0"/>
              <a:t>("Population distribution of I mag of galaxies")</a:t>
            </a:r>
          </a:p>
          <a:p>
            <a:r>
              <a:rPr lang="en-GB" dirty="0" err="1"/>
              <a:t>g_mean</a:t>
            </a:r>
            <a:r>
              <a:rPr lang="en-GB" dirty="0"/>
              <a:t> = (18+20+21) / 3.   # the 3 gaussians are normalised =&gt; no weighted mean </a:t>
            </a:r>
          </a:p>
          <a:p>
            <a:r>
              <a:rPr lang="en-GB" dirty="0" err="1"/>
              <a:t>plt.xlabel</a:t>
            </a:r>
            <a:r>
              <a:rPr lang="en-GB" dirty="0"/>
              <a:t>('I (mag)', size=18)</a:t>
            </a:r>
          </a:p>
          <a:p>
            <a:r>
              <a:rPr lang="en-GB" dirty="0" err="1"/>
              <a:t>x_m</a:t>
            </a:r>
            <a:r>
              <a:rPr lang="en-GB" dirty="0"/>
              <a:t>= </a:t>
            </a:r>
            <a:r>
              <a:rPr lang="en-GB" dirty="0" err="1"/>
              <a:t>np.searchsorted</a:t>
            </a:r>
            <a:r>
              <a:rPr lang="en-GB" dirty="0"/>
              <a:t>(x, </a:t>
            </a:r>
            <a:r>
              <a:rPr lang="en-GB" dirty="0" err="1"/>
              <a:t>g_mean</a:t>
            </a:r>
            <a:r>
              <a:rPr lang="en-GB" dirty="0"/>
              <a:t>)</a:t>
            </a:r>
          </a:p>
          <a:p>
            <a:r>
              <a:rPr lang="en-GB" dirty="0" err="1"/>
              <a:t>plt.vlines</a:t>
            </a:r>
            <a:r>
              <a:rPr lang="en-GB" dirty="0"/>
              <a:t>(</a:t>
            </a:r>
            <a:r>
              <a:rPr lang="en-GB" dirty="0" err="1"/>
              <a:t>g_mean</a:t>
            </a:r>
            <a:r>
              <a:rPr lang="en-GB" dirty="0"/>
              <a:t>, 0, </a:t>
            </a:r>
            <a:r>
              <a:rPr lang="en-GB" dirty="0" err="1"/>
              <a:t>g_pop</a:t>
            </a:r>
            <a:r>
              <a:rPr lang="en-GB" dirty="0"/>
              <a:t>[x_m-1], </a:t>
            </a:r>
            <a:r>
              <a:rPr lang="en-GB" dirty="0" err="1"/>
              <a:t>color</a:t>
            </a:r>
            <a:r>
              <a:rPr lang="en-GB" dirty="0"/>
              <a:t>='black', </a:t>
            </a:r>
            <a:r>
              <a:rPr lang="en-GB" dirty="0" err="1"/>
              <a:t>lw</a:t>
            </a:r>
            <a:r>
              <a:rPr lang="en-GB" dirty="0"/>
              <a:t>=2)</a:t>
            </a:r>
          </a:p>
          <a:p>
            <a:endParaRPr lang="en-GB" dirty="0"/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=3, </a:t>
            </a:r>
            <a:r>
              <a:rPr lang="en-GB" dirty="0" err="1"/>
              <a:t>nrows</a:t>
            </a:r>
            <a:r>
              <a:rPr lang="en-GB" dirty="0"/>
              <a:t>=2, </a:t>
            </a:r>
            <a:r>
              <a:rPr lang="en-GB" dirty="0" err="1"/>
              <a:t>sharex</a:t>
            </a:r>
            <a:r>
              <a:rPr lang="en-GB" dirty="0"/>
              <a:t>=True, </a:t>
            </a:r>
            <a:r>
              <a:rPr lang="en-GB" dirty="0" err="1"/>
              <a:t>sharey</a:t>
            </a:r>
            <a:r>
              <a:rPr lang="en-GB" dirty="0"/>
              <a:t>=True)</a:t>
            </a:r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k = 0</a:t>
            </a:r>
          </a:p>
          <a:p>
            <a:r>
              <a:rPr lang="en-GB" dirty="0"/>
              <a:t>for j in range(2):</a:t>
            </a:r>
          </a:p>
          <a:p>
            <a:r>
              <a:rPr lang="en-GB" dirty="0"/>
              <a:t>    for </a:t>
            </a:r>
            <a:r>
              <a:rPr lang="en-GB" dirty="0" err="1"/>
              <a:t>i</a:t>
            </a:r>
            <a:r>
              <a:rPr lang="en-GB" dirty="0"/>
              <a:t> in range(3):</a:t>
            </a:r>
          </a:p>
          <a:p>
            <a:r>
              <a:rPr lang="en-GB" dirty="0"/>
              <a:t>        k+=1</a:t>
            </a:r>
          </a:p>
          <a:p>
            <a:r>
              <a:rPr lang="en-GB" dirty="0"/>
              <a:t>    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].hist(sample, density=True,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].text(18, 0.3, r'$\hat \theta_%</a:t>
            </a:r>
            <a:r>
              <a:rPr lang="en-GB" dirty="0" err="1"/>
              <a:t>i</a:t>
            </a:r>
            <a:r>
              <a:rPr lang="en-GB" dirty="0"/>
              <a:t>$ = %.1f'%(k, </a:t>
            </a:r>
            <a:r>
              <a:rPr lang="en-GB" dirty="0" err="1"/>
              <a:t>sample.mean</a:t>
            </a:r>
            <a:r>
              <a:rPr lang="en-GB" dirty="0"/>
              <a:t>()))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</a:t>
            </a:r>
            <a:r>
              <a:rPr lang="en-GB" dirty="0" err="1"/>
              <a:t>set_ylim</a:t>
            </a:r>
            <a:r>
              <a:rPr lang="en-GB" dirty="0"/>
              <a:t>(0, 0.35)</a:t>
            </a:r>
          </a:p>
          <a:p>
            <a:endParaRPr lang="en-GB" dirty="0"/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=1)</a:t>
            </a:r>
          </a:p>
          <a:p>
            <a:r>
              <a:rPr lang="en-GB" dirty="0"/>
              <a:t>for k in range(1000):</a:t>
            </a:r>
          </a:p>
          <a:p>
            <a:r>
              <a:rPr lang="en-GB" dirty="0"/>
              <a:t>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 err="1"/>
              <a:t>qq</a:t>
            </a:r>
            <a:r>
              <a:rPr lang="en-GB" dirty="0"/>
              <a:t> = </a:t>
            </a:r>
            <a:r>
              <a:rPr lang="en-GB" dirty="0" err="1"/>
              <a:t>ax.hist</a:t>
            </a:r>
            <a:r>
              <a:rPr lang="en-GB" dirty="0"/>
              <a:t>(</a:t>
            </a:r>
            <a:r>
              <a:rPr lang="en-GB" dirty="0" err="1"/>
              <a:t>mean_sample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='green', density=True, bins=20) </a:t>
            </a:r>
          </a:p>
          <a:p>
            <a:r>
              <a:rPr lang="en-GB" dirty="0"/>
              <a:t>ax2 = </a:t>
            </a:r>
            <a:r>
              <a:rPr lang="en-GB" dirty="0" err="1"/>
              <a:t>plt.twinx</a:t>
            </a:r>
            <a:r>
              <a:rPr lang="en-GB" dirty="0"/>
              <a:t>(</a:t>
            </a:r>
            <a:r>
              <a:rPr lang="en-GB" dirty="0" err="1"/>
              <a:t>ax</a:t>
            </a:r>
            <a:r>
              <a:rPr lang="en-GB" dirty="0"/>
              <a:t>)</a:t>
            </a:r>
          </a:p>
          <a:p>
            <a:r>
              <a:rPr lang="en-GB" dirty="0"/>
              <a:t>ax2.hist(mean_sample_6, </a:t>
            </a:r>
            <a:r>
              <a:rPr lang="en-GB" dirty="0" err="1"/>
              <a:t>color</a:t>
            </a:r>
            <a:r>
              <a:rPr lang="en-GB" dirty="0"/>
              <a:t>='red', density=False, bins=</a:t>
            </a:r>
            <a:r>
              <a:rPr lang="en-GB" dirty="0" err="1"/>
              <a:t>qq</a:t>
            </a:r>
            <a:r>
              <a:rPr lang="en-GB" dirty="0"/>
              <a:t>[1], alpha=0.4) </a:t>
            </a:r>
          </a:p>
          <a:p>
            <a:r>
              <a:rPr lang="en-GB" dirty="0" err="1"/>
              <a:t>ax.set_xlabel</a:t>
            </a:r>
            <a:r>
              <a:rPr lang="en-GB" dirty="0"/>
              <a:t>(r'$\hat \theta$', size=18)</a:t>
            </a:r>
          </a:p>
          <a:p>
            <a:r>
              <a:rPr lang="en-GB" dirty="0" err="1"/>
              <a:t>ax.set_ylabel</a:t>
            </a:r>
            <a:r>
              <a:rPr lang="en-GB" dirty="0"/>
              <a:t>('Sampling PDF', </a:t>
            </a:r>
            <a:r>
              <a:rPr lang="en-GB" dirty="0" err="1"/>
              <a:t>color</a:t>
            </a:r>
            <a:r>
              <a:rPr lang="en-GB" dirty="0"/>
              <a:t>='green')</a:t>
            </a:r>
          </a:p>
          <a:p>
            <a:r>
              <a:rPr lang="en-GB" dirty="0"/>
              <a:t>ax2.set_ylabel('N - subsample',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40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GOD formula to generate the population: </a:t>
            </a:r>
          </a:p>
          <a:p>
            <a:r>
              <a:rPr lang="en-GB" dirty="0"/>
              <a:t>g1 = </a:t>
            </a:r>
            <a:r>
              <a:rPr lang="en-GB" dirty="0" err="1"/>
              <a:t>scipy.stats.norm</a:t>
            </a:r>
            <a:r>
              <a:rPr lang="en-GB" dirty="0"/>
              <a:t>(18, 1.7)</a:t>
            </a:r>
          </a:p>
          <a:p>
            <a:r>
              <a:rPr lang="en-GB" dirty="0"/>
              <a:t>g2 = </a:t>
            </a:r>
            <a:r>
              <a:rPr lang="en-GB" dirty="0" err="1"/>
              <a:t>scipy.stats.norm</a:t>
            </a:r>
            <a:r>
              <a:rPr lang="en-GB" dirty="0"/>
              <a:t>(20, 0.7)</a:t>
            </a:r>
          </a:p>
          <a:p>
            <a:r>
              <a:rPr lang="en-GB" dirty="0"/>
              <a:t>g3 = </a:t>
            </a:r>
            <a:r>
              <a:rPr lang="en-GB" dirty="0" err="1"/>
              <a:t>scipy.stats.norm</a:t>
            </a:r>
            <a:r>
              <a:rPr lang="en-GB" dirty="0"/>
              <a:t>(21, 2)</a:t>
            </a:r>
          </a:p>
          <a:p>
            <a:r>
              <a:rPr lang="en-GB" dirty="0"/>
              <a:t>x = </a:t>
            </a:r>
            <a:r>
              <a:rPr lang="en-GB" dirty="0" err="1"/>
              <a:t>np.arange</a:t>
            </a:r>
            <a:r>
              <a:rPr lang="en-GB" dirty="0"/>
              <a:t>(10, 26, 0.1)</a:t>
            </a:r>
          </a:p>
          <a:p>
            <a:r>
              <a:rPr lang="en-GB" dirty="0" err="1"/>
              <a:t>g_pop</a:t>
            </a:r>
            <a:r>
              <a:rPr lang="en-GB" dirty="0"/>
              <a:t> = g1.pdf(x)+g2.pdf(x)+g3.pdf(x)</a:t>
            </a:r>
          </a:p>
          <a:p>
            <a:r>
              <a:rPr lang="en-GB" dirty="0" err="1"/>
              <a:t>plt.plot</a:t>
            </a:r>
            <a:r>
              <a:rPr lang="en-GB" dirty="0"/>
              <a:t>(x, </a:t>
            </a:r>
            <a:r>
              <a:rPr lang="en-GB" dirty="0" err="1"/>
              <a:t>g_pop</a:t>
            </a:r>
            <a:r>
              <a:rPr lang="en-GB" dirty="0"/>
              <a:t>)</a:t>
            </a:r>
          </a:p>
          <a:p>
            <a:r>
              <a:rPr lang="en-GB" dirty="0" err="1"/>
              <a:t>plt.title</a:t>
            </a:r>
            <a:r>
              <a:rPr lang="en-GB" dirty="0"/>
              <a:t>("Population distribution of I mag of galaxies")</a:t>
            </a:r>
          </a:p>
          <a:p>
            <a:r>
              <a:rPr lang="en-GB" dirty="0" err="1"/>
              <a:t>g_mean</a:t>
            </a:r>
            <a:r>
              <a:rPr lang="en-GB" dirty="0"/>
              <a:t> = (18+20+21) / 3.   # the 3 gaussians are normalised =&gt; no weighted mean </a:t>
            </a:r>
          </a:p>
          <a:p>
            <a:r>
              <a:rPr lang="en-GB" dirty="0" err="1"/>
              <a:t>plt.xlabel</a:t>
            </a:r>
            <a:r>
              <a:rPr lang="en-GB" dirty="0"/>
              <a:t>('I (mag)', size=18)</a:t>
            </a:r>
          </a:p>
          <a:p>
            <a:r>
              <a:rPr lang="en-GB" dirty="0" err="1"/>
              <a:t>x_m</a:t>
            </a:r>
            <a:r>
              <a:rPr lang="en-GB" dirty="0"/>
              <a:t>= </a:t>
            </a:r>
            <a:r>
              <a:rPr lang="en-GB" dirty="0" err="1"/>
              <a:t>np.searchsorted</a:t>
            </a:r>
            <a:r>
              <a:rPr lang="en-GB" dirty="0"/>
              <a:t>(x, </a:t>
            </a:r>
            <a:r>
              <a:rPr lang="en-GB" dirty="0" err="1"/>
              <a:t>g_mean</a:t>
            </a:r>
            <a:r>
              <a:rPr lang="en-GB" dirty="0"/>
              <a:t>)</a:t>
            </a:r>
          </a:p>
          <a:p>
            <a:r>
              <a:rPr lang="en-GB" dirty="0" err="1"/>
              <a:t>plt.vlines</a:t>
            </a:r>
            <a:r>
              <a:rPr lang="en-GB" dirty="0"/>
              <a:t>(</a:t>
            </a:r>
            <a:r>
              <a:rPr lang="en-GB" dirty="0" err="1"/>
              <a:t>g_mean</a:t>
            </a:r>
            <a:r>
              <a:rPr lang="en-GB" dirty="0"/>
              <a:t>, 0, </a:t>
            </a:r>
            <a:r>
              <a:rPr lang="en-GB" dirty="0" err="1"/>
              <a:t>g_pop</a:t>
            </a:r>
            <a:r>
              <a:rPr lang="en-GB" dirty="0"/>
              <a:t>[x_m-1], </a:t>
            </a:r>
            <a:r>
              <a:rPr lang="en-GB" dirty="0" err="1"/>
              <a:t>color</a:t>
            </a:r>
            <a:r>
              <a:rPr lang="en-GB" dirty="0"/>
              <a:t>='black', </a:t>
            </a:r>
            <a:r>
              <a:rPr lang="en-GB" dirty="0" err="1"/>
              <a:t>lw</a:t>
            </a:r>
            <a:r>
              <a:rPr lang="en-GB" dirty="0"/>
              <a:t>=2)</a:t>
            </a:r>
          </a:p>
          <a:p>
            <a:endParaRPr lang="en-GB" dirty="0"/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=3, </a:t>
            </a:r>
            <a:r>
              <a:rPr lang="en-GB" dirty="0" err="1"/>
              <a:t>nrows</a:t>
            </a:r>
            <a:r>
              <a:rPr lang="en-GB" dirty="0"/>
              <a:t>=2, </a:t>
            </a:r>
            <a:r>
              <a:rPr lang="en-GB" dirty="0" err="1"/>
              <a:t>sharex</a:t>
            </a:r>
            <a:r>
              <a:rPr lang="en-GB" dirty="0"/>
              <a:t>=True, </a:t>
            </a:r>
            <a:r>
              <a:rPr lang="en-GB" dirty="0" err="1"/>
              <a:t>sharey</a:t>
            </a:r>
            <a:r>
              <a:rPr lang="en-GB" dirty="0"/>
              <a:t>=True)</a:t>
            </a:r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k = 0</a:t>
            </a:r>
          </a:p>
          <a:p>
            <a:r>
              <a:rPr lang="en-GB" dirty="0"/>
              <a:t>for j in range(2):</a:t>
            </a:r>
          </a:p>
          <a:p>
            <a:r>
              <a:rPr lang="en-GB" dirty="0"/>
              <a:t>    for </a:t>
            </a:r>
            <a:r>
              <a:rPr lang="en-GB" dirty="0" err="1"/>
              <a:t>i</a:t>
            </a:r>
            <a:r>
              <a:rPr lang="en-GB" dirty="0"/>
              <a:t> in range(3):</a:t>
            </a:r>
          </a:p>
          <a:p>
            <a:r>
              <a:rPr lang="en-GB" dirty="0"/>
              <a:t>        k+=1</a:t>
            </a:r>
          </a:p>
          <a:p>
            <a:r>
              <a:rPr lang="en-GB" dirty="0"/>
              <a:t>    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].hist(sample, density=True,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].text(18, 0.3, r'$\hat \theta_%</a:t>
            </a:r>
            <a:r>
              <a:rPr lang="en-GB" dirty="0" err="1"/>
              <a:t>i</a:t>
            </a:r>
            <a:r>
              <a:rPr lang="en-GB" dirty="0"/>
              <a:t>$ = %.1f'%(k, </a:t>
            </a:r>
            <a:r>
              <a:rPr lang="en-GB" dirty="0" err="1"/>
              <a:t>sample.mean</a:t>
            </a:r>
            <a:r>
              <a:rPr lang="en-GB" dirty="0"/>
              <a:t>()))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</a:t>
            </a:r>
            <a:r>
              <a:rPr lang="en-GB" dirty="0" err="1"/>
              <a:t>set_ylim</a:t>
            </a:r>
            <a:r>
              <a:rPr lang="en-GB" dirty="0"/>
              <a:t>(0, 0.35)</a:t>
            </a:r>
          </a:p>
          <a:p>
            <a:endParaRPr lang="en-GB" dirty="0"/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=1)</a:t>
            </a:r>
          </a:p>
          <a:p>
            <a:r>
              <a:rPr lang="en-GB" dirty="0"/>
              <a:t>for k in range(1000):</a:t>
            </a:r>
          </a:p>
          <a:p>
            <a:r>
              <a:rPr lang="en-GB" dirty="0"/>
              <a:t>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 err="1"/>
              <a:t>qq</a:t>
            </a:r>
            <a:r>
              <a:rPr lang="en-GB" dirty="0"/>
              <a:t> = </a:t>
            </a:r>
            <a:r>
              <a:rPr lang="en-GB" dirty="0" err="1"/>
              <a:t>ax.hist</a:t>
            </a:r>
            <a:r>
              <a:rPr lang="en-GB" dirty="0"/>
              <a:t>(</a:t>
            </a:r>
            <a:r>
              <a:rPr lang="en-GB" dirty="0" err="1"/>
              <a:t>mean_sample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='green', density=True, bins=20) </a:t>
            </a:r>
          </a:p>
          <a:p>
            <a:r>
              <a:rPr lang="en-GB" dirty="0"/>
              <a:t>ax2 = </a:t>
            </a:r>
            <a:r>
              <a:rPr lang="en-GB" dirty="0" err="1"/>
              <a:t>plt.twinx</a:t>
            </a:r>
            <a:r>
              <a:rPr lang="en-GB" dirty="0"/>
              <a:t>(</a:t>
            </a:r>
            <a:r>
              <a:rPr lang="en-GB" dirty="0" err="1"/>
              <a:t>ax</a:t>
            </a:r>
            <a:r>
              <a:rPr lang="en-GB" dirty="0"/>
              <a:t>)</a:t>
            </a:r>
          </a:p>
          <a:p>
            <a:r>
              <a:rPr lang="en-GB" dirty="0"/>
              <a:t>ax2.hist(mean_sample_6, </a:t>
            </a:r>
            <a:r>
              <a:rPr lang="en-GB" dirty="0" err="1"/>
              <a:t>color</a:t>
            </a:r>
            <a:r>
              <a:rPr lang="en-GB" dirty="0"/>
              <a:t>='red', density=False, bins=</a:t>
            </a:r>
            <a:r>
              <a:rPr lang="en-GB" dirty="0" err="1"/>
              <a:t>qq</a:t>
            </a:r>
            <a:r>
              <a:rPr lang="en-GB" dirty="0"/>
              <a:t>[1], alpha=0.4) </a:t>
            </a:r>
          </a:p>
          <a:p>
            <a:r>
              <a:rPr lang="en-GB" dirty="0" err="1"/>
              <a:t>ax.set_xlabel</a:t>
            </a:r>
            <a:r>
              <a:rPr lang="en-GB" dirty="0"/>
              <a:t>(r'$\hat \theta$', size=18)</a:t>
            </a:r>
          </a:p>
          <a:p>
            <a:r>
              <a:rPr lang="en-GB" dirty="0" err="1"/>
              <a:t>ax.set_ylabel</a:t>
            </a:r>
            <a:r>
              <a:rPr lang="en-GB" dirty="0"/>
              <a:t>('Sampling PDF', </a:t>
            </a:r>
            <a:r>
              <a:rPr lang="en-GB" dirty="0" err="1"/>
              <a:t>color</a:t>
            </a:r>
            <a:r>
              <a:rPr lang="en-GB" dirty="0"/>
              <a:t>='green')</a:t>
            </a:r>
          </a:p>
          <a:p>
            <a:r>
              <a:rPr lang="en-GB" dirty="0"/>
              <a:t>ax2.set_ylabel('N - subsample',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34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GOD formula to generate the population: </a:t>
            </a:r>
          </a:p>
          <a:p>
            <a:r>
              <a:rPr lang="en-GB" dirty="0"/>
              <a:t>g1 = </a:t>
            </a:r>
            <a:r>
              <a:rPr lang="en-GB" dirty="0" err="1"/>
              <a:t>scipy.stats.norm</a:t>
            </a:r>
            <a:r>
              <a:rPr lang="en-GB" dirty="0"/>
              <a:t>(18, 1.7)</a:t>
            </a:r>
          </a:p>
          <a:p>
            <a:r>
              <a:rPr lang="en-GB" dirty="0"/>
              <a:t>g2 = </a:t>
            </a:r>
            <a:r>
              <a:rPr lang="en-GB" dirty="0" err="1"/>
              <a:t>scipy.stats.norm</a:t>
            </a:r>
            <a:r>
              <a:rPr lang="en-GB" dirty="0"/>
              <a:t>(20, 0.7)</a:t>
            </a:r>
          </a:p>
          <a:p>
            <a:r>
              <a:rPr lang="en-GB" dirty="0"/>
              <a:t>g3 = </a:t>
            </a:r>
            <a:r>
              <a:rPr lang="en-GB" dirty="0" err="1"/>
              <a:t>scipy.stats.norm</a:t>
            </a:r>
            <a:r>
              <a:rPr lang="en-GB" dirty="0"/>
              <a:t>(21, 2)</a:t>
            </a:r>
          </a:p>
          <a:p>
            <a:r>
              <a:rPr lang="en-GB" dirty="0"/>
              <a:t>x = </a:t>
            </a:r>
            <a:r>
              <a:rPr lang="en-GB" dirty="0" err="1"/>
              <a:t>np.arange</a:t>
            </a:r>
            <a:r>
              <a:rPr lang="en-GB" dirty="0"/>
              <a:t>(10, 26, 0.1)</a:t>
            </a:r>
          </a:p>
          <a:p>
            <a:r>
              <a:rPr lang="en-GB" dirty="0" err="1"/>
              <a:t>g_pop</a:t>
            </a:r>
            <a:r>
              <a:rPr lang="en-GB" dirty="0"/>
              <a:t> = g1.pdf(x)+g2.pdf(x)+g3.pdf(x)</a:t>
            </a:r>
          </a:p>
          <a:p>
            <a:r>
              <a:rPr lang="en-GB" dirty="0" err="1"/>
              <a:t>plt.plot</a:t>
            </a:r>
            <a:r>
              <a:rPr lang="en-GB" dirty="0"/>
              <a:t>(x, </a:t>
            </a:r>
            <a:r>
              <a:rPr lang="en-GB" dirty="0" err="1"/>
              <a:t>g_pop</a:t>
            </a:r>
            <a:r>
              <a:rPr lang="en-GB" dirty="0"/>
              <a:t>)</a:t>
            </a:r>
          </a:p>
          <a:p>
            <a:r>
              <a:rPr lang="en-GB" dirty="0" err="1"/>
              <a:t>plt.title</a:t>
            </a:r>
            <a:r>
              <a:rPr lang="en-GB" dirty="0"/>
              <a:t>("Population distribution of I mag of galaxies")</a:t>
            </a:r>
          </a:p>
          <a:p>
            <a:r>
              <a:rPr lang="en-GB" dirty="0" err="1"/>
              <a:t>g_mean</a:t>
            </a:r>
            <a:r>
              <a:rPr lang="en-GB" dirty="0"/>
              <a:t> = (18+20+21) / 3.   # the 3 gaussians are normalised =&gt; no weighted mean </a:t>
            </a:r>
          </a:p>
          <a:p>
            <a:r>
              <a:rPr lang="en-GB" dirty="0" err="1"/>
              <a:t>plt.xlabel</a:t>
            </a:r>
            <a:r>
              <a:rPr lang="en-GB" dirty="0"/>
              <a:t>('I (mag)', size=18)</a:t>
            </a:r>
          </a:p>
          <a:p>
            <a:r>
              <a:rPr lang="en-GB" dirty="0" err="1"/>
              <a:t>x_m</a:t>
            </a:r>
            <a:r>
              <a:rPr lang="en-GB" dirty="0"/>
              <a:t>= </a:t>
            </a:r>
            <a:r>
              <a:rPr lang="en-GB" dirty="0" err="1"/>
              <a:t>np.searchsorted</a:t>
            </a:r>
            <a:r>
              <a:rPr lang="en-GB" dirty="0"/>
              <a:t>(x, </a:t>
            </a:r>
            <a:r>
              <a:rPr lang="en-GB" dirty="0" err="1"/>
              <a:t>g_mean</a:t>
            </a:r>
            <a:r>
              <a:rPr lang="en-GB" dirty="0"/>
              <a:t>)</a:t>
            </a:r>
          </a:p>
          <a:p>
            <a:r>
              <a:rPr lang="en-GB" dirty="0" err="1"/>
              <a:t>plt.vlines</a:t>
            </a:r>
            <a:r>
              <a:rPr lang="en-GB" dirty="0"/>
              <a:t>(</a:t>
            </a:r>
            <a:r>
              <a:rPr lang="en-GB" dirty="0" err="1"/>
              <a:t>g_mean</a:t>
            </a:r>
            <a:r>
              <a:rPr lang="en-GB" dirty="0"/>
              <a:t>, 0, </a:t>
            </a:r>
            <a:r>
              <a:rPr lang="en-GB" dirty="0" err="1"/>
              <a:t>g_pop</a:t>
            </a:r>
            <a:r>
              <a:rPr lang="en-GB" dirty="0"/>
              <a:t>[x_m-1], </a:t>
            </a:r>
            <a:r>
              <a:rPr lang="en-GB" dirty="0" err="1"/>
              <a:t>color</a:t>
            </a:r>
            <a:r>
              <a:rPr lang="en-GB" dirty="0"/>
              <a:t>='black', </a:t>
            </a:r>
            <a:r>
              <a:rPr lang="en-GB" dirty="0" err="1"/>
              <a:t>lw</a:t>
            </a:r>
            <a:r>
              <a:rPr lang="en-GB" dirty="0"/>
              <a:t>=2)</a:t>
            </a:r>
          </a:p>
          <a:p>
            <a:endParaRPr lang="en-GB" dirty="0"/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=3, </a:t>
            </a:r>
            <a:r>
              <a:rPr lang="en-GB" dirty="0" err="1"/>
              <a:t>nrows</a:t>
            </a:r>
            <a:r>
              <a:rPr lang="en-GB" dirty="0"/>
              <a:t>=2, </a:t>
            </a:r>
            <a:r>
              <a:rPr lang="en-GB" dirty="0" err="1"/>
              <a:t>sharex</a:t>
            </a:r>
            <a:r>
              <a:rPr lang="en-GB" dirty="0"/>
              <a:t>=True, </a:t>
            </a:r>
            <a:r>
              <a:rPr lang="en-GB" dirty="0" err="1"/>
              <a:t>sharey</a:t>
            </a:r>
            <a:r>
              <a:rPr lang="en-GB" dirty="0"/>
              <a:t>=True)</a:t>
            </a:r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k = 0</a:t>
            </a:r>
          </a:p>
          <a:p>
            <a:r>
              <a:rPr lang="en-GB" dirty="0"/>
              <a:t>for j in range(2):</a:t>
            </a:r>
          </a:p>
          <a:p>
            <a:r>
              <a:rPr lang="en-GB" dirty="0"/>
              <a:t>    for </a:t>
            </a:r>
            <a:r>
              <a:rPr lang="en-GB" dirty="0" err="1"/>
              <a:t>i</a:t>
            </a:r>
            <a:r>
              <a:rPr lang="en-GB" dirty="0"/>
              <a:t> in range(3):</a:t>
            </a:r>
          </a:p>
          <a:p>
            <a:r>
              <a:rPr lang="en-GB" dirty="0"/>
              <a:t>        k+=1</a:t>
            </a:r>
          </a:p>
          <a:p>
            <a:r>
              <a:rPr lang="en-GB" dirty="0"/>
              <a:t>    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].hist(sample, density=True,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].text(18, 0.3, r'$\hat \theta_%</a:t>
            </a:r>
            <a:r>
              <a:rPr lang="en-GB" dirty="0" err="1"/>
              <a:t>i</a:t>
            </a:r>
            <a:r>
              <a:rPr lang="en-GB" dirty="0"/>
              <a:t>$ = %.1f'%(k, </a:t>
            </a:r>
            <a:r>
              <a:rPr lang="en-GB" dirty="0" err="1"/>
              <a:t>sample.mean</a:t>
            </a:r>
            <a:r>
              <a:rPr lang="en-GB" dirty="0"/>
              <a:t>()))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</a:t>
            </a:r>
            <a:r>
              <a:rPr lang="en-GB" dirty="0" err="1"/>
              <a:t>set_ylim</a:t>
            </a:r>
            <a:r>
              <a:rPr lang="en-GB" dirty="0"/>
              <a:t>(0, 0.35)</a:t>
            </a:r>
          </a:p>
          <a:p>
            <a:endParaRPr lang="en-GB" dirty="0"/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=1)</a:t>
            </a:r>
          </a:p>
          <a:p>
            <a:r>
              <a:rPr lang="en-GB" dirty="0"/>
              <a:t>for k in range(1000):</a:t>
            </a:r>
          </a:p>
          <a:p>
            <a:r>
              <a:rPr lang="en-GB" dirty="0"/>
              <a:t>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 err="1"/>
              <a:t>qq</a:t>
            </a:r>
            <a:r>
              <a:rPr lang="en-GB" dirty="0"/>
              <a:t> = </a:t>
            </a:r>
            <a:r>
              <a:rPr lang="en-GB" dirty="0" err="1"/>
              <a:t>ax.hist</a:t>
            </a:r>
            <a:r>
              <a:rPr lang="en-GB" dirty="0"/>
              <a:t>(</a:t>
            </a:r>
            <a:r>
              <a:rPr lang="en-GB" dirty="0" err="1"/>
              <a:t>mean_sample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='green', density=True, bins=20) </a:t>
            </a:r>
          </a:p>
          <a:p>
            <a:r>
              <a:rPr lang="en-GB" dirty="0"/>
              <a:t>ax2 = </a:t>
            </a:r>
            <a:r>
              <a:rPr lang="en-GB" dirty="0" err="1"/>
              <a:t>plt.twinx</a:t>
            </a:r>
            <a:r>
              <a:rPr lang="en-GB" dirty="0"/>
              <a:t>(</a:t>
            </a:r>
            <a:r>
              <a:rPr lang="en-GB" dirty="0" err="1"/>
              <a:t>ax</a:t>
            </a:r>
            <a:r>
              <a:rPr lang="en-GB" dirty="0"/>
              <a:t>)</a:t>
            </a:r>
          </a:p>
          <a:p>
            <a:r>
              <a:rPr lang="en-GB" dirty="0"/>
              <a:t>ax2.hist(mean_sample_6, </a:t>
            </a:r>
            <a:r>
              <a:rPr lang="en-GB" dirty="0" err="1"/>
              <a:t>color</a:t>
            </a:r>
            <a:r>
              <a:rPr lang="en-GB" dirty="0"/>
              <a:t>='red', density=False, bins=</a:t>
            </a:r>
            <a:r>
              <a:rPr lang="en-GB" dirty="0" err="1"/>
              <a:t>qq</a:t>
            </a:r>
            <a:r>
              <a:rPr lang="en-GB" dirty="0"/>
              <a:t>[1], alpha=0.4) </a:t>
            </a:r>
          </a:p>
          <a:p>
            <a:r>
              <a:rPr lang="en-GB" dirty="0" err="1"/>
              <a:t>ax.set_xlabel</a:t>
            </a:r>
            <a:r>
              <a:rPr lang="en-GB" dirty="0"/>
              <a:t>(r'$\hat \theta$', size=18)</a:t>
            </a:r>
          </a:p>
          <a:p>
            <a:r>
              <a:rPr lang="en-GB" dirty="0" err="1"/>
              <a:t>ax.set_ylabel</a:t>
            </a:r>
            <a:r>
              <a:rPr lang="en-GB" dirty="0"/>
              <a:t>('Sampling PDF', </a:t>
            </a:r>
            <a:r>
              <a:rPr lang="en-GB" dirty="0" err="1"/>
              <a:t>color</a:t>
            </a:r>
            <a:r>
              <a:rPr lang="en-GB" dirty="0"/>
              <a:t>='green')</a:t>
            </a:r>
          </a:p>
          <a:p>
            <a:r>
              <a:rPr lang="en-GB" dirty="0"/>
              <a:t>ax2.set_ylabel('N - subsample',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7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GOD formula to generate the population: </a:t>
            </a:r>
          </a:p>
          <a:p>
            <a:r>
              <a:rPr lang="en-GB" dirty="0"/>
              <a:t>g1 = </a:t>
            </a:r>
            <a:r>
              <a:rPr lang="en-GB" dirty="0" err="1"/>
              <a:t>scipy.stats.norm</a:t>
            </a:r>
            <a:r>
              <a:rPr lang="en-GB" dirty="0"/>
              <a:t>(18, 1.7)</a:t>
            </a:r>
          </a:p>
          <a:p>
            <a:r>
              <a:rPr lang="en-GB" dirty="0"/>
              <a:t>g2 = </a:t>
            </a:r>
            <a:r>
              <a:rPr lang="en-GB" dirty="0" err="1"/>
              <a:t>scipy.stats.norm</a:t>
            </a:r>
            <a:r>
              <a:rPr lang="en-GB" dirty="0"/>
              <a:t>(20, 0.7)</a:t>
            </a:r>
          </a:p>
          <a:p>
            <a:r>
              <a:rPr lang="en-GB" dirty="0"/>
              <a:t>g3 = </a:t>
            </a:r>
            <a:r>
              <a:rPr lang="en-GB" dirty="0" err="1"/>
              <a:t>scipy.stats.norm</a:t>
            </a:r>
            <a:r>
              <a:rPr lang="en-GB" dirty="0"/>
              <a:t>(21, 2)</a:t>
            </a:r>
          </a:p>
          <a:p>
            <a:r>
              <a:rPr lang="en-GB" dirty="0"/>
              <a:t>x = </a:t>
            </a:r>
            <a:r>
              <a:rPr lang="en-GB" dirty="0" err="1"/>
              <a:t>np.arange</a:t>
            </a:r>
            <a:r>
              <a:rPr lang="en-GB" dirty="0"/>
              <a:t>(10, 26, 0.1)</a:t>
            </a:r>
          </a:p>
          <a:p>
            <a:r>
              <a:rPr lang="en-GB" dirty="0" err="1"/>
              <a:t>g_pop</a:t>
            </a:r>
            <a:r>
              <a:rPr lang="en-GB" dirty="0"/>
              <a:t> = g1.pdf(x)+g2.pdf(x)+g3.pdf(x)</a:t>
            </a:r>
          </a:p>
          <a:p>
            <a:r>
              <a:rPr lang="en-GB" dirty="0" err="1"/>
              <a:t>plt.plot</a:t>
            </a:r>
            <a:r>
              <a:rPr lang="en-GB" dirty="0"/>
              <a:t>(x, </a:t>
            </a:r>
            <a:r>
              <a:rPr lang="en-GB" dirty="0" err="1"/>
              <a:t>g_pop</a:t>
            </a:r>
            <a:r>
              <a:rPr lang="en-GB" dirty="0"/>
              <a:t>)</a:t>
            </a:r>
          </a:p>
          <a:p>
            <a:r>
              <a:rPr lang="en-GB" dirty="0" err="1"/>
              <a:t>plt.title</a:t>
            </a:r>
            <a:r>
              <a:rPr lang="en-GB" dirty="0"/>
              <a:t>("Population distribution of I mag of galaxies")</a:t>
            </a:r>
          </a:p>
          <a:p>
            <a:r>
              <a:rPr lang="en-GB" dirty="0" err="1"/>
              <a:t>g_mean</a:t>
            </a:r>
            <a:r>
              <a:rPr lang="en-GB" dirty="0"/>
              <a:t> = (18+20+21) / 3.   # the 3 gaussians are normalised =&gt; no weighted mean </a:t>
            </a:r>
          </a:p>
          <a:p>
            <a:r>
              <a:rPr lang="en-GB" dirty="0" err="1"/>
              <a:t>plt.xlabel</a:t>
            </a:r>
            <a:r>
              <a:rPr lang="en-GB" dirty="0"/>
              <a:t>('I (mag)', size=18)</a:t>
            </a:r>
          </a:p>
          <a:p>
            <a:r>
              <a:rPr lang="en-GB" dirty="0" err="1"/>
              <a:t>x_m</a:t>
            </a:r>
            <a:r>
              <a:rPr lang="en-GB" dirty="0"/>
              <a:t>= </a:t>
            </a:r>
            <a:r>
              <a:rPr lang="en-GB" dirty="0" err="1"/>
              <a:t>np.searchsorted</a:t>
            </a:r>
            <a:r>
              <a:rPr lang="en-GB" dirty="0"/>
              <a:t>(x, </a:t>
            </a:r>
            <a:r>
              <a:rPr lang="en-GB" dirty="0" err="1"/>
              <a:t>g_mean</a:t>
            </a:r>
            <a:r>
              <a:rPr lang="en-GB" dirty="0"/>
              <a:t>)</a:t>
            </a:r>
          </a:p>
          <a:p>
            <a:r>
              <a:rPr lang="en-GB" dirty="0" err="1"/>
              <a:t>plt.vlines</a:t>
            </a:r>
            <a:r>
              <a:rPr lang="en-GB" dirty="0"/>
              <a:t>(</a:t>
            </a:r>
            <a:r>
              <a:rPr lang="en-GB" dirty="0" err="1"/>
              <a:t>g_mean</a:t>
            </a:r>
            <a:r>
              <a:rPr lang="en-GB" dirty="0"/>
              <a:t>, 0, </a:t>
            </a:r>
            <a:r>
              <a:rPr lang="en-GB" dirty="0" err="1"/>
              <a:t>g_pop</a:t>
            </a:r>
            <a:r>
              <a:rPr lang="en-GB" dirty="0"/>
              <a:t>[x_m-1], </a:t>
            </a:r>
            <a:r>
              <a:rPr lang="en-GB" dirty="0" err="1"/>
              <a:t>color</a:t>
            </a:r>
            <a:r>
              <a:rPr lang="en-GB" dirty="0"/>
              <a:t>='black', </a:t>
            </a:r>
            <a:r>
              <a:rPr lang="en-GB" dirty="0" err="1"/>
              <a:t>lw</a:t>
            </a:r>
            <a:r>
              <a:rPr lang="en-GB" dirty="0"/>
              <a:t>=2)</a:t>
            </a:r>
          </a:p>
          <a:p>
            <a:endParaRPr lang="en-GB" dirty="0"/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=3, </a:t>
            </a:r>
            <a:r>
              <a:rPr lang="en-GB" dirty="0" err="1"/>
              <a:t>nrows</a:t>
            </a:r>
            <a:r>
              <a:rPr lang="en-GB" dirty="0"/>
              <a:t>=2, </a:t>
            </a:r>
            <a:r>
              <a:rPr lang="en-GB" dirty="0" err="1"/>
              <a:t>sharex</a:t>
            </a:r>
            <a:r>
              <a:rPr lang="en-GB" dirty="0"/>
              <a:t>=True, </a:t>
            </a:r>
            <a:r>
              <a:rPr lang="en-GB" dirty="0" err="1"/>
              <a:t>sharey</a:t>
            </a:r>
            <a:r>
              <a:rPr lang="en-GB" dirty="0"/>
              <a:t>=True)</a:t>
            </a:r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k = 0</a:t>
            </a:r>
          </a:p>
          <a:p>
            <a:r>
              <a:rPr lang="en-GB" dirty="0"/>
              <a:t>for j in range(2):</a:t>
            </a:r>
          </a:p>
          <a:p>
            <a:r>
              <a:rPr lang="en-GB" dirty="0"/>
              <a:t>    for </a:t>
            </a:r>
            <a:r>
              <a:rPr lang="en-GB" dirty="0" err="1"/>
              <a:t>i</a:t>
            </a:r>
            <a:r>
              <a:rPr lang="en-GB" dirty="0"/>
              <a:t> in range(3):</a:t>
            </a:r>
          </a:p>
          <a:p>
            <a:r>
              <a:rPr lang="en-GB" dirty="0"/>
              <a:t>        k+=1</a:t>
            </a:r>
          </a:p>
          <a:p>
            <a:r>
              <a:rPr lang="en-GB" dirty="0"/>
              <a:t>    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].hist(sample, density=True,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].text(18, 0.3, r'$\hat \theta_%</a:t>
            </a:r>
            <a:r>
              <a:rPr lang="en-GB" dirty="0" err="1"/>
              <a:t>i</a:t>
            </a:r>
            <a:r>
              <a:rPr lang="en-GB" dirty="0"/>
              <a:t>$ = %.1f'%(k, </a:t>
            </a:r>
            <a:r>
              <a:rPr lang="en-GB" dirty="0" err="1"/>
              <a:t>sample.mean</a:t>
            </a:r>
            <a:r>
              <a:rPr lang="en-GB" dirty="0"/>
              <a:t>()))</a:t>
            </a:r>
          </a:p>
          <a:p>
            <a:r>
              <a:rPr lang="en-GB" dirty="0"/>
              <a:t>        </a:t>
            </a:r>
            <a:r>
              <a:rPr lang="en-GB" dirty="0" err="1"/>
              <a:t>ax</a:t>
            </a:r>
            <a:r>
              <a:rPr lang="en-GB" dirty="0"/>
              <a:t>[</a:t>
            </a:r>
            <a:r>
              <a:rPr lang="en-GB" dirty="0" err="1"/>
              <a:t>j,i</a:t>
            </a:r>
            <a:r>
              <a:rPr lang="en-GB" dirty="0"/>
              <a:t>].</a:t>
            </a:r>
            <a:r>
              <a:rPr lang="en-GB" dirty="0" err="1"/>
              <a:t>set_ylim</a:t>
            </a:r>
            <a:r>
              <a:rPr lang="en-GB" dirty="0"/>
              <a:t>(0, 0.35)</a:t>
            </a:r>
          </a:p>
          <a:p>
            <a:endParaRPr lang="en-GB" dirty="0"/>
          </a:p>
          <a:p>
            <a:r>
              <a:rPr lang="en-GB" dirty="0" err="1"/>
              <a:t>mean_sample</a:t>
            </a:r>
            <a:r>
              <a:rPr lang="en-GB" dirty="0"/>
              <a:t> = []</a:t>
            </a:r>
          </a:p>
          <a:p>
            <a:r>
              <a:rPr lang="en-GB" dirty="0"/>
              <a:t>f, </a:t>
            </a:r>
            <a:r>
              <a:rPr lang="en-GB" dirty="0" err="1"/>
              <a:t>ax</a:t>
            </a:r>
            <a:r>
              <a:rPr lang="en-GB" dirty="0"/>
              <a:t> = </a:t>
            </a:r>
            <a:r>
              <a:rPr lang="en-GB" dirty="0" err="1"/>
              <a:t>plt.subplots</a:t>
            </a:r>
            <a:r>
              <a:rPr lang="en-GB" dirty="0"/>
              <a:t>(</a:t>
            </a:r>
            <a:r>
              <a:rPr lang="en-GB" dirty="0" err="1"/>
              <a:t>ncols</a:t>
            </a:r>
            <a:r>
              <a:rPr lang="en-GB" dirty="0"/>
              <a:t>=1)</a:t>
            </a:r>
          </a:p>
          <a:p>
            <a:r>
              <a:rPr lang="en-GB" dirty="0"/>
              <a:t>for k in range(1000):</a:t>
            </a:r>
          </a:p>
          <a:p>
            <a:r>
              <a:rPr lang="en-GB" dirty="0"/>
              <a:t>    </a:t>
            </a:r>
            <a:r>
              <a:rPr lang="en-GB" dirty="0" err="1"/>
              <a:t>ndat</a:t>
            </a:r>
            <a:r>
              <a:rPr lang="en-GB" dirty="0"/>
              <a:t> = 30</a:t>
            </a:r>
          </a:p>
          <a:p>
            <a:r>
              <a:rPr lang="en-GB" dirty="0"/>
              <a:t>    sample1, sample2, sample3 = g1.rvs(</a:t>
            </a:r>
            <a:r>
              <a:rPr lang="en-GB" dirty="0" err="1"/>
              <a:t>ndat</a:t>
            </a:r>
            <a:r>
              <a:rPr lang="en-GB" dirty="0"/>
              <a:t>), g2.rvs(</a:t>
            </a:r>
            <a:r>
              <a:rPr lang="en-GB" dirty="0" err="1"/>
              <a:t>ndat</a:t>
            </a:r>
            <a:r>
              <a:rPr lang="en-GB" dirty="0"/>
              <a:t>), g3.rvs(</a:t>
            </a:r>
            <a:r>
              <a:rPr lang="en-GB" dirty="0" err="1"/>
              <a:t>ndat</a:t>
            </a:r>
            <a:r>
              <a:rPr lang="en-GB" dirty="0"/>
              <a:t>) </a:t>
            </a:r>
          </a:p>
          <a:p>
            <a:r>
              <a:rPr lang="en-GB" dirty="0"/>
              <a:t>    sample = </a:t>
            </a:r>
            <a:r>
              <a:rPr lang="en-GB" dirty="0" err="1"/>
              <a:t>np.hstack</a:t>
            </a:r>
            <a:r>
              <a:rPr lang="en-GB" dirty="0"/>
              <a:t>((sample1, sample2,sample3))</a:t>
            </a:r>
          </a:p>
          <a:p>
            <a:r>
              <a:rPr lang="en-GB" dirty="0"/>
              <a:t>    </a:t>
            </a:r>
            <a:r>
              <a:rPr lang="en-GB" dirty="0" err="1"/>
              <a:t>mean_sample.append</a:t>
            </a:r>
            <a:r>
              <a:rPr lang="en-GB" dirty="0"/>
              <a:t>(</a:t>
            </a:r>
            <a:r>
              <a:rPr lang="en-GB" dirty="0" err="1"/>
              <a:t>sample.mean</a:t>
            </a:r>
            <a:r>
              <a:rPr lang="en-GB" dirty="0"/>
              <a:t>())</a:t>
            </a:r>
          </a:p>
          <a:p>
            <a:r>
              <a:rPr lang="en-GB" dirty="0" err="1"/>
              <a:t>qq</a:t>
            </a:r>
            <a:r>
              <a:rPr lang="en-GB" dirty="0"/>
              <a:t> = </a:t>
            </a:r>
            <a:r>
              <a:rPr lang="en-GB" dirty="0" err="1"/>
              <a:t>ax.hist</a:t>
            </a:r>
            <a:r>
              <a:rPr lang="en-GB" dirty="0"/>
              <a:t>(</a:t>
            </a:r>
            <a:r>
              <a:rPr lang="en-GB" dirty="0" err="1"/>
              <a:t>mean_sample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='green', density=True, bins=20) </a:t>
            </a:r>
          </a:p>
          <a:p>
            <a:r>
              <a:rPr lang="en-GB" dirty="0"/>
              <a:t>ax2 = </a:t>
            </a:r>
            <a:r>
              <a:rPr lang="en-GB" dirty="0" err="1"/>
              <a:t>plt.twinx</a:t>
            </a:r>
            <a:r>
              <a:rPr lang="en-GB" dirty="0"/>
              <a:t>(</a:t>
            </a:r>
            <a:r>
              <a:rPr lang="en-GB" dirty="0" err="1"/>
              <a:t>ax</a:t>
            </a:r>
            <a:r>
              <a:rPr lang="en-GB" dirty="0"/>
              <a:t>)</a:t>
            </a:r>
          </a:p>
          <a:p>
            <a:r>
              <a:rPr lang="en-GB" dirty="0"/>
              <a:t>ax2.hist(mean_sample_6, </a:t>
            </a:r>
            <a:r>
              <a:rPr lang="en-GB" dirty="0" err="1"/>
              <a:t>color</a:t>
            </a:r>
            <a:r>
              <a:rPr lang="en-GB" dirty="0"/>
              <a:t>='red', density=False, bins=</a:t>
            </a:r>
            <a:r>
              <a:rPr lang="en-GB" dirty="0" err="1"/>
              <a:t>qq</a:t>
            </a:r>
            <a:r>
              <a:rPr lang="en-GB" dirty="0"/>
              <a:t>[1], alpha=0.4) </a:t>
            </a:r>
          </a:p>
          <a:p>
            <a:r>
              <a:rPr lang="en-GB" dirty="0" err="1"/>
              <a:t>ax.set_xlabel</a:t>
            </a:r>
            <a:r>
              <a:rPr lang="en-GB" dirty="0"/>
              <a:t>(r'$\hat \theta$', size=18)</a:t>
            </a:r>
          </a:p>
          <a:p>
            <a:r>
              <a:rPr lang="en-GB" dirty="0" err="1"/>
              <a:t>ax.set_ylabel</a:t>
            </a:r>
            <a:r>
              <a:rPr lang="en-GB" dirty="0"/>
              <a:t>('Sampling PDF', </a:t>
            </a:r>
            <a:r>
              <a:rPr lang="en-GB" dirty="0" err="1"/>
              <a:t>color</a:t>
            </a:r>
            <a:r>
              <a:rPr lang="en-GB" dirty="0"/>
              <a:t>='green')</a:t>
            </a:r>
          </a:p>
          <a:p>
            <a:r>
              <a:rPr lang="en-GB" dirty="0"/>
              <a:t>ax2.set_ylabel('N - subsample', </a:t>
            </a:r>
            <a:r>
              <a:rPr lang="en-GB" dirty="0" err="1"/>
              <a:t>color</a:t>
            </a:r>
            <a:r>
              <a:rPr lang="en-GB" dirty="0"/>
              <a:t>='red')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39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fact, formally, to get convinced that this is correct, we should do the same exercise with a normalised RV which involved mu (the quantity we are interested in) and \</a:t>
            </a:r>
            <a:r>
              <a:rPr lang="en-GB" dirty="0" err="1"/>
              <a:t>hat_mu</a:t>
            </a:r>
            <a:r>
              <a:rPr lang="en-GB" dirty="0"/>
              <a:t>, the quantity we effectively measure</a:t>
            </a:r>
          </a:p>
          <a:p>
            <a:endParaRPr lang="en-GB" dirty="0"/>
          </a:p>
          <a:p>
            <a:r>
              <a:rPr lang="en-GB" dirty="0" err="1"/>
              <a:t>LATEXit</a:t>
            </a:r>
            <a:r>
              <a:rPr lang="en-GB" dirty="0"/>
              <a:t> 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p(\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\mu - z_{\alpha/2} \, \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&lt; \mu &lt; \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\mu + z_{\alpha / 2} \, \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\\ = \alpha \times 100 \%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z_{\alpha/2} = CDF^{-1}(1-\alpha/2)</a:t>
            </a: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72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40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5CAC2-B019-7F46-B86F-4DACE822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1A288A-01FC-E44D-86C1-DD813DCC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FB7196-E9D1-8345-AFE2-AD13A0E6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F2DD8-94FB-E847-B527-49B37A3D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1BD3D0-8097-6842-B77F-E6657B0C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41C5D-4486-F44B-8086-B5FDD72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1CC651-D931-AB4E-B163-F90A0EF6D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C40EC-C05F-5244-B75D-168D0BC1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023C9-DA0A-1344-8F13-FC7319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A90FB-4057-024C-AA47-96C4DB4B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BAA3AE-8DC4-5B4C-8C9B-0AA52015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040522-1230-3D4A-B09B-013A0493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7E7ED-D388-BB41-89F5-5C483BE4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1A405-DDB7-6A45-AA84-313231A1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48485-48F4-0F4B-8EDA-35E811C4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79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13BB1-C7EE-6346-AF1E-39DCEB64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389A8-1768-F746-AE44-272D5623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D4122-4FC9-CA45-8B9B-954864E3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EB90DC-31C4-3B4A-BAA5-6A7F267D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AC68C-34E1-144F-9D06-7F39F0C4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98333-6D8E-FF4F-BF2B-11E662A9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A0676-1144-F24E-A2BF-4FE325E9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610BD-5833-0641-8378-C41CF7E4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597C7-1327-F245-835D-22765AB3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EB563-86F8-F647-A75E-271BD0F8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8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F566A-949D-F542-A243-0F8BFD2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A9D7C-7B05-4B4B-B9C4-E415BDD10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DCB61F-9FA3-5B4B-8544-8645E4C0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96FA05-72CB-C947-999D-13CDCA01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0427CA-4DA9-1843-B987-0027EC34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D105A-B921-3540-A1D1-8A8AA886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3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D5EE8-FBDB-6642-B4F3-2453096D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C5090-CED9-274E-BFB1-E3B289896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DF6940-A1C4-D84E-88AC-CD801C28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4D223E-B4F4-5B4F-BEC9-6BAC3606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57BDC7-DD88-764C-B0E6-F7D7E457D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7605A-D6A2-1840-9EE0-E8A64144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92C6DB-4605-6045-988E-B764C184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705A0B-DEE9-3C4F-A98B-33AAE6AF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D6140-F04D-D544-83F5-1DAE4DDA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F56D0-483F-BA45-A3A7-35EB7AC8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701C27-61A1-8F47-B731-79F16993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CC076B-CD25-2547-A688-88C2BD49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9B5907-CEE6-8F40-A6CE-E97DC984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EE9D2A-CC39-C14F-A37E-7B1369CD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8D7983-8EA1-9D44-BDF2-2B4B8265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D416B-572A-F84F-8DA8-A883F090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AB6FBF-9E86-CA4E-8D42-D245FC88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DFB265-9EA7-5745-ACCE-484333770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2A199-691D-DC4C-9A8D-FBAD608D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2097C3-C238-474A-A2E2-B72EFCD4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D8F9A-E936-B942-891E-12B09C46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9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A9CD2-8B89-8243-8C3D-34F20DE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BCA0B9-DC81-4E44-84A4-C8D6CA0A6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5DAC6F-AF79-ED42-842E-FE7E64998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E733E-8E5A-C74F-8D1A-0F901572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E53CF8-7F93-3145-9710-137AA8AD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8CE6FA-572A-F440-BEE5-CF830C45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8B3A03-33ED-7D4C-BBEE-6226919E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F6C80-1D27-5741-8B2D-B81E0FBE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84D49-B62C-024F-8AB4-C9146B82D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D77C-C571-1045-A9AF-1DB60B096104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0018AC-254B-0845-B5B1-45A40A5D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15992-DFD6-4340-90D4-EE5B11174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9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33.png"/><Relationship Id="rId12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9.png"/><Relationship Id="rId5" Type="http://schemas.openxmlformats.org/officeDocument/2006/relationships/image" Target="../media/image31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4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12" Type="http://schemas.openxmlformats.org/officeDocument/2006/relationships/image" Target="../media/image4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5.png"/><Relationship Id="rId5" Type="http://schemas.openxmlformats.org/officeDocument/2006/relationships/image" Target="../media/image32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D432E-73AD-A24C-ABDF-7A449916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Classical statistical inference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2B8931-3FD3-C247-99B7-CD730DFB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47" y="3602038"/>
            <a:ext cx="10430189" cy="1655762"/>
          </a:xfrm>
        </p:spPr>
        <p:txBody>
          <a:bodyPr>
            <a:normAutofit/>
          </a:bodyPr>
          <a:lstStyle/>
          <a:p>
            <a:r>
              <a:rPr lang="en-GB" dirty="0"/>
              <a:t>Part 2 </a:t>
            </a:r>
          </a:p>
          <a:p>
            <a:r>
              <a:rPr lang="en-GB" dirty="0"/>
              <a:t>Associated notebook: </a:t>
            </a:r>
          </a:p>
          <a:p>
            <a:r>
              <a:rPr lang="fr-BE" u="sng" dirty="0">
                <a:solidFill>
                  <a:schemeClr val="accent1"/>
                </a:solidFill>
              </a:rPr>
              <a:t>04-Basic_statistical_inference_frequentists_2/Frequentist_inference_01.ipynb</a:t>
            </a:r>
          </a:p>
          <a:p>
            <a:endParaRPr lang="fr-BE" u="sng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19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 limit theorem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9BF134-5258-D04D-B307-9FCACC68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143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When </a:t>
            </a:r>
            <a:r>
              <a:rPr lang="en-GB" dirty="0">
                <a:solidFill>
                  <a:srgbClr val="FF0000"/>
                </a:solidFill>
              </a:rPr>
              <a:t>independent</a:t>
            </a:r>
            <a:r>
              <a:rPr lang="en-GB" dirty="0"/>
              <a:t> </a:t>
            </a:r>
            <a:r>
              <a:rPr lang="en-GB" b="1" dirty="0"/>
              <a:t>random variables </a:t>
            </a:r>
            <a:r>
              <a:rPr lang="en-GB" dirty="0"/>
              <a:t>are added, their </a:t>
            </a:r>
            <a:r>
              <a:rPr lang="en-GB" i="1" dirty="0"/>
              <a:t>sum</a:t>
            </a:r>
            <a:r>
              <a:rPr lang="en-GB" dirty="0"/>
              <a:t> tends towards a normal distribution (if n &gt;&gt;)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720436" y="3089564"/>
            <a:ext cx="11236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is true even if the original RV are not normally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Sampling dist. of mean tends (for large </a:t>
            </a:r>
            <a:r>
              <a:rPr lang="en-GB" sz="2400" i="1" dirty="0"/>
              <a:t>n </a:t>
            </a:r>
            <a:r>
              <a:rPr lang="en-GB" sz="2400" dirty="0"/>
              <a:t>)  towards a Normal distribution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Sampling dist. of  variance (for large </a:t>
            </a:r>
            <a:r>
              <a:rPr lang="en-GB" sz="2400" i="1" dirty="0"/>
              <a:t>n)</a:t>
            </a:r>
            <a:r>
              <a:rPr lang="en-GB" sz="2400" dirty="0"/>
              <a:t> does NOT tend towards a Normal distribution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88784A-A8B9-BF46-A857-15565FF07103}"/>
              </a:ext>
            </a:extLst>
          </p:cNvPr>
          <p:cNvSpPr/>
          <p:nvPr/>
        </p:nvSpPr>
        <p:spPr>
          <a:xfrm>
            <a:off x="3984548" y="5487896"/>
            <a:ext cx="4698787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/>
              <a:t>Sect. II.1.1. of the notebook </a:t>
            </a:r>
          </a:p>
        </p:txBody>
      </p:sp>
    </p:spTree>
    <p:extLst>
      <p:ext uri="{BB962C8B-B14F-4D97-AF65-F5344CB8AC3E}">
        <p14:creationId xmlns:p14="http://schemas.microsoft.com/office/powerpoint/2010/main" val="290053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sample quantities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477981" y="1690688"/>
            <a:ext cx="112360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latin typeface="Symbol" pitchFamily="2" charset="2"/>
              </a:rPr>
              <a:t>s)</a:t>
            </a:r>
          </a:p>
          <a:p>
            <a:endParaRPr lang="en-GB" sz="2400" dirty="0">
              <a:latin typeface="Symbol" pitchFamily="2" charset="2"/>
            </a:endParaRPr>
          </a:p>
          <a:p>
            <a:endParaRPr lang="en-GB" sz="2400" dirty="0">
              <a:latin typeface="Symbol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Sample distribution 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Sample distribution of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Sample distribution of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AE8E8C-D506-F146-A2AD-C26D78784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736" y="2711451"/>
            <a:ext cx="2949673" cy="60959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EFF6367-DE4C-8244-884E-C15976671B05}"/>
              </a:ext>
            </a:extLst>
          </p:cNvPr>
          <p:cNvSpPr txBox="1"/>
          <p:nvPr/>
        </p:nvSpPr>
        <p:spPr>
          <a:xfrm>
            <a:off x="7107382" y="27546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⟺</a:t>
            </a:r>
            <a:r>
              <a:rPr lang="en-GB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85F8EA5-A321-D948-9483-73223D39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113" y="2632026"/>
            <a:ext cx="3192799" cy="96562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7DB5CA8-965F-AC4B-9E19-25E676EF0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881" y="3597653"/>
            <a:ext cx="3468335" cy="10489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1BA59C-6608-C44B-8FD7-A3AB6217C51C}"/>
              </a:ext>
            </a:extLst>
          </p:cNvPr>
          <p:cNvSpPr/>
          <p:nvPr/>
        </p:nvSpPr>
        <p:spPr>
          <a:xfrm>
            <a:off x="5357572" y="4185427"/>
            <a:ext cx="288302" cy="438817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09F7D6-97A3-ED4C-BF26-F491D735D3B2}"/>
              </a:ext>
            </a:extLst>
          </p:cNvPr>
          <p:cNvSpPr/>
          <p:nvPr/>
        </p:nvSpPr>
        <p:spPr>
          <a:xfrm>
            <a:off x="8834693" y="3158837"/>
            <a:ext cx="281598" cy="270164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AB18AE-CF00-9D42-AF0E-35B68735BA5A}"/>
              </a:ext>
            </a:extLst>
          </p:cNvPr>
          <p:cNvSpPr txBox="1"/>
          <p:nvPr/>
        </p:nvSpPr>
        <p:spPr>
          <a:xfrm>
            <a:off x="8255208" y="3922078"/>
            <a:ext cx="3742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 is derived from the sample dist</a:t>
            </a:r>
            <a:r>
              <a:rPr lang="en-GB" dirty="0"/>
              <a:t>.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B678483-96D3-0C4F-810B-CCEA6127B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981" y="5058271"/>
            <a:ext cx="3468335" cy="89226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0BA708B-DB80-9B40-9896-2F8ABF6C3A3D}"/>
              </a:ext>
            </a:extLst>
          </p:cNvPr>
          <p:cNvSpPr txBox="1"/>
          <p:nvPr/>
        </p:nvSpPr>
        <p:spPr>
          <a:xfrm>
            <a:off x="6546128" y="4590027"/>
            <a:ext cx="2118016" cy="369332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Student distribution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49012F-2467-CD4B-A6DE-4A7E63D4850A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232073" y="4322188"/>
            <a:ext cx="373063" cy="2678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0085E86C-D7A4-C142-8305-1F02A4236C6C}"/>
              </a:ext>
            </a:extLst>
          </p:cNvPr>
          <p:cNvSpPr txBox="1"/>
          <p:nvPr/>
        </p:nvSpPr>
        <p:spPr>
          <a:xfrm>
            <a:off x="5986533" y="6165465"/>
            <a:ext cx="2491079" cy="369332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Chi square distribution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0F7F449-CCE6-0E46-9DE9-263F1DB0C63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045543" y="5811969"/>
            <a:ext cx="186530" cy="3534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64DEDE92-8F01-B940-8C79-A5553771FAE7}"/>
              </a:ext>
            </a:extLst>
          </p:cNvPr>
          <p:cNvSpPr txBox="1"/>
          <p:nvPr/>
        </p:nvSpPr>
        <p:spPr>
          <a:xfrm>
            <a:off x="8753691" y="2603579"/>
            <a:ext cx="3626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i="1" dirty="0">
                <a:latin typeface="Symbol" pitchFamily="2" charset="2"/>
              </a:rPr>
              <a:t>m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0DB4F0D-076B-6A41-9FEF-1BDC1E12826C}"/>
              </a:ext>
            </a:extLst>
          </p:cNvPr>
          <p:cNvSpPr txBox="1"/>
          <p:nvPr/>
        </p:nvSpPr>
        <p:spPr>
          <a:xfrm>
            <a:off x="5260414" y="3637608"/>
            <a:ext cx="3626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i="1" dirty="0">
                <a:latin typeface="Symbol" pitchFamily="2" charset="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0530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D432E-73AD-A24C-ABDF-7A449916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Classical statistical inference:</a:t>
            </a:r>
            <a:br>
              <a:rPr lang="en-GB" dirty="0"/>
            </a:br>
            <a:r>
              <a:rPr lang="en-GB" i="1" dirty="0"/>
              <a:t>confidence interval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2B8931-3FD3-C247-99B7-CD730DFB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47" y="3602038"/>
            <a:ext cx="10430189" cy="1655762"/>
          </a:xfrm>
        </p:spPr>
        <p:txBody>
          <a:bodyPr>
            <a:normAutofit/>
          </a:bodyPr>
          <a:lstStyle/>
          <a:p>
            <a:r>
              <a:rPr lang="en-GB" dirty="0"/>
              <a:t>Part 3 </a:t>
            </a:r>
          </a:p>
          <a:p>
            <a:r>
              <a:rPr lang="en-GB" dirty="0"/>
              <a:t>Associated notebook: </a:t>
            </a:r>
          </a:p>
          <a:p>
            <a:r>
              <a:rPr lang="fr-BE" u="sng" dirty="0">
                <a:solidFill>
                  <a:schemeClr val="accent1"/>
                </a:solidFill>
              </a:rPr>
              <a:t>04-Basic_statistical_inference_frequentists_2/Frequentist_inference_02.ipynb</a:t>
            </a:r>
          </a:p>
          <a:p>
            <a:endParaRPr lang="fr-BE" u="sng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6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EE8AA9AF-5332-9841-A822-2BF072A9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8" y="1988801"/>
            <a:ext cx="9639351" cy="38855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a RV (descriptive stat)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477981" y="1399987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92A2A0-11B9-2941-BF75-E55AE5FF7323}"/>
              </a:ext>
            </a:extLst>
          </p:cNvPr>
          <p:cNvSpPr txBox="1"/>
          <p:nvPr/>
        </p:nvSpPr>
        <p:spPr>
          <a:xfrm>
            <a:off x="7556587" y="4599711"/>
            <a:ext cx="3321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Symbol" pitchFamily="2" charset="2"/>
              </a:rPr>
              <a:t>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251081-153D-4543-90EE-D1676F11D1AE}"/>
              </a:ext>
            </a:extLst>
          </p:cNvPr>
          <p:cNvSpPr txBox="1"/>
          <p:nvPr/>
        </p:nvSpPr>
        <p:spPr>
          <a:xfrm>
            <a:off x="7722658" y="370513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Symbol" pitchFamily="2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0357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a RV (descriptive stat)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477981" y="1399987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78237D-70A4-C740-AF70-E83802A1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6" y="1930927"/>
            <a:ext cx="9669406" cy="389764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592A2A0-11B9-2941-BF75-E55AE5FF7323}"/>
              </a:ext>
            </a:extLst>
          </p:cNvPr>
          <p:cNvSpPr txBox="1"/>
          <p:nvPr/>
        </p:nvSpPr>
        <p:spPr>
          <a:xfrm>
            <a:off x="7584290" y="4752113"/>
            <a:ext cx="3321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Symbol" pitchFamily="2" charset="2"/>
              </a:rPr>
              <a:t>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EDA292-EEE4-1345-9412-C3A88CC293CE}"/>
              </a:ext>
            </a:extLst>
          </p:cNvPr>
          <p:cNvSpPr txBox="1"/>
          <p:nvPr/>
        </p:nvSpPr>
        <p:spPr>
          <a:xfrm>
            <a:off x="3127181" y="5693927"/>
            <a:ext cx="4998548" cy="400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/>
              <a:t>Interquartile IQ = [</a:t>
            </a:r>
            <a:r>
              <a:rPr lang="en-GB" sz="2000" dirty="0">
                <a:solidFill>
                  <a:srgbClr val="FF0000"/>
                </a:solidFill>
              </a:rPr>
              <a:t>q</a:t>
            </a:r>
            <a:r>
              <a:rPr lang="en-GB" sz="2000" baseline="-25000" dirty="0">
                <a:solidFill>
                  <a:srgbClr val="FF0000"/>
                </a:solidFill>
              </a:rPr>
              <a:t>25</a:t>
            </a:r>
            <a:r>
              <a:rPr lang="en-GB" sz="2000" dirty="0"/>
              <a:t>, </a:t>
            </a:r>
            <a:r>
              <a:rPr lang="en-GB" sz="2000" dirty="0">
                <a:solidFill>
                  <a:srgbClr val="FF0000"/>
                </a:solidFill>
              </a:rPr>
              <a:t>q</a:t>
            </a:r>
            <a:r>
              <a:rPr lang="en-GB" sz="2000" baseline="-25000" dirty="0">
                <a:solidFill>
                  <a:srgbClr val="FF0000"/>
                </a:solidFill>
              </a:rPr>
              <a:t>75</a:t>
            </a:r>
            <a:r>
              <a:rPr lang="en-GB" sz="2000" dirty="0"/>
              <a:t>] ≡ 50 %  CI around </a:t>
            </a:r>
            <a:r>
              <a:rPr lang="en-GB" sz="2000" dirty="0">
                <a:latin typeface="Symbol" pitchFamily="2" charset="2"/>
              </a:rPr>
              <a:t>m</a:t>
            </a:r>
            <a:endParaRPr lang="en-GB" sz="2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6AB73F-5543-2F4A-A343-D733EE330C0E}"/>
              </a:ext>
            </a:extLst>
          </p:cNvPr>
          <p:cNvSpPr txBox="1"/>
          <p:nvPr/>
        </p:nvSpPr>
        <p:spPr>
          <a:xfrm>
            <a:off x="803564" y="6428509"/>
            <a:ext cx="49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 – </a:t>
            </a:r>
            <a:r>
              <a:rPr lang="en-GB" dirty="0">
                <a:latin typeface="Symbol" pitchFamily="2" charset="2"/>
              </a:rPr>
              <a:t>a </a:t>
            </a:r>
            <a:r>
              <a:rPr lang="en-GB" dirty="0"/>
              <a:t>  CI ≡ [a, b] such that p(a ≤ X ≤ b) = ( 1 – </a:t>
            </a:r>
            <a:r>
              <a:rPr lang="en-GB" dirty="0">
                <a:latin typeface="Symbol" pitchFamily="2" charset="2"/>
              </a:rPr>
              <a:t>a ) 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51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a RV (descriptive stat)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477981" y="1399987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6AB73F-5543-2F4A-A343-D733EE330C0E}"/>
              </a:ext>
            </a:extLst>
          </p:cNvPr>
          <p:cNvSpPr txBox="1"/>
          <p:nvPr/>
        </p:nvSpPr>
        <p:spPr>
          <a:xfrm>
            <a:off x="2930549" y="6205052"/>
            <a:ext cx="6330900" cy="46166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1 – </a:t>
            </a:r>
            <a:r>
              <a:rPr lang="en-GB" sz="2400" dirty="0">
                <a:latin typeface="Symbol" pitchFamily="2" charset="2"/>
              </a:rPr>
              <a:t>a </a:t>
            </a:r>
            <a:r>
              <a:rPr lang="en-GB" sz="2400" dirty="0"/>
              <a:t>  CI ≡ [a, b] such that p(a ≤ X ≤ b) = ( 1 – </a:t>
            </a:r>
            <a:r>
              <a:rPr lang="en-GB" sz="2400" dirty="0">
                <a:latin typeface="Symbol" pitchFamily="2" charset="2"/>
              </a:rPr>
              <a:t>a ) </a:t>
            </a:r>
            <a:r>
              <a:rPr lang="en-GB" sz="2400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7D3E5B-936B-AD49-AEE6-79B5FA42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59" y="1861652"/>
            <a:ext cx="9182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3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a RV (descriptive stat)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477981" y="1399987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4C8B25-D5A8-DA4F-84C5-B536BA3DA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2" y="1861652"/>
            <a:ext cx="10687051" cy="382841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9FC391E-9414-BF4B-BF57-63EEC898E14B}"/>
              </a:ext>
            </a:extLst>
          </p:cNvPr>
          <p:cNvSpPr txBox="1"/>
          <p:nvPr/>
        </p:nvSpPr>
        <p:spPr>
          <a:xfrm>
            <a:off x="1989537" y="423524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68.3 %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FA1A4B-43D2-B746-AEE8-A7253A21043C}"/>
              </a:ext>
            </a:extLst>
          </p:cNvPr>
          <p:cNvSpPr txBox="1"/>
          <p:nvPr/>
        </p:nvSpPr>
        <p:spPr>
          <a:xfrm>
            <a:off x="803562" y="5658212"/>
            <a:ext cx="2760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Symbol" pitchFamily="2" charset="2"/>
              </a:rPr>
              <a:t>[m – </a:t>
            </a:r>
            <a:r>
              <a:rPr lang="en-GB" b="1" dirty="0">
                <a:solidFill>
                  <a:srgbClr val="FF0000"/>
                </a:solidFill>
                <a:latin typeface="Symbol" pitchFamily="2" charset="2"/>
              </a:rPr>
              <a:t>1</a:t>
            </a:r>
            <a:r>
              <a:rPr lang="en-GB" dirty="0">
                <a:latin typeface="Symbol" pitchFamily="2" charset="2"/>
              </a:rPr>
              <a:t> s, m + </a:t>
            </a:r>
            <a:r>
              <a:rPr lang="en-GB" b="1" dirty="0">
                <a:solidFill>
                  <a:srgbClr val="FF0000"/>
                </a:solidFill>
                <a:latin typeface="Symbol" pitchFamily="2" charset="2"/>
              </a:rPr>
              <a:t>1</a:t>
            </a:r>
            <a:r>
              <a:rPr lang="en-GB" dirty="0">
                <a:latin typeface="Symbol" pitchFamily="2" charset="2"/>
              </a:rPr>
              <a:t> s] ≡ </a:t>
            </a:r>
            <a:r>
              <a:rPr lang="en-GB" b="1" dirty="0">
                <a:solidFill>
                  <a:srgbClr val="FF0000"/>
                </a:solidFill>
                <a:latin typeface="Symbol" pitchFamily="2" charset="2"/>
              </a:rPr>
              <a:t>68.3</a:t>
            </a:r>
            <a:r>
              <a:rPr lang="en-GB" dirty="0">
                <a:latin typeface="Symbol" pitchFamily="2" charset="2"/>
              </a:rPr>
              <a:t> 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31C2AF-84CE-0140-9284-56D396ED357B}"/>
              </a:ext>
            </a:extLst>
          </p:cNvPr>
          <p:cNvSpPr txBox="1"/>
          <p:nvPr/>
        </p:nvSpPr>
        <p:spPr>
          <a:xfrm>
            <a:off x="4355435" y="5658212"/>
            <a:ext cx="2760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Symbol" pitchFamily="2" charset="2"/>
              </a:rPr>
              <a:t>[m –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Symbol" pitchFamily="2" charset="2"/>
              </a:rPr>
              <a:t>2</a:t>
            </a:r>
            <a:r>
              <a:rPr lang="en-GB" dirty="0">
                <a:latin typeface="Symbol" pitchFamily="2" charset="2"/>
              </a:rPr>
              <a:t> s, m +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Symbol" pitchFamily="2" charset="2"/>
              </a:rPr>
              <a:t>2</a:t>
            </a:r>
            <a:r>
              <a:rPr lang="en-GB" dirty="0">
                <a:latin typeface="Symbol" pitchFamily="2" charset="2"/>
              </a:rPr>
              <a:t> s] ≡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Symbol" pitchFamily="2" charset="2"/>
              </a:rPr>
              <a:t>95.5</a:t>
            </a:r>
            <a:r>
              <a:rPr lang="en-GB" dirty="0">
                <a:latin typeface="Symbol" pitchFamily="2" charset="2"/>
              </a:rPr>
              <a:t> %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B461A5-2834-B64B-A3A9-7A960DFEBC91}"/>
              </a:ext>
            </a:extLst>
          </p:cNvPr>
          <p:cNvSpPr txBox="1"/>
          <p:nvPr/>
        </p:nvSpPr>
        <p:spPr>
          <a:xfrm>
            <a:off x="5427045" y="423524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95.5 %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351C2FE-32AF-9E4C-B8AB-A124F29AB4FB}"/>
              </a:ext>
            </a:extLst>
          </p:cNvPr>
          <p:cNvSpPr txBox="1"/>
          <p:nvPr/>
        </p:nvSpPr>
        <p:spPr>
          <a:xfrm>
            <a:off x="8836843" y="423524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99.7 %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FEC80C-6F21-8E42-AF5F-E1558B0CA988}"/>
              </a:ext>
            </a:extLst>
          </p:cNvPr>
          <p:cNvSpPr txBox="1"/>
          <p:nvPr/>
        </p:nvSpPr>
        <p:spPr>
          <a:xfrm>
            <a:off x="7862217" y="5658212"/>
            <a:ext cx="2760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Symbol" pitchFamily="2" charset="2"/>
              </a:rPr>
              <a:t>[m – </a:t>
            </a:r>
            <a:r>
              <a:rPr lang="en-GB" b="1" dirty="0">
                <a:solidFill>
                  <a:srgbClr val="7030A0"/>
                </a:solidFill>
                <a:latin typeface="Symbol" pitchFamily="2" charset="2"/>
              </a:rPr>
              <a:t>3</a:t>
            </a:r>
            <a:r>
              <a:rPr lang="en-GB" dirty="0">
                <a:latin typeface="Symbol" pitchFamily="2" charset="2"/>
              </a:rPr>
              <a:t> s, m + </a:t>
            </a:r>
            <a:r>
              <a:rPr lang="en-GB" b="1" dirty="0">
                <a:solidFill>
                  <a:srgbClr val="7030A0"/>
                </a:solidFill>
                <a:latin typeface="Symbol" pitchFamily="2" charset="2"/>
              </a:rPr>
              <a:t>3</a:t>
            </a:r>
            <a:r>
              <a:rPr lang="en-GB" dirty="0">
                <a:latin typeface="Symbol" pitchFamily="2" charset="2"/>
              </a:rPr>
              <a:t> s] ≡ </a:t>
            </a:r>
            <a:r>
              <a:rPr lang="en-GB" b="1" dirty="0">
                <a:solidFill>
                  <a:srgbClr val="7030A0"/>
                </a:solidFill>
                <a:latin typeface="Symbol" pitchFamily="2" charset="2"/>
              </a:rPr>
              <a:t>99.7</a:t>
            </a:r>
            <a:r>
              <a:rPr lang="en-GB" dirty="0">
                <a:latin typeface="Symbol" pitchFamily="2" charset="2"/>
              </a:rPr>
              <a:t> %</a:t>
            </a:r>
          </a:p>
        </p:txBody>
      </p:sp>
    </p:spTree>
    <p:extLst>
      <p:ext uri="{BB962C8B-B14F-4D97-AF65-F5344CB8AC3E}">
        <p14:creationId xmlns:p14="http://schemas.microsoft.com/office/powerpoint/2010/main" val="391842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7256B49-9CF5-F447-B23F-CEF712D6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1708150"/>
            <a:ext cx="4445000" cy="3441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from an estimator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192166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92A2A0-11B9-2941-BF75-E55AE5FF7323}"/>
              </a:ext>
            </a:extLst>
          </p:cNvPr>
          <p:cNvSpPr txBox="1"/>
          <p:nvPr/>
        </p:nvSpPr>
        <p:spPr>
          <a:xfrm>
            <a:off x="6179311" y="4170691"/>
            <a:ext cx="3321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Symbol" pitchFamily="2" charset="2"/>
              </a:rPr>
              <a:t>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251081-153D-4543-90EE-D1676F11D1AE}"/>
              </a:ext>
            </a:extLst>
          </p:cNvPr>
          <p:cNvSpPr txBox="1"/>
          <p:nvPr/>
        </p:nvSpPr>
        <p:spPr>
          <a:xfrm>
            <a:off x="6345382" y="301702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Symbol" pitchFamily="2" charset="2"/>
              </a:rPr>
              <a:t>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490CD3-0451-AD4D-B2B1-CE36B5B8CEEF}"/>
              </a:ext>
            </a:extLst>
          </p:cNvPr>
          <p:cNvSpPr txBox="1"/>
          <p:nvPr/>
        </p:nvSpPr>
        <p:spPr>
          <a:xfrm>
            <a:off x="8851133" y="2020240"/>
            <a:ext cx="2300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</a:t>
            </a:r>
            <a:r>
              <a:rPr lang="en-GB" sz="2400" baseline="-25000" dirty="0"/>
              <a:t>1</a:t>
            </a:r>
            <a:r>
              <a:rPr lang="en-GB" sz="2400" dirty="0"/>
              <a:t> = {x</a:t>
            </a:r>
            <a:r>
              <a:rPr lang="en-GB" sz="2400" baseline="-25000" dirty="0"/>
              <a:t>1</a:t>
            </a:r>
            <a:r>
              <a:rPr lang="en-GB" sz="2400" dirty="0"/>
              <a:t>, x</a:t>
            </a:r>
            <a:r>
              <a:rPr lang="en-GB" sz="2400" baseline="-25000" dirty="0"/>
              <a:t>2</a:t>
            </a:r>
            <a:r>
              <a:rPr lang="en-GB" sz="2400" dirty="0"/>
              <a:t>, x</a:t>
            </a:r>
            <a:r>
              <a:rPr lang="en-GB" sz="2400" baseline="-25000" dirty="0"/>
              <a:t>3</a:t>
            </a:r>
            <a:r>
              <a:rPr lang="en-GB" sz="2400" dirty="0"/>
              <a:t>, x</a:t>
            </a:r>
            <a:r>
              <a:rPr lang="en-GB" sz="2400" baseline="-25000" dirty="0"/>
              <a:t>4</a:t>
            </a:r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861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7256B49-9CF5-F447-B23F-CEF712D6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1708150"/>
            <a:ext cx="4445000" cy="3441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from an estimator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192166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92A2A0-11B9-2941-BF75-E55AE5FF7323}"/>
              </a:ext>
            </a:extLst>
          </p:cNvPr>
          <p:cNvSpPr txBox="1"/>
          <p:nvPr/>
        </p:nvSpPr>
        <p:spPr>
          <a:xfrm>
            <a:off x="6179311" y="3671925"/>
            <a:ext cx="3321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Symbol" pitchFamily="2" charset="2"/>
              </a:rPr>
              <a:t>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251081-153D-4543-90EE-D1676F11D1AE}"/>
              </a:ext>
            </a:extLst>
          </p:cNvPr>
          <p:cNvSpPr txBox="1"/>
          <p:nvPr/>
        </p:nvSpPr>
        <p:spPr>
          <a:xfrm>
            <a:off x="6345382" y="301702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Symbol" pitchFamily="2" charset="2"/>
              </a:rPr>
              <a:t>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490CD3-0451-AD4D-B2B1-CE36B5B8CEEF}"/>
              </a:ext>
            </a:extLst>
          </p:cNvPr>
          <p:cNvSpPr txBox="1"/>
          <p:nvPr/>
        </p:nvSpPr>
        <p:spPr>
          <a:xfrm>
            <a:off x="8851133" y="2020240"/>
            <a:ext cx="2300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</a:t>
            </a:r>
            <a:r>
              <a:rPr lang="en-GB" sz="2400" baseline="-25000" dirty="0"/>
              <a:t>1</a:t>
            </a:r>
            <a:r>
              <a:rPr lang="en-GB" sz="2400" dirty="0"/>
              <a:t> = {x</a:t>
            </a:r>
            <a:r>
              <a:rPr lang="en-GB" sz="2400" baseline="-25000" dirty="0"/>
              <a:t>1</a:t>
            </a:r>
            <a:r>
              <a:rPr lang="en-GB" sz="2400" dirty="0"/>
              <a:t>, x</a:t>
            </a:r>
            <a:r>
              <a:rPr lang="en-GB" sz="2400" baseline="-25000" dirty="0"/>
              <a:t>2</a:t>
            </a:r>
            <a:r>
              <a:rPr lang="en-GB" sz="2400" dirty="0"/>
              <a:t>, x</a:t>
            </a:r>
            <a:r>
              <a:rPr lang="en-GB" sz="2400" baseline="-25000" dirty="0"/>
              <a:t>3</a:t>
            </a:r>
            <a:r>
              <a:rPr lang="en-GB" sz="2400" dirty="0"/>
              <a:t>, x</a:t>
            </a:r>
            <a:r>
              <a:rPr lang="en-GB" sz="2400" baseline="-25000" dirty="0"/>
              <a:t>4</a:t>
            </a:r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9FA0CA38-F3CD-A14E-BD39-215105ED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653" y="2659172"/>
            <a:ext cx="3843152" cy="1149661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483E36-B7F6-134F-9B27-5C020C15778C}"/>
              </a:ext>
            </a:extLst>
          </p:cNvPr>
          <p:cNvCxnSpPr/>
          <p:nvPr/>
        </p:nvCxnSpPr>
        <p:spPr>
          <a:xfrm flipV="1">
            <a:off x="6096000" y="4472614"/>
            <a:ext cx="0" cy="157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 73">
            <a:extLst>
              <a:ext uri="{FF2B5EF4-FFF2-40B4-BE49-F238E27FC236}">
                <a16:creationId xmlns:a16="http://schemas.microsoft.com/office/drawing/2014/main" id="{7252BC14-5CD9-AE4E-9321-D23E3B723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0" y="414209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3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7256B49-9CF5-F447-B23F-CEF712D6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1708150"/>
            <a:ext cx="4445000" cy="3441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from an estimator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192166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92A2A0-11B9-2941-BF75-E55AE5FF7323}"/>
              </a:ext>
            </a:extLst>
          </p:cNvPr>
          <p:cNvSpPr txBox="1"/>
          <p:nvPr/>
        </p:nvSpPr>
        <p:spPr>
          <a:xfrm>
            <a:off x="6179311" y="3671925"/>
            <a:ext cx="3321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Symbol" pitchFamily="2" charset="2"/>
              </a:rPr>
              <a:t>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251081-153D-4543-90EE-D1676F11D1AE}"/>
              </a:ext>
            </a:extLst>
          </p:cNvPr>
          <p:cNvSpPr txBox="1"/>
          <p:nvPr/>
        </p:nvSpPr>
        <p:spPr>
          <a:xfrm>
            <a:off x="6345382" y="301702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Symbol" pitchFamily="2" charset="2"/>
              </a:rPr>
              <a:t>s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490CD3-0451-AD4D-B2B1-CE36B5B8CEEF}"/>
              </a:ext>
            </a:extLst>
          </p:cNvPr>
          <p:cNvSpPr txBox="1"/>
          <p:nvPr/>
        </p:nvSpPr>
        <p:spPr>
          <a:xfrm>
            <a:off x="8851133" y="2020240"/>
            <a:ext cx="23006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</a:t>
            </a:r>
            <a:r>
              <a:rPr lang="en-GB" sz="2400" baseline="-25000" dirty="0"/>
              <a:t>1</a:t>
            </a:r>
            <a:r>
              <a:rPr lang="en-GB" sz="2400" dirty="0"/>
              <a:t> = {x</a:t>
            </a:r>
            <a:r>
              <a:rPr lang="en-GB" sz="2400" baseline="-25000" dirty="0"/>
              <a:t>1</a:t>
            </a:r>
            <a:r>
              <a:rPr lang="en-GB" sz="2400" dirty="0"/>
              <a:t>, x</a:t>
            </a:r>
            <a:r>
              <a:rPr lang="en-GB" sz="2400" baseline="-25000" dirty="0"/>
              <a:t>2</a:t>
            </a:r>
            <a:r>
              <a:rPr lang="en-GB" sz="2400" dirty="0"/>
              <a:t>, x</a:t>
            </a:r>
            <a:r>
              <a:rPr lang="en-GB" sz="2400" baseline="-25000" dirty="0"/>
              <a:t>3</a:t>
            </a:r>
            <a:r>
              <a:rPr lang="en-GB" sz="2400" dirty="0"/>
              <a:t>, x</a:t>
            </a:r>
            <a:r>
              <a:rPr lang="en-GB" sz="2400" baseline="-25000" dirty="0"/>
              <a:t>4</a:t>
            </a:r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9FA0CA38-F3CD-A14E-BD39-215105ED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653" y="2659172"/>
            <a:ext cx="3843152" cy="1149661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483E36-B7F6-134F-9B27-5C020C15778C}"/>
              </a:ext>
            </a:extLst>
          </p:cNvPr>
          <p:cNvCxnSpPr/>
          <p:nvPr/>
        </p:nvCxnSpPr>
        <p:spPr>
          <a:xfrm flipV="1">
            <a:off x="6096000" y="4472614"/>
            <a:ext cx="0" cy="157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 73">
            <a:extLst>
              <a:ext uri="{FF2B5EF4-FFF2-40B4-BE49-F238E27FC236}">
                <a16:creationId xmlns:a16="http://schemas.microsoft.com/office/drawing/2014/main" id="{7252BC14-5CD9-AE4E-9321-D23E3B723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0" y="4142090"/>
            <a:ext cx="342900" cy="3429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2C3EDA-2A5D-8E4B-A9D3-573E0D8AE3CF}"/>
              </a:ext>
            </a:extLst>
          </p:cNvPr>
          <p:cNvSpPr txBox="1"/>
          <p:nvPr/>
        </p:nvSpPr>
        <p:spPr>
          <a:xfrm>
            <a:off x="8363918" y="3886419"/>
            <a:ext cx="3744936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95.5 % CI on sample mean? </a:t>
            </a:r>
          </a:p>
        </p:txBody>
      </p:sp>
      <p:sp>
        <p:nvSpPr>
          <p:cNvPr id="77" name="Flèche vers le bas 76">
            <a:extLst>
              <a:ext uri="{FF2B5EF4-FFF2-40B4-BE49-F238E27FC236}">
                <a16:creationId xmlns:a16="http://schemas.microsoft.com/office/drawing/2014/main" id="{78ECBEBB-3808-4D4C-A5DA-2B0F8B3AAC0A}"/>
              </a:ext>
            </a:extLst>
          </p:cNvPr>
          <p:cNvSpPr/>
          <p:nvPr/>
        </p:nvSpPr>
        <p:spPr>
          <a:xfrm>
            <a:off x="10236386" y="4518429"/>
            <a:ext cx="498764" cy="925138"/>
          </a:xfrm>
          <a:prstGeom prst="downArrow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642569C-71C9-6A4C-B71A-FEE0AE864E71}"/>
              </a:ext>
            </a:extLst>
          </p:cNvPr>
          <p:cNvSpPr txBox="1"/>
          <p:nvPr/>
        </p:nvSpPr>
        <p:spPr>
          <a:xfrm>
            <a:off x="8363918" y="5467896"/>
            <a:ext cx="3347164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 need to look at the distribution of the sample mean     </a:t>
            </a:r>
          </a:p>
        </p:txBody>
      </p:sp>
    </p:spTree>
    <p:extLst>
      <p:ext uri="{BB962C8B-B14F-4D97-AF65-F5344CB8AC3E}">
        <p14:creationId xmlns:p14="http://schemas.microsoft.com/office/powerpoint/2010/main" val="31817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kcd: Frequentists vs. Bayesians">
            <a:extLst>
              <a:ext uri="{FF2B5EF4-FFF2-40B4-BE49-F238E27FC236}">
                <a16:creationId xmlns:a16="http://schemas.microsoft.com/office/drawing/2014/main" id="{958A16EA-13E2-3246-BBEF-171D0B71E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3" y="532716"/>
            <a:ext cx="4075375" cy="61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566" y="-130066"/>
            <a:ext cx="4722727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What is inference?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094992-00F2-0A47-9DFD-127F415A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037" y="1132287"/>
            <a:ext cx="6844181" cy="5017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Derive </a:t>
            </a:r>
            <a:r>
              <a:rPr lang="en-GB" b="1" dirty="0">
                <a:solidFill>
                  <a:srgbClr val="FF0000"/>
                </a:solidFill>
              </a:rPr>
              <a:t>INFORMATION</a:t>
            </a:r>
            <a:r>
              <a:rPr lang="en-GB" dirty="0"/>
              <a:t> based on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  <a:p>
            <a:pPr marL="0" indent="0">
              <a:buNone/>
            </a:pPr>
            <a:r>
              <a:rPr lang="en-GB" sz="2400" dirty="0"/>
              <a:t>Examples: 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Exoplanet transit </a:t>
            </a:r>
            <a:r>
              <a:rPr lang="en-GB" sz="2400" dirty="0"/>
              <a:t>⇒ M, d ⇒ </a:t>
            </a:r>
            <a:r>
              <a:rPr lang="en-GB" sz="2400" dirty="0">
                <a:solidFill>
                  <a:srgbClr val="FF0000"/>
                </a:solidFill>
              </a:rPr>
              <a:t>P(M | d)</a:t>
            </a:r>
          </a:p>
          <a:p>
            <a:pPr>
              <a:buFontTx/>
              <a:buChar char="-"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Supernovae distances</a:t>
            </a:r>
            <a:r>
              <a:rPr lang="en-GB" sz="2400" dirty="0"/>
              <a:t> ⇒ </a:t>
            </a:r>
            <a:r>
              <a:rPr lang="en-GB" sz="2400" dirty="0">
                <a:solidFill>
                  <a:srgbClr val="FF0000"/>
                </a:solidFill>
              </a:rPr>
              <a:t>Expansion rate </a:t>
            </a:r>
            <a:r>
              <a:rPr lang="en-GB" sz="2400" dirty="0"/>
              <a:t>H</a:t>
            </a:r>
            <a:r>
              <a:rPr lang="en-GB" sz="2400" baseline="-25000" dirty="0"/>
              <a:t>0</a:t>
            </a:r>
          </a:p>
          <a:p>
            <a:pPr marL="0" indent="0">
              <a:buNone/>
            </a:pPr>
            <a:r>
              <a:rPr lang="en-GB" sz="2400" dirty="0"/>
              <a:t>Inference generally implies an underlying </a:t>
            </a:r>
            <a:r>
              <a:rPr lang="en-GB" sz="2400" i="1" dirty="0">
                <a:solidFill>
                  <a:srgbClr val="7030A0"/>
                </a:solidFill>
              </a:rPr>
              <a:t>statistical model</a:t>
            </a:r>
            <a:r>
              <a:rPr lang="en-GB" sz="2400" dirty="0"/>
              <a:t>: PDF or regression laws  with </a:t>
            </a:r>
            <a:r>
              <a:rPr lang="en-GB" sz="2400" i="1" dirty="0">
                <a:solidFill>
                  <a:srgbClr val="7030A0"/>
                </a:solidFill>
              </a:rPr>
              <a:t>parameters </a:t>
            </a:r>
            <a:r>
              <a:rPr lang="en-GB" sz="2400" i="1" dirty="0">
                <a:solidFill>
                  <a:srgbClr val="7030A0"/>
                </a:solidFill>
                <a:latin typeface="Symbol" pitchFamily="2" charset="2"/>
              </a:rPr>
              <a:t>q</a:t>
            </a:r>
          </a:p>
          <a:p>
            <a:pPr marL="0" indent="0">
              <a:buNone/>
            </a:pPr>
            <a:endParaRPr lang="en-GB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sz="2400" dirty="0"/>
              <a:t>Three types of inference: </a:t>
            </a:r>
          </a:p>
          <a:p>
            <a:pPr lvl="1"/>
            <a:r>
              <a:rPr lang="en-GB" dirty="0"/>
              <a:t>Point estimation: “best” </a:t>
            </a:r>
            <a:r>
              <a:rPr lang="en-GB" dirty="0">
                <a:latin typeface="Symbol" pitchFamily="2" charset="2"/>
              </a:rPr>
              <a:t>q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Confidence interval: Confidence around </a:t>
            </a:r>
            <a:r>
              <a:rPr lang="en-GB" dirty="0">
                <a:latin typeface="Symbol" pitchFamily="2" charset="2"/>
              </a:rPr>
              <a:t>q</a:t>
            </a:r>
            <a:endParaRPr lang="en-GB" dirty="0"/>
          </a:p>
          <a:p>
            <a:pPr lvl="1"/>
            <a:r>
              <a:rPr lang="en-GB" dirty="0"/>
              <a:t>Hypothesis testing: </a:t>
            </a:r>
            <a:r>
              <a:rPr lang="en-GB" i="1" dirty="0"/>
              <a:t>data OK w. model 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544B3-FD36-D845-A366-79194E26C619}"/>
              </a:ext>
            </a:extLst>
          </p:cNvPr>
          <p:cNvSpPr/>
          <p:nvPr/>
        </p:nvSpPr>
        <p:spPr>
          <a:xfrm>
            <a:off x="4357159" y="6488668"/>
            <a:ext cx="243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https://</a:t>
            </a:r>
            <a:r>
              <a:rPr lang="en-GB" dirty="0" err="1">
                <a:solidFill>
                  <a:schemeClr val="accent1"/>
                </a:solidFill>
              </a:rPr>
              <a:t>xkcd.com</a:t>
            </a:r>
            <a:r>
              <a:rPr lang="en-GB" dirty="0">
                <a:solidFill>
                  <a:schemeClr val="accent1"/>
                </a:solidFill>
              </a:rPr>
              <a:t>/1132/</a:t>
            </a:r>
          </a:p>
        </p:txBody>
      </p:sp>
    </p:spTree>
    <p:extLst>
      <p:ext uri="{BB962C8B-B14F-4D97-AF65-F5344CB8AC3E}">
        <p14:creationId xmlns:p14="http://schemas.microsoft.com/office/powerpoint/2010/main" val="90026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E4C1AD2-A8B3-BC46-AA9A-57E133A7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1517650"/>
            <a:ext cx="4368800" cy="3822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7857"/>
            <a:ext cx="10515600" cy="1325563"/>
          </a:xfrm>
        </p:spPr>
        <p:txBody>
          <a:bodyPr/>
          <a:lstStyle/>
          <a:p>
            <a:r>
              <a:rPr lang="en-GB" dirty="0"/>
              <a:t>Confidence interval on the mean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024910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92A2A0-11B9-2941-BF75-E55AE5FF7323}"/>
              </a:ext>
            </a:extLst>
          </p:cNvPr>
          <p:cNvSpPr txBox="1"/>
          <p:nvPr/>
        </p:nvSpPr>
        <p:spPr>
          <a:xfrm>
            <a:off x="6179311" y="3671925"/>
            <a:ext cx="3321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Symbol" pitchFamily="2" charset="2"/>
              </a:rPr>
              <a:t>m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483E36-B7F6-134F-9B27-5C020C15778C}"/>
              </a:ext>
            </a:extLst>
          </p:cNvPr>
          <p:cNvCxnSpPr/>
          <p:nvPr/>
        </p:nvCxnSpPr>
        <p:spPr>
          <a:xfrm flipV="1">
            <a:off x="5999016" y="4541889"/>
            <a:ext cx="0" cy="157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 73">
            <a:extLst>
              <a:ext uri="{FF2B5EF4-FFF2-40B4-BE49-F238E27FC236}">
                <a16:creationId xmlns:a16="http://schemas.microsoft.com/office/drawing/2014/main" id="{7252BC14-5CD9-AE4E-9321-D23E3B72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566" y="4211365"/>
            <a:ext cx="342900" cy="3429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2C3EDA-2A5D-8E4B-A9D3-573E0D8AE3CF}"/>
              </a:ext>
            </a:extLst>
          </p:cNvPr>
          <p:cNvSpPr txBox="1"/>
          <p:nvPr/>
        </p:nvSpPr>
        <p:spPr>
          <a:xfrm>
            <a:off x="9036862" y="563245"/>
            <a:ext cx="2343911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95.5 % CI on      ? </a:t>
            </a: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FA7E2695-1DCF-F54B-98C5-56154D552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113" y="2349936"/>
            <a:ext cx="2949673" cy="609599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93BD0725-4C3B-424E-9C09-2A6B036EC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981" y="2219575"/>
            <a:ext cx="928621" cy="340188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B9EC312A-0BF2-024C-B246-BE9070126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892" y="3683572"/>
            <a:ext cx="844550" cy="294796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ED7AFDCB-63EA-DC4E-BFB1-533940D57384}"/>
              </a:ext>
            </a:extLst>
          </p:cNvPr>
          <p:cNvSpPr txBox="1"/>
          <p:nvPr/>
        </p:nvSpPr>
        <p:spPr>
          <a:xfrm>
            <a:off x="8610320" y="1551150"/>
            <a:ext cx="252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Case 1: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  <a:latin typeface="Symbol" pitchFamily="2" charset="2"/>
              </a:rPr>
              <a:t>s </a:t>
            </a:r>
            <a:r>
              <a:rPr lang="en-GB" sz="2400" dirty="0">
                <a:solidFill>
                  <a:srgbClr val="7030A0"/>
                </a:solidFill>
              </a:rPr>
              <a:t>is known</a:t>
            </a:r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98F888D5-D17D-4E43-9551-54451D5F4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981" y="2940319"/>
            <a:ext cx="1581663" cy="245756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88F71ABC-DFA4-584A-BEB6-3D4D05ADF9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9572" y="3306928"/>
            <a:ext cx="2258681" cy="350950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AB8490AC-D371-234D-B751-312736107F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42198" y="677517"/>
            <a:ext cx="176055" cy="2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96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76D2FA5-F28E-644D-8AD8-85F20916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1517650"/>
            <a:ext cx="4368800" cy="3822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the mean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024910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483E36-B7F6-134F-9B27-5C020C15778C}"/>
              </a:ext>
            </a:extLst>
          </p:cNvPr>
          <p:cNvCxnSpPr/>
          <p:nvPr/>
        </p:nvCxnSpPr>
        <p:spPr>
          <a:xfrm flipV="1">
            <a:off x="5999016" y="4541889"/>
            <a:ext cx="0" cy="157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92C3EDA-2A5D-8E4B-A9D3-573E0D8AE3CF}"/>
              </a:ext>
            </a:extLst>
          </p:cNvPr>
          <p:cNvSpPr txBox="1"/>
          <p:nvPr/>
        </p:nvSpPr>
        <p:spPr>
          <a:xfrm>
            <a:off x="9036862" y="563245"/>
            <a:ext cx="2343911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95.5 % CI on      ? </a:t>
            </a: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FA7E2695-1DCF-F54B-98C5-56154D552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13" y="2349936"/>
            <a:ext cx="2949673" cy="609599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93BD0725-4C3B-424E-9C09-2A6B036EC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81" y="2252270"/>
            <a:ext cx="928621" cy="340188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B9EC312A-0BF2-024C-B246-BE9070126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892" y="3683572"/>
            <a:ext cx="844550" cy="294796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ED7AFDCB-63EA-DC4E-BFB1-533940D57384}"/>
              </a:ext>
            </a:extLst>
          </p:cNvPr>
          <p:cNvSpPr txBox="1"/>
          <p:nvPr/>
        </p:nvSpPr>
        <p:spPr>
          <a:xfrm>
            <a:off x="8610320" y="1551150"/>
            <a:ext cx="252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Case 1: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  <a:latin typeface="Symbol" pitchFamily="2" charset="2"/>
              </a:rPr>
              <a:t>s </a:t>
            </a:r>
            <a:r>
              <a:rPr lang="en-GB" sz="2400" dirty="0">
                <a:solidFill>
                  <a:srgbClr val="7030A0"/>
                </a:solidFill>
              </a:rPr>
              <a:t>is known</a:t>
            </a:r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98F888D5-D17D-4E43-9551-54451D5F4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981" y="2940319"/>
            <a:ext cx="1581663" cy="245756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88F71ABC-DFA4-584A-BEB6-3D4D05ADF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6442" y="3306928"/>
            <a:ext cx="2258681" cy="350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DAE908-046E-FA4F-A4F6-2469EA0F92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6287" y="4287225"/>
            <a:ext cx="244640" cy="24464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FE0AE15-A165-3148-9118-F03F1F5382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4786" y="4425777"/>
            <a:ext cx="182201" cy="227751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ED121AD0-9618-6C43-91F7-0A0AF8CC25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9104" y="3847550"/>
            <a:ext cx="3457286" cy="296797"/>
          </a:xfrm>
          <a:prstGeom prst="rect">
            <a:avLst/>
          </a:prstGeom>
        </p:spPr>
      </p:pic>
      <p:sp>
        <p:nvSpPr>
          <p:cNvPr id="88" name="Flèche vers le bas 87">
            <a:extLst>
              <a:ext uri="{FF2B5EF4-FFF2-40B4-BE49-F238E27FC236}">
                <a16:creationId xmlns:a16="http://schemas.microsoft.com/office/drawing/2014/main" id="{3E56E8B5-40DC-F54D-9D1F-27865649812B}"/>
              </a:ext>
            </a:extLst>
          </p:cNvPr>
          <p:cNvSpPr/>
          <p:nvPr/>
        </p:nvSpPr>
        <p:spPr>
          <a:xfrm>
            <a:off x="9950948" y="4353820"/>
            <a:ext cx="498764" cy="925138"/>
          </a:xfrm>
          <a:prstGeom prst="downArrow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AB3D6599-9050-8846-81FD-42DF42CC5C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7306" y="5418569"/>
            <a:ext cx="3457286" cy="296797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D164F232-6041-F44D-810A-47004083B7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42198" y="677517"/>
            <a:ext cx="176055" cy="2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5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the mean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024910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2C3EDA-2A5D-8E4B-A9D3-573E0D8AE3CF}"/>
              </a:ext>
            </a:extLst>
          </p:cNvPr>
          <p:cNvSpPr txBox="1"/>
          <p:nvPr/>
        </p:nvSpPr>
        <p:spPr>
          <a:xfrm>
            <a:off x="9036862" y="327715"/>
            <a:ext cx="2315057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95.5 % CI on </a:t>
            </a:r>
            <a:r>
              <a:rPr lang="en-GB" sz="2400" dirty="0">
                <a:latin typeface="Symbol" pitchFamily="2" charset="2"/>
              </a:rPr>
              <a:t>m</a:t>
            </a:r>
            <a:r>
              <a:rPr lang="en-GB" sz="2400" dirty="0"/>
              <a:t> ? 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ED7AFDCB-63EA-DC4E-BFB1-533940D57384}"/>
              </a:ext>
            </a:extLst>
          </p:cNvPr>
          <p:cNvSpPr txBox="1"/>
          <p:nvPr/>
        </p:nvSpPr>
        <p:spPr>
          <a:xfrm>
            <a:off x="8610320" y="1056087"/>
            <a:ext cx="252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Case 1: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  <a:latin typeface="Symbol" pitchFamily="2" charset="2"/>
              </a:rPr>
              <a:t>s </a:t>
            </a:r>
            <a:r>
              <a:rPr lang="en-GB" sz="2400" dirty="0">
                <a:solidFill>
                  <a:srgbClr val="7030A0"/>
                </a:solidFill>
              </a:rPr>
              <a:t>is known</a:t>
            </a:r>
          </a:p>
        </p:txBody>
      </p:sp>
      <p:pic>
        <p:nvPicPr>
          <p:cNvPr id="89" name="Image 88">
            <a:extLst>
              <a:ext uri="{FF2B5EF4-FFF2-40B4-BE49-F238E27FC236}">
                <a16:creationId xmlns:a16="http://schemas.microsoft.com/office/drawing/2014/main" id="{88F71ABC-DFA4-584A-BEB6-3D4D05ADF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900" y="1710096"/>
            <a:ext cx="2258681" cy="350950"/>
          </a:xfrm>
          <a:prstGeom prst="rect">
            <a:avLst/>
          </a:prstGeom>
        </p:spPr>
      </p:pic>
      <p:grpSp>
        <p:nvGrpSpPr>
          <p:cNvPr id="78" name="Groupe 77">
            <a:extLst>
              <a:ext uri="{FF2B5EF4-FFF2-40B4-BE49-F238E27FC236}">
                <a16:creationId xmlns:a16="http://schemas.microsoft.com/office/drawing/2014/main" id="{7D021981-F700-CF4A-925E-BDB7B878BCC7}"/>
              </a:ext>
            </a:extLst>
          </p:cNvPr>
          <p:cNvGrpSpPr/>
          <p:nvPr/>
        </p:nvGrpSpPr>
        <p:grpSpPr>
          <a:xfrm>
            <a:off x="2768503" y="5849659"/>
            <a:ext cx="4170218" cy="868641"/>
            <a:chOff x="3602182" y="5433268"/>
            <a:chExt cx="4678218" cy="953681"/>
          </a:xfrm>
        </p:grpSpPr>
        <p:sp>
          <p:nvSpPr>
            <p:cNvPr id="77" name="Rectangle : coins arrondis 76">
              <a:extLst>
                <a:ext uri="{FF2B5EF4-FFF2-40B4-BE49-F238E27FC236}">
                  <a16:creationId xmlns:a16="http://schemas.microsoft.com/office/drawing/2014/main" id="{547069DD-0AA8-DA44-8BC7-2B71667B927E}"/>
                </a:ext>
              </a:extLst>
            </p:cNvPr>
            <p:cNvSpPr/>
            <p:nvPr/>
          </p:nvSpPr>
          <p:spPr>
            <a:xfrm>
              <a:off x="3602182" y="5433268"/>
              <a:ext cx="4678218" cy="953681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5000"/>
                    <a:lumOff val="95000"/>
                    <a:alpha val="49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30D33F52-BE5A-B14E-92AD-F9E72E86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5381" y="5653483"/>
              <a:ext cx="4140973" cy="504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3AAB869D-BE83-F242-8885-4BD791320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461" y="2341919"/>
            <a:ext cx="3112460" cy="804131"/>
          </a:xfrm>
          <a:prstGeom prst="rect">
            <a:avLst/>
          </a:prstGeom>
          <a:effectLst>
            <a:outerShdw blurRad="50800" dist="50800" dir="5400000" algn="ctr" rotWithShape="0">
              <a:schemeClr val="accent6">
                <a:lumMod val="75000"/>
              </a:schemeClr>
            </a:outerShdw>
          </a:effectLst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323AF53F-DA05-DA44-8890-36FB8AD33B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372" t="7022" b="10540"/>
          <a:stretch/>
        </p:blipFill>
        <p:spPr>
          <a:xfrm>
            <a:off x="3851564" y="1632419"/>
            <a:ext cx="4687427" cy="320316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B4C92A5-2183-EC4E-AA36-F832E82E426A}"/>
              </a:ext>
            </a:extLst>
          </p:cNvPr>
          <p:cNvSpPr txBox="1"/>
          <p:nvPr/>
        </p:nvSpPr>
        <p:spPr>
          <a:xfrm>
            <a:off x="6317179" y="490886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7793C8B7-20D2-7645-857E-0D685DF4AFCA}"/>
              </a:ext>
            </a:extLst>
          </p:cNvPr>
          <p:cNvSpPr txBox="1"/>
          <p:nvPr/>
        </p:nvSpPr>
        <p:spPr>
          <a:xfrm>
            <a:off x="6463213" y="317686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Symbol" pitchFamily="2" charset="2"/>
              </a:rPr>
              <a:t>s = </a:t>
            </a:r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D7B36582-7252-2243-98F5-D5DB9E258733}"/>
              </a:ext>
            </a:extLst>
          </p:cNvPr>
          <p:cNvSpPr txBox="1"/>
          <p:nvPr/>
        </p:nvSpPr>
        <p:spPr>
          <a:xfrm>
            <a:off x="8533565" y="3484194"/>
            <a:ext cx="3596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(-z</a:t>
            </a:r>
            <a:r>
              <a:rPr lang="en-GB" baseline="-25000" dirty="0">
                <a:latin typeface="Symbol" pitchFamily="2" charset="2"/>
              </a:rPr>
              <a:t>a/2</a:t>
            </a:r>
            <a:r>
              <a:rPr lang="en-GB" dirty="0"/>
              <a:t> &lt; Z &lt; z</a:t>
            </a:r>
            <a:r>
              <a:rPr lang="en-GB" baseline="-25000" dirty="0">
                <a:latin typeface="Symbol" pitchFamily="2" charset="2"/>
              </a:rPr>
              <a:t>a/2</a:t>
            </a:r>
            <a:r>
              <a:rPr lang="en-GB" dirty="0"/>
              <a:t> ) = </a:t>
            </a:r>
            <a:r>
              <a:rPr lang="en-GB" dirty="0">
                <a:latin typeface="Symbol" pitchFamily="2" charset="2"/>
              </a:rPr>
              <a:t>a * 100 %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p (-z</a:t>
            </a:r>
            <a:r>
              <a:rPr lang="en-GB" baseline="-25000" dirty="0">
                <a:latin typeface="Symbol" pitchFamily="2" charset="2"/>
              </a:rPr>
              <a:t>a/2</a:t>
            </a:r>
            <a:r>
              <a:rPr lang="en-GB" dirty="0"/>
              <a:t> * </a:t>
            </a:r>
            <a:r>
              <a:rPr lang="en-GB" dirty="0" err="1"/>
              <a:t>stde</a:t>
            </a:r>
            <a:r>
              <a:rPr lang="en-GB" dirty="0"/>
              <a:t> &lt;              &lt; z</a:t>
            </a:r>
            <a:r>
              <a:rPr lang="en-GB" baseline="-25000" dirty="0">
                <a:latin typeface="Symbol" pitchFamily="2" charset="2"/>
              </a:rPr>
              <a:t>a/2</a:t>
            </a:r>
            <a:r>
              <a:rPr lang="en-GB" dirty="0"/>
              <a:t> *</a:t>
            </a:r>
            <a:r>
              <a:rPr lang="en-GB" dirty="0" err="1"/>
              <a:t>stde</a:t>
            </a:r>
            <a:r>
              <a:rPr lang="en-GB" dirty="0"/>
              <a:t>) </a:t>
            </a:r>
          </a:p>
          <a:p>
            <a:endParaRPr lang="en-GB" dirty="0"/>
          </a:p>
          <a:p>
            <a:r>
              <a:rPr lang="en-GB" dirty="0"/>
              <a:t>         =     </a:t>
            </a:r>
            <a:r>
              <a:rPr lang="en-GB" dirty="0">
                <a:latin typeface="Symbol" pitchFamily="2" charset="2"/>
              </a:rPr>
              <a:t>a * 100 %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3" name="Image 92">
            <a:extLst>
              <a:ext uri="{FF2B5EF4-FFF2-40B4-BE49-F238E27FC236}">
                <a16:creationId xmlns:a16="http://schemas.microsoft.com/office/drawing/2014/main" id="{B6B4E3F8-5470-A446-AA07-3DE5851A83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93" t="-1" r="47346" b="56474"/>
          <a:stretch/>
        </p:blipFill>
        <p:spPr>
          <a:xfrm>
            <a:off x="10030172" y="4097001"/>
            <a:ext cx="742606" cy="262926"/>
          </a:xfrm>
          <a:prstGeom prst="rect">
            <a:avLst/>
          </a:prstGeom>
          <a:effectLst>
            <a:outerShdw blurRad="50800" dist="50800" dir="5400000" algn="ctr" rotWithShape="0">
              <a:schemeClr val="accent6">
                <a:lumMod val="75000"/>
              </a:schemeClr>
            </a:outerShdw>
          </a:effectLst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AC01178F-09AC-1E49-B9F5-2641E8213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598" y="5068244"/>
            <a:ext cx="4644513" cy="6892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C3E475B1-58BD-8A44-A264-A329EFECD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7355" y="5172405"/>
            <a:ext cx="3742368" cy="438559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A3A502AF-D91B-514E-A107-305C7C813012}"/>
              </a:ext>
            </a:extLst>
          </p:cNvPr>
          <p:cNvSpPr txBox="1"/>
          <p:nvPr/>
        </p:nvSpPr>
        <p:spPr>
          <a:xfrm>
            <a:off x="7338388" y="6143019"/>
            <a:ext cx="417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95.5 % CI, z</a:t>
            </a:r>
            <a:r>
              <a:rPr lang="en-GB" sz="2400" baseline="-25000" dirty="0"/>
              <a:t> </a:t>
            </a:r>
            <a:r>
              <a:rPr lang="en-GB" sz="2400" baseline="-25000" dirty="0">
                <a:latin typeface="Symbol" pitchFamily="2" charset="2"/>
              </a:rPr>
              <a:t>a/</a:t>
            </a:r>
            <a:r>
              <a:rPr lang="en-GB" sz="2400" baseline="-25000" dirty="0"/>
              <a:t>2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accent2"/>
                </a:solidFill>
              </a:rPr>
              <a:t>m</a:t>
            </a:r>
            <a:r>
              <a:rPr lang="en-GB" sz="2400" dirty="0"/>
              <a:t> = 2 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CE43748-FF47-D148-88FD-E8BFE51B745D}"/>
              </a:ext>
            </a:extLst>
          </p:cNvPr>
          <p:cNvCxnSpPr>
            <a:cxnSpLocks/>
          </p:cNvCxnSpPr>
          <p:nvPr/>
        </p:nvCxnSpPr>
        <p:spPr>
          <a:xfrm flipV="1">
            <a:off x="5708822" y="4250155"/>
            <a:ext cx="0" cy="29312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0EB91FD-58D8-E94C-A9E3-8F070D6E7E0B}"/>
              </a:ext>
            </a:extLst>
          </p:cNvPr>
          <p:cNvSpPr/>
          <p:nvPr/>
        </p:nvSpPr>
        <p:spPr>
          <a:xfrm>
            <a:off x="5295939" y="382519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-z</a:t>
            </a:r>
            <a:r>
              <a:rPr lang="en-GB" baseline="-25000" dirty="0">
                <a:solidFill>
                  <a:schemeClr val="accent6">
                    <a:lumMod val="75000"/>
                  </a:schemeClr>
                </a:solidFill>
                <a:latin typeface="Symbol" pitchFamily="2" charset="2"/>
              </a:rPr>
              <a:t>a/2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0DBAF0A-923A-7C41-AFEC-034A13D76B76}"/>
              </a:ext>
            </a:extLst>
          </p:cNvPr>
          <p:cNvCxnSpPr>
            <a:cxnSpLocks/>
          </p:cNvCxnSpPr>
          <p:nvPr/>
        </p:nvCxnSpPr>
        <p:spPr>
          <a:xfrm flipV="1">
            <a:off x="7035117" y="4254271"/>
            <a:ext cx="0" cy="29312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D18D4E4-20E5-BF42-9264-9DDC6BA06875}"/>
              </a:ext>
            </a:extLst>
          </p:cNvPr>
          <p:cNvSpPr/>
          <p:nvPr/>
        </p:nvSpPr>
        <p:spPr>
          <a:xfrm>
            <a:off x="6943511" y="3829309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en-GB" baseline="-25000" dirty="0">
                <a:solidFill>
                  <a:schemeClr val="accent6">
                    <a:lumMod val="75000"/>
                  </a:schemeClr>
                </a:solidFill>
                <a:latin typeface="Symbol" pitchFamily="2" charset="2"/>
              </a:rPr>
              <a:t>a/2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87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76D2FA5-F28E-644D-8AD8-85F20916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1517650"/>
            <a:ext cx="4368800" cy="3822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the mean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024910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483E36-B7F6-134F-9B27-5C020C15778C}"/>
              </a:ext>
            </a:extLst>
          </p:cNvPr>
          <p:cNvCxnSpPr/>
          <p:nvPr/>
        </p:nvCxnSpPr>
        <p:spPr>
          <a:xfrm flipV="1">
            <a:off x="5999016" y="4541889"/>
            <a:ext cx="0" cy="157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92C3EDA-2A5D-8E4B-A9D3-573E0D8AE3CF}"/>
              </a:ext>
            </a:extLst>
          </p:cNvPr>
          <p:cNvSpPr txBox="1"/>
          <p:nvPr/>
        </p:nvSpPr>
        <p:spPr>
          <a:xfrm>
            <a:off x="9036862" y="327715"/>
            <a:ext cx="2246128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95.5 % CI on </a:t>
            </a:r>
            <a:r>
              <a:rPr lang="en-GB" sz="2400" dirty="0">
                <a:latin typeface="Symbol" pitchFamily="2" charset="2"/>
              </a:rPr>
              <a:t>m</a:t>
            </a:r>
            <a:r>
              <a:rPr lang="en-GB" sz="2400" dirty="0"/>
              <a:t> ? </a:t>
            </a: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FA7E2695-1DCF-F54B-98C5-56154D552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387" y="1730623"/>
            <a:ext cx="2949673" cy="609599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93BD0725-4C3B-424E-9C09-2A6B036EC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81" y="2252270"/>
            <a:ext cx="928621" cy="340188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B9EC312A-0BF2-024C-B246-BE9070126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892" y="3683572"/>
            <a:ext cx="844550" cy="294796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ED7AFDCB-63EA-DC4E-BFB1-533940D57384}"/>
              </a:ext>
            </a:extLst>
          </p:cNvPr>
          <p:cNvSpPr txBox="1"/>
          <p:nvPr/>
        </p:nvSpPr>
        <p:spPr>
          <a:xfrm>
            <a:off x="8610320" y="1056087"/>
            <a:ext cx="252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Case 1: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  <a:latin typeface="Symbol" pitchFamily="2" charset="2"/>
              </a:rPr>
              <a:t>s </a:t>
            </a:r>
            <a:r>
              <a:rPr lang="en-GB" sz="2400" dirty="0">
                <a:solidFill>
                  <a:srgbClr val="7030A0"/>
                </a:solidFill>
              </a:rPr>
              <a:t>is known</a:t>
            </a:r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98F888D5-D17D-4E43-9551-54451D5F4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981" y="2940319"/>
            <a:ext cx="1581663" cy="245756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88F71ABC-DFA4-584A-BEB6-3D4D05ADF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320" y="2546452"/>
            <a:ext cx="2258681" cy="350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DAE908-046E-FA4F-A4F6-2469EA0F92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6287" y="4287225"/>
            <a:ext cx="244640" cy="24464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FE0AE15-A165-3148-9118-F03F1F5382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4786" y="4425777"/>
            <a:ext cx="182201" cy="227751"/>
          </a:xfrm>
          <a:prstGeom prst="rect">
            <a:avLst/>
          </a:prstGeom>
        </p:spPr>
      </p:pic>
      <p:grpSp>
        <p:nvGrpSpPr>
          <p:cNvPr id="78" name="Groupe 77">
            <a:extLst>
              <a:ext uri="{FF2B5EF4-FFF2-40B4-BE49-F238E27FC236}">
                <a16:creationId xmlns:a16="http://schemas.microsoft.com/office/drawing/2014/main" id="{7D021981-F700-CF4A-925E-BDB7B878BCC7}"/>
              </a:ext>
            </a:extLst>
          </p:cNvPr>
          <p:cNvGrpSpPr/>
          <p:nvPr/>
        </p:nvGrpSpPr>
        <p:grpSpPr>
          <a:xfrm>
            <a:off x="3709621" y="5616749"/>
            <a:ext cx="4170218" cy="868641"/>
            <a:chOff x="3602182" y="5433268"/>
            <a:chExt cx="4678218" cy="953681"/>
          </a:xfrm>
        </p:grpSpPr>
        <p:sp>
          <p:nvSpPr>
            <p:cNvPr id="77" name="Rectangle : coins arrondis 76">
              <a:extLst>
                <a:ext uri="{FF2B5EF4-FFF2-40B4-BE49-F238E27FC236}">
                  <a16:creationId xmlns:a16="http://schemas.microsoft.com/office/drawing/2014/main" id="{547069DD-0AA8-DA44-8BC7-2B71667B927E}"/>
                </a:ext>
              </a:extLst>
            </p:cNvPr>
            <p:cNvSpPr/>
            <p:nvPr/>
          </p:nvSpPr>
          <p:spPr>
            <a:xfrm>
              <a:off x="3602182" y="5433268"/>
              <a:ext cx="4678218" cy="953681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5000"/>
                    <a:lumOff val="95000"/>
                    <a:alpha val="49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30D33F52-BE5A-B14E-92AD-F9E72E86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05381" y="5653483"/>
              <a:ext cx="4140973" cy="504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</p:grpSp>
      <p:sp>
        <p:nvSpPr>
          <p:cNvPr id="90" name="ZoneTexte 89">
            <a:extLst>
              <a:ext uri="{FF2B5EF4-FFF2-40B4-BE49-F238E27FC236}">
                <a16:creationId xmlns:a16="http://schemas.microsoft.com/office/drawing/2014/main" id="{1792234A-D39F-5347-AE57-28BBBAF540FB}"/>
              </a:ext>
            </a:extLst>
          </p:cNvPr>
          <p:cNvSpPr txBox="1"/>
          <p:nvPr/>
        </p:nvSpPr>
        <p:spPr>
          <a:xfrm>
            <a:off x="8280400" y="4924262"/>
            <a:ext cx="3656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1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GB" sz="2000" i="1" dirty="0"/>
              <a:t> </a:t>
            </a:r>
            <a:r>
              <a:rPr lang="en-GB" sz="2000" dirty="0"/>
              <a:t> depends on the distribution of the normalised estimator</a:t>
            </a:r>
            <a:r>
              <a:rPr lang="en-GB" dirty="0"/>
              <a:t>:</a:t>
            </a:r>
            <a:endParaRPr lang="en-GB" i="1" dirty="0"/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A60E88D4-FFA3-D94B-A984-16C8F7E035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13436" y="5664630"/>
            <a:ext cx="1117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92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76D2FA5-F28E-644D-8AD8-85F20916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1517650"/>
            <a:ext cx="4368800" cy="3822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85FB96-0819-394F-8C17-76DFC107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74424"/>
            <a:ext cx="10515600" cy="1325563"/>
          </a:xfrm>
        </p:spPr>
        <p:txBody>
          <a:bodyPr/>
          <a:lstStyle/>
          <a:p>
            <a:r>
              <a:rPr lang="en-GB" dirty="0"/>
              <a:t>Confidence interval on the mean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023FD6-98CB-DE4A-9D1D-72A9E33EE685}"/>
              </a:ext>
            </a:extLst>
          </p:cNvPr>
          <p:cNvSpPr txBox="1"/>
          <p:nvPr/>
        </p:nvSpPr>
        <p:spPr>
          <a:xfrm>
            <a:off x="394851" y="1024910"/>
            <a:ext cx="11236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If RV </a:t>
            </a:r>
            <a:r>
              <a:rPr lang="en-GB" sz="2400" dirty="0"/>
              <a:t>{X</a:t>
            </a:r>
            <a:r>
              <a:rPr lang="en-GB" sz="2400" baseline="-25000" dirty="0"/>
              <a:t>i</a:t>
            </a:r>
            <a:r>
              <a:rPr lang="en-GB" sz="2400" dirty="0"/>
              <a:t>} </a:t>
            </a:r>
            <a:r>
              <a:rPr lang="en-GB" sz="2400" dirty="0">
                <a:solidFill>
                  <a:schemeClr val="accent1"/>
                </a:solidFill>
              </a:rPr>
              <a:t>whose population is distributed as </a:t>
            </a:r>
            <a:r>
              <a:rPr lang="en-GB" sz="2400" dirty="0"/>
              <a:t>N</a:t>
            </a:r>
            <a:r>
              <a:rPr lang="en-GB" sz="2400" dirty="0">
                <a:latin typeface="Symbol" pitchFamily="2" charset="2"/>
              </a:rPr>
              <a:t>(m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s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81BA66-DB53-5142-974C-461A7AEC08F2}"/>
              </a:ext>
            </a:extLst>
          </p:cNvPr>
          <p:cNvSpPr/>
          <p:nvPr/>
        </p:nvSpPr>
        <p:spPr>
          <a:xfrm>
            <a:off x="255018" y="2119829"/>
            <a:ext cx="3596546" cy="354882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CB4DE77-F053-0A4C-9FE1-A174AFB11373}"/>
              </a:ext>
            </a:extLst>
          </p:cNvPr>
          <p:cNvSpPr/>
          <p:nvPr/>
        </p:nvSpPr>
        <p:spPr>
          <a:xfrm>
            <a:off x="1833604" y="3258927"/>
            <a:ext cx="1460995" cy="180931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91CBE9-2C7E-794E-8753-4B56889BF0B4}"/>
              </a:ext>
            </a:extLst>
          </p:cNvPr>
          <p:cNvSpPr txBox="1"/>
          <p:nvPr/>
        </p:nvSpPr>
        <p:spPr>
          <a:xfrm>
            <a:off x="3318188" y="379011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S</a:t>
            </a:r>
            <a:r>
              <a:rPr lang="en-GB" sz="2400" b="1" baseline="-25000" dirty="0">
                <a:solidFill>
                  <a:schemeClr val="accent2"/>
                </a:solidFill>
              </a:rPr>
              <a:t>1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BDEC655-F5CA-F64A-AD40-1059C3A2B594}"/>
              </a:ext>
            </a:extLst>
          </p:cNvPr>
          <p:cNvGrpSpPr/>
          <p:nvPr/>
        </p:nvGrpSpPr>
        <p:grpSpPr>
          <a:xfrm>
            <a:off x="2172091" y="3528435"/>
            <a:ext cx="278481" cy="461618"/>
            <a:chOff x="7137678" y="5487111"/>
            <a:chExt cx="372684" cy="581638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C5279EF1-799C-F248-8C96-5BB4FA25603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750F4C8F-6926-1745-A9E6-F7435DB8F3F3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2" name="Forme libre 71">
                <a:extLst>
                  <a:ext uri="{FF2B5EF4-FFF2-40B4-BE49-F238E27FC236}">
                    <a16:creationId xmlns:a16="http://schemas.microsoft.com/office/drawing/2014/main" id="{9AFAD335-3A7A-8749-BEDC-03D55B74329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orme libre 72">
                <a:extLst>
                  <a:ext uri="{FF2B5EF4-FFF2-40B4-BE49-F238E27FC236}">
                    <a16:creationId xmlns:a16="http://schemas.microsoft.com/office/drawing/2014/main" id="{75280410-73E9-334E-91C8-34DAAEFBEB3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7960D81-D4CC-B549-B117-A1CE3BD6EC00}"/>
              </a:ext>
            </a:extLst>
          </p:cNvPr>
          <p:cNvGrpSpPr/>
          <p:nvPr/>
        </p:nvGrpSpPr>
        <p:grpSpPr>
          <a:xfrm>
            <a:off x="1305177" y="3925708"/>
            <a:ext cx="278481" cy="461618"/>
            <a:chOff x="7137678" y="5487111"/>
            <a:chExt cx="372684" cy="581638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7F4F413-624F-3247-A536-DEDA5183C80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06072956-CFD5-A547-AEC5-69F7490EF94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E25175BF-9548-4845-B585-BF4B56F0F8D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88667BDC-D590-7B42-8190-2F150F91D70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EFAE7ED-72AE-B44E-9802-22C4D4BCC1D5}"/>
              </a:ext>
            </a:extLst>
          </p:cNvPr>
          <p:cNvGrpSpPr/>
          <p:nvPr/>
        </p:nvGrpSpPr>
        <p:grpSpPr>
          <a:xfrm>
            <a:off x="746214" y="3635383"/>
            <a:ext cx="278481" cy="46161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8B24A18-90AB-5147-9E02-7D88A986DDA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13688C8B-6F4D-CC40-9CAC-ACC9534BBD2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6D5E8A5-D8F5-2442-AAAE-17FDA98306B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962862F5-754D-BD4D-BDF0-227AF054F5E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DA610B4-B0EA-A449-8EB8-F86A7BEEAA83}"/>
              </a:ext>
            </a:extLst>
          </p:cNvPr>
          <p:cNvGrpSpPr/>
          <p:nvPr/>
        </p:nvGrpSpPr>
        <p:grpSpPr>
          <a:xfrm>
            <a:off x="2128708" y="2371270"/>
            <a:ext cx="278481" cy="461618"/>
            <a:chOff x="7137678" y="5487111"/>
            <a:chExt cx="372684" cy="581638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35BDE7D-7FD2-A747-8568-664B6C9E87A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7171FB27-987C-624E-9601-D177A229F48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73AC105-FBC5-664B-A524-52B5E47A755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65858380-170D-0A40-9E20-46BFB63B223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D0BBD5-33CD-EF44-B110-0E9E13230C53}"/>
              </a:ext>
            </a:extLst>
          </p:cNvPr>
          <p:cNvGrpSpPr/>
          <p:nvPr/>
        </p:nvGrpSpPr>
        <p:grpSpPr>
          <a:xfrm>
            <a:off x="765830" y="2822180"/>
            <a:ext cx="278481" cy="461618"/>
            <a:chOff x="7137678" y="5487111"/>
            <a:chExt cx="372684" cy="581638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40641DA-CB67-ED4B-98B9-F42213AC2DFC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DE18391C-A228-C949-90E8-D888F578015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22C811F2-8510-A64A-87DB-68D8EB018A0A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91F981B5-5415-8446-BA11-D9FCFD24F3E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A90F757-4668-A746-9BD3-399148267FCB}"/>
              </a:ext>
            </a:extLst>
          </p:cNvPr>
          <p:cNvGrpSpPr/>
          <p:nvPr/>
        </p:nvGrpSpPr>
        <p:grpSpPr>
          <a:xfrm>
            <a:off x="2233710" y="4291904"/>
            <a:ext cx="278481" cy="461618"/>
            <a:chOff x="7137678" y="5487111"/>
            <a:chExt cx="372684" cy="58163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24D7A13-4520-2246-B120-B318903D363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C4CA503D-6620-0E4F-A75B-58F08F327BA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2" name="Forme libre 51">
                <a:extLst>
                  <a:ext uri="{FF2B5EF4-FFF2-40B4-BE49-F238E27FC236}">
                    <a16:creationId xmlns:a16="http://schemas.microsoft.com/office/drawing/2014/main" id="{A210386E-7705-7C4C-878A-93216984F9EC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8A07B352-A6AE-4741-98F7-DF76D33E515E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9CDA511-B1E3-1444-AF62-1C0A2844041A}"/>
              </a:ext>
            </a:extLst>
          </p:cNvPr>
          <p:cNvGrpSpPr/>
          <p:nvPr/>
        </p:nvGrpSpPr>
        <p:grpSpPr>
          <a:xfrm>
            <a:off x="2645265" y="3464090"/>
            <a:ext cx="278481" cy="461618"/>
            <a:chOff x="7137678" y="5487111"/>
            <a:chExt cx="372684" cy="581638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C657743-3759-1744-A008-E6D143D78C6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838651EC-11CD-4F4F-A968-3BDB0286D2D6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5344A34C-D1B9-0D4D-B449-A0D440D7F9B4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A2773C12-72C2-DE4B-B043-BF1B78566A7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A748223-A728-7E49-8160-DF3349BD128D}"/>
              </a:ext>
            </a:extLst>
          </p:cNvPr>
          <p:cNvGrpSpPr/>
          <p:nvPr/>
        </p:nvGrpSpPr>
        <p:grpSpPr>
          <a:xfrm>
            <a:off x="2768503" y="4016063"/>
            <a:ext cx="278481" cy="46161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7C5E97D-D246-4B4A-BC6A-C7B9213D5F0B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F941C6-2022-0F46-A6DD-2AE02B76BC3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4DDF29D7-AA08-0C4D-91F9-9A3FB0C9FD3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5EA0A57E-6017-5F45-84EA-474A84070E0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D1DD1D8-3FD4-1449-8A5A-D41C4E2227B3}"/>
              </a:ext>
            </a:extLst>
          </p:cNvPr>
          <p:cNvGrpSpPr/>
          <p:nvPr/>
        </p:nvGrpSpPr>
        <p:grpSpPr>
          <a:xfrm>
            <a:off x="2810756" y="2631572"/>
            <a:ext cx="278481" cy="461618"/>
            <a:chOff x="7137678" y="5487111"/>
            <a:chExt cx="372684" cy="581638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1A2193-F4C2-0D4C-8CB8-B0EB2802296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C9D74549-452B-464A-9066-C1B5FE8483A7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9AEDA6B1-48B9-5C4A-B346-6243CB53950D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orme libre 40">
                <a:extLst>
                  <a:ext uri="{FF2B5EF4-FFF2-40B4-BE49-F238E27FC236}">
                    <a16:creationId xmlns:a16="http://schemas.microsoft.com/office/drawing/2014/main" id="{967F58FB-3A24-B744-BA73-363B6CE4A150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E077371-E27B-3746-903F-7A5DB6DB3B7D}"/>
              </a:ext>
            </a:extLst>
          </p:cNvPr>
          <p:cNvGrpSpPr/>
          <p:nvPr/>
        </p:nvGrpSpPr>
        <p:grpSpPr>
          <a:xfrm>
            <a:off x="1661868" y="5003173"/>
            <a:ext cx="278481" cy="461618"/>
            <a:chOff x="7137678" y="5487111"/>
            <a:chExt cx="372684" cy="581638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765039EE-1702-6A43-B0C9-08F08B813B08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70864DF-2F86-1845-BE3E-185D20FED3C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6" name="Forme libre 35">
                <a:extLst>
                  <a:ext uri="{FF2B5EF4-FFF2-40B4-BE49-F238E27FC236}">
                    <a16:creationId xmlns:a16="http://schemas.microsoft.com/office/drawing/2014/main" id="{3291AEEB-24BD-8D4E-B161-D11BBECAED7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orme libre 36">
                <a:extLst>
                  <a:ext uri="{FF2B5EF4-FFF2-40B4-BE49-F238E27FC236}">
                    <a16:creationId xmlns:a16="http://schemas.microsoft.com/office/drawing/2014/main" id="{9AEADD62-CBD5-A54F-A201-88C2F4E6F90A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BC29F90-5560-9348-B4BD-2BC621E3E481}"/>
              </a:ext>
            </a:extLst>
          </p:cNvPr>
          <p:cNvGrpSpPr/>
          <p:nvPr/>
        </p:nvGrpSpPr>
        <p:grpSpPr>
          <a:xfrm>
            <a:off x="1490131" y="2879320"/>
            <a:ext cx="278481" cy="461618"/>
            <a:chOff x="7137678" y="5487111"/>
            <a:chExt cx="372684" cy="5816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8CBDE8DF-6660-184E-BFCB-55B630902AE6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B8F9B280-3495-DF41-9CD0-32A9E95FE378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2" name="Forme libre 31">
                <a:extLst>
                  <a:ext uri="{FF2B5EF4-FFF2-40B4-BE49-F238E27FC236}">
                    <a16:creationId xmlns:a16="http://schemas.microsoft.com/office/drawing/2014/main" id="{A838AD7D-EC75-1F41-9DD1-602A19C8DE61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orme libre 32">
                <a:extLst>
                  <a:ext uri="{FF2B5EF4-FFF2-40B4-BE49-F238E27FC236}">
                    <a16:creationId xmlns:a16="http://schemas.microsoft.com/office/drawing/2014/main" id="{1631E2B0-12E3-DF44-A294-17A85C051E41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5B9EBE33-6F57-4F40-9352-FAFD5BF5B09A}"/>
              </a:ext>
            </a:extLst>
          </p:cNvPr>
          <p:cNvSpPr txBox="1"/>
          <p:nvPr/>
        </p:nvSpPr>
        <p:spPr>
          <a:xfrm>
            <a:off x="1980879" y="355444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70C021-E04D-9D41-963C-882E80547095}"/>
              </a:ext>
            </a:extLst>
          </p:cNvPr>
          <p:cNvSpPr txBox="1"/>
          <p:nvPr/>
        </p:nvSpPr>
        <p:spPr>
          <a:xfrm>
            <a:off x="2015623" y="428722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007D4D7-8863-3344-B205-B3CAECF862A7}"/>
              </a:ext>
            </a:extLst>
          </p:cNvPr>
          <p:cNvSpPr txBox="1"/>
          <p:nvPr/>
        </p:nvSpPr>
        <p:spPr>
          <a:xfrm>
            <a:off x="2915343" y="3570285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DFDEFEB-63E2-8E49-8A0B-3CA5D9F09A76}"/>
              </a:ext>
            </a:extLst>
          </p:cNvPr>
          <p:cNvSpPr txBox="1"/>
          <p:nvPr/>
        </p:nvSpPr>
        <p:spPr>
          <a:xfrm>
            <a:off x="2973911" y="4191869"/>
            <a:ext cx="225429" cy="293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483E36-B7F6-134F-9B27-5C020C15778C}"/>
              </a:ext>
            </a:extLst>
          </p:cNvPr>
          <p:cNvCxnSpPr/>
          <p:nvPr/>
        </p:nvCxnSpPr>
        <p:spPr>
          <a:xfrm flipV="1">
            <a:off x="5999016" y="4541889"/>
            <a:ext cx="0" cy="157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C92C3EDA-2A5D-8E4B-A9D3-573E0D8AE3CF}"/>
              </a:ext>
            </a:extLst>
          </p:cNvPr>
          <p:cNvSpPr txBox="1"/>
          <p:nvPr/>
        </p:nvSpPr>
        <p:spPr>
          <a:xfrm>
            <a:off x="9036862" y="327715"/>
            <a:ext cx="2315057" cy="46166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95.5 % CI on </a:t>
            </a:r>
            <a:r>
              <a:rPr lang="en-GB" sz="2400" dirty="0">
                <a:latin typeface="Symbol" pitchFamily="2" charset="2"/>
              </a:rPr>
              <a:t>m</a:t>
            </a:r>
            <a:r>
              <a:rPr lang="en-GB" sz="2400" dirty="0"/>
              <a:t> ? </a:t>
            </a:r>
          </a:p>
        </p:txBody>
      </p:sp>
      <p:pic>
        <p:nvPicPr>
          <p:cNvPr id="84" name="Image 83">
            <a:extLst>
              <a:ext uri="{FF2B5EF4-FFF2-40B4-BE49-F238E27FC236}">
                <a16:creationId xmlns:a16="http://schemas.microsoft.com/office/drawing/2014/main" id="{93BD0725-4C3B-424E-9C09-2A6B036EC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81" y="2252270"/>
            <a:ext cx="928621" cy="340188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B9EC312A-0BF2-024C-B246-BE9070126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892" y="3683572"/>
            <a:ext cx="844550" cy="294796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ED7AFDCB-63EA-DC4E-BFB1-533940D57384}"/>
              </a:ext>
            </a:extLst>
          </p:cNvPr>
          <p:cNvSpPr txBox="1"/>
          <p:nvPr/>
        </p:nvSpPr>
        <p:spPr>
          <a:xfrm>
            <a:off x="8610320" y="1056087"/>
            <a:ext cx="252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Case 1: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  <a:latin typeface="Symbol" pitchFamily="2" charset="2"/>
              </a:rPr>
              <a:t>s </a:t>
            </a:r>
            <a:r>
              <a:rPr lang="en-GB" sz="2400" dirty="0">
                <a:solidFill>
                  <a:srgbClr val="7030A0"/>
                </a:solidFill>
              </a:rPr>
              <a:t>is known</a:t>
            </a:r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98F888D5-D17D-4E43-9551-54451D5F4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981" y="2940319"/>
            <a:ext cx="1581663" cy="245756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88F71ABC-DFA4-584A-BEB6-3D4D05ADF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900" y="1710096"/>
            <a:ext cx="2258681" cy="350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EDAE908-046E-FA4F-A4F6-2469EA0F9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6287" y="4287225"/>
            <a:ext cx="244640" cy="24464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FE0AE15-A165-3148-9118-F03F1F5382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4786" y="4425777"/>
            <a:ext cx="182201" cy="227751"/>
          </a:xfrm>
          <a:prstGeom prst="rect">
            <a:avLst/>
          </a:prstGeom>
        </p:spPr>
      </p:pic>
      <p:grpSp>
        <p:nvGrpSpPr>
          <p:cNvPr id="78" name="Groupe 77">
            <a:extLst>
              <a:ext uri="{FF2B5EF4-FFF2-40B4-BE49-F238E27FC236}">
                <a16:creationId xmlns:a16="http://schemas.microsoft.com/office/drawing/2014/main" id="{7D021981-F700-CF4A-925E-BDB7B878BCC7}"/>
              </a:ext>
            </a:extLst>
          </p:cNvPr>
          <p:cNvGrpSpPr/>
          <p:nvPr/>
        </p:nvGrpSpPr>
        <p:grpSpPr>
          <a:xfrm>
            <a:off x="3650672" y="5692980"/>
            <a:ext cx="4170218" cy="868641"/>
            <a:chOff x="3602182" y="5433268"/>
            <a:chExt cx="4678218" cy="953681"/>
          </a:xfrm>
        </p:grpSpPr>
        <p:sp>
          <p:nvSpPr>
            <p:cNvPr id="77" name="Rectangle : coins arrondis 76">
              <a:extLst>
                <a:ext uri="{FF2B5EF4-FFF2-40B4-BE49-F238E27FC236}">
                  <a16:creationId xmlns:a16="http://schemas.microsoft.com/office/drawing/2014/main" id="{547069DD-0AA8-DA44-8BC7-2B71667B927E}"/>
                </a:ext>
              </a:extLst>
            </p:cNvPr>
            <p:cNvSpPr/>
            <p:nvPr/>
          </p:nvSpPr>
          <p:spPr>
            <a:xfrm>
              <a:off x="3602182" y="5433268"/>
              <a:ext cx="4678218" cy="953681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5000"/>
                    <a:lumOff val="95000"/>
                    <a:alpha val="49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30D33F52-BE5A-B14E-92AD-F9E72E86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05381" y="5653483"/>
              <a:ext cx="4140973" cy="504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3AAB869D-BE83-F242-8885-4BD791320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2461" y="2341919"/>
            <a:ext cx="3112460" cy="804131"/>
          </a:xfrm>
          <a:prstGeom prst="rect">
            <a:avLst/>
          </a:prstGeom>
          <a:effectLst>
            <a:outerShdw blurRad="50800" dist="50800" dir="5400000" algn="ctr" rotWithShape="0">
              <a:schemeClr val="accent6">
                <a:lumMod val="75000"/>
              </a:schemeClr>
            </a:outerShdw>
          </a:effectLst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4A620C77-F0A5-D640-9C7E-D48987F7C5CE}"/>
              </a:ext>
            </a:extLst>
          </p:cNvPr>
          <p:cNvSpPr txBox="1"/>
          <p:nvPr/>
        </p:nvSpPr>
        <p:spPr>
          <a:xfrm>
            <a:off x="8610320" y="3422297"/>
            <a:ext cx="284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Case 2: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7030A0"/>
                </a:solidFill>
                <a:latin typeface="Symbol" pitchFamily="2" charset="2"/>
              </a:rPr>
              <a:t>s </a:t>
            </a:r>
            <a:r>
              <a:rPr lang="en-GB" sz="2400" dirty="0">
                <a:solidFill>
                  <a:srgbClr val="7030A0"/>
                </a:solidFill>
              </a:rPr>
              <a:t>is </a:t>
            </a:r>
            <a:r>
              <a:rPr lang="en-GB" sz="2400" b="1" dirty="0">
                <a:solidFill>
                  <a:srgbClr val="7030A0"/>
                </a:solidFill>
              </a:rPr>
              <a:t>un</a:t>
            </a:r>
            <a:r>
              <a:rPr lang="en-GB" sz="2400" dirty="0">
                <a:solidFill>
                  <a:srgbClr val="7030A0"/>
                </a:solidFill>
              </a:rPr>
              <a:t>known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01F7D6F-28B0-FF4B-A73C-03006149F6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10320" y="4664362"/>
            <a:ext cx="3281854" cy="858331"/>
          </a:xfrm>
          <a:prstGeom prst="rect">
            <a:avLst/>
          </a:prstGeom>
          <a:effectLst>
            <a:outerShdw blurRad="50800" dist="50800" dir="5400000" algn="ctr" rotWithShape="0">
              <a:schemeClr val="accent1"/>
            </a:outerShdw>
          </a:effectLst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FF61AC9A-8039-A041-B3F6-8B76A8774C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31048" y="4018050"/>
            <a:ext cx="2262533" cy="372433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70DE92C9-7782-F04D-A683-1729FECC64D7}"/>
              </a:ext>
            </a:extLst>
          </p:cNvPr>
          <p:cNvSpPr/>
          <p:nvPr/>
        </p:nvSpPr>
        <p:spPr>
          <a:xfrm>
            <a:off x="8002024" y="6099956"/>
            <a:ext cx="408567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 err="1">
                <a:solidFill>
                  <a:srgbClr val="002060"/>
                </a:solidFill>
              </a:rPr>
              <a:t>Student_vs_Gauss.ipynb</a:t>
            </a:r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01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FEF99-62AE-9A43-BB48-CE9649BC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 interval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E1CDD-933F-454F-991B-9D90B607A14C}"/>
              </a:ext>
            </a:extLst>
          </p:cNvPr>
          <p:cNvSpPr/>
          <p:nvPr/>
        </p:nvSpPr>
        <p:spPr>
          <a:xfrm>
            <a:off x="3984547" y="6237598"/>
            <a:ext cx="44282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/>
              <a:t>Sect. II.2. of the notebooks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2FF0AF-94D0-6349-83A7-8A0EB8D383EB}"/>
              </a:ext>
            </a:extLst>
          </p:cNvPr>
          <p:cNvSpPr txBox="1"/>
          <p:nvPr/>
        </p:nvSpPr>
        <p:spPr>
          <a:xfrm>
            <a:off x="386666" y="1651873"/>
            <a:ext cx="116239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“Generic” strategy: </a:t>
            </a:r>
          </a:p>
          <a:p>
            <a:endParaRPr lang="en-GB" sz="2000" dirty="0"/>
          </a:p>
          <a:p>
            <a:pPr marL="285750" indent="-285750">
              <a:buFontTx/>
              <a:buChar char="-"/>
            </a:pPr>
            <a:r>
              <a:rPr lang="en-GB" sz="2000" dirty="0"/>
              <a:t>Look at the PDF of a normalised/scaled estimator of known distribution. </a:t>
            </a:r>
          </a:p>
          <a:p>
            <a:pPr marL="285750" indent="-285750">
              <a:buFontTx/>
              <a:buChar char="-"/>
            </a:pPr>
            <a:endParaRPr lang="en-GB" sz="2000" dirty="0"/>
          </a:p>
          <a:p>
            <a:pPr marL="285750" indent="-285750">
              <a:buFontTx/>
              <a:buChar char="-"/>
            </a:pPr>
            <a:r>
              <a:rPr lang="en-GB" sz="2000" dirty="0"/>
              <a:t>Define region around your (normalised) estimator (of know the distribution) that encloses </a:t>
            </a:r>
            <a:r>
              <a:rPr lang="en-GB" sz="2000" b="1" dirty="0">
                <a:solidFill>
                  <a:srgbClr val="002060"/>
                </a:solidFill>
              </a:rPr>
              <a:t>(1 - </a:t>
            </a:r>
            <a:r>
              <a:rPr lang="en-GB" sz="2000" b="1" dirty="0">
                <a:solidFill>
                  <a:srgbClr val="002060"/>
                </a:solidFill>
                <a:latin typeface="Symbol" pitchFamily="2" charset="2"/>
              </a:rPr>
              <a:t>a</a:t>
            </a:r>
            <a:r>
              <a:rPr lang="en-GB" sz="2000" b="1" dirty="0">
                <a:solidFill>
                  <a:srgbClr val="002060"/>
                </a:solidFill>
              </a:rPr>
              <a:t>) X 100 % </a:t>
            </a:r>
            <a:r>
              <a:rPr lang="en-GB" sz="2000" dirty="0"/>
              <a:t>of the area under the PDF. </a:t>
            </a:r>
          </a:p>
          <a:p>
            <a:endParaRPr lang="en-GB" dirty="0"/>
          </a:p>
          <a:p>
            <a:r>
              <a:rPr lang="en-GB" dirty="0"/>
              <a:t>- For CI around the mean: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CI on other statistics (e.g. variance, difference between 2 means, proportions) : see </a:t>
            </a:r>
            <a:r>
              <a:rPr lang="fr-BE" u="sng" dirty="0">
                <a:solidFill>
                  <a:schemeClr val="accent1"/>
                </a:solidFill>
              </a:rPr>
              <a:t>Frequentist_inference_03.ipynb</a:t>
            </a:r>
          </a:p>
          <a:p>
            <a:r>
              <a:rPr lang="en-GB" dirty="0"/>
              <a:t>(Material in </a:t>
            </a:r>
            <a:r>
              <a:rPr lang="fr-BE" u="sng" dirty="0">
                <a:solidFill>
                  <a:schemeClr val="accent1"/>
                </a:solidFill>
              </a:rPr>
              <a:t>Frequentist_inference_03.ipynb</a:t>
            </a:r>
            <a:r>
              <a:rPr lang="en-GB" dirty="0"/>
              <a:t> is supplementary material)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611A6D3-8027-1A40-BD74-542D1E50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018" y="4055340"/>
            <a:ext cx="6858000" cy="520700"/>
          </a:xfrm>
          <a:prstGeom prst="rect">
            <a:avLst/>
          </a:prstGeom>
          <a:noFill/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4177782-D38B-2C46-9C0B-15BCA1E87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018" y="4782777"/>
            <a:ext cx="3097069" cy="37197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3CE4634-BB0C-6344-BFD9-0E777712C0B9}"/>
              </a:ext>
            </a:extLst>
          </p:cNvPr>
          <p:cNvSpPr txBox="1"/>
          <p:nvPr/>
        </p:nvSpPr>
        <p:spPr>
          <a:xfrm>
            <a:off x="4777740" y="3982631"/>
            <a:ext cx="4229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Symbol" pitchFamily="2" charset="2"/>
              </a:rPr>
              <a:t>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9F8AA7-623E-8C40-AD53-2F547A8F0446}"/>
              </a:ext>
            </a:extLst>
          </p:cNvPr>
          <p:cNvSpPr txBox="1"/>
          <p:nvPr/>
        </p:nvSpPr>
        <p:spPr>
          <a:xfrm>
            <a:off x="7483879" y="3948538"/>
            <a:ext cx="4229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Symbol" pitchFamily="2" charset="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2461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estimate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B62ED50-D82E-9147-8DA1-07FB2E440A53}"/>
              </a:ext>
            </a:extLst>
          </p:cNvPr>
          <p:cNvSpPr/>
          <p:nvPr/>
        </p:nvSpPr>
        <p:spPr>
          <a:xfrm>
            <a:off x="241163" y="1909187"/>
            <a:ext cx="4813161" cy="44715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3B776A-5E24-0D46-AAD9-434A16DAD4BA}"/>
              </a:ext>
            </a:extLst>
          </p:cNvPr>
          <p:cNvSpPr txBox="1"/>
          <p:nvPr/>
        </p:nvSpPr>
        <p:spPr>
          <a:xfrm>
            <a:off x="5147944" y="1511754"/>
            <a:ext cx="61588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/>
              <a:t>Example:</a:t>
            </a:r>
            <a:r>
              <a:rPr lang="en-GB" sz="2200" dirty="0"/>
              <a:t> </a:t>
            </a:r>
          </a:p>
          <a:p>
            <a:endParaRPr lang="en-GB" sz="2200" dirty="0">
              <a:solidFill>
                <a:srgbClr val="FF0000"/>
              </a:solidFill>
              <a:latin typeface="Symbol" pitchFamily="2" charset="2"/>
            </a:endParaRPr>
          </a:p>
          <a:p>
            <a:r>
              <a:rPr lang="en-GB" sz="2200" dirty="0">
                <a:solidFill>
                  <a:srgbClr val="FF0000"/>
                </a:solidFill>
                <a:latin typeface="Symbol" pitchFamily="2" charset="2"/>
              </a:rPr>
              <a:t>q = </a:t>
            </a:r>
            <a:r>
              <a:rPr lang="en-GB" sz="2200" dirty="0">
                <a:solidFill>
                  <a:srgbClr val="FF0000"/>
                </a:solidFill>
              </a:rPr>
              <a:t>mean mag. of a population of galaxies </a:t>
            </a:r>
          </a:p>
          <a:p>
            <a:endParaRPr lang="en-GB" sz="2400" dirty="0"/>
          </a:p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A: </a:t>
            </a:r>
            <a:r>
              <a:rPr lang="en-GB" sz="2400" dirty="0"/>
              <a:t>Your data set = subsample of measurements: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  A = {X</a:t>
            </a:r>
            <a:r>
              <a:rPr lang="en-GB" sz="2400" baseline="-25000" dirty="0">
                <a:solidFill>
                  <a:schemeClr val="accent2"/>
                </a:solidFill>
              </a:rPr>
              <a:t>1, </a:t>
            </a:r>
            <a:r>
              <a:rPr lang="en-GB" sz="2400" dirty="0">
                <a:solidFill>
                  <a:schemeClr val="accent2"/>
                </a:solidFill>
              </a:rPr>
              <a:t>X</a:t>
            </a:r>
            <a:r>
              <a:rPr lang="en-GB" sz="2400" baseline="-25000" dirty="0">
                <a:solidFill>
                  <a:schemeClr val="accent2"/>
                </a:solidFill>
              </a:rPr>
              <a:t>2</a:t>
            </a:r>
            <a:r>
              <a:rPr lang="en-GB" sz="2400" dirty="0">
                <a:solidFill>
                  <a:schemeClr val="accent2"/>
                </a:solidFill>
              </a:rPr>
              <a:t>, X</a:t>
            </a:r>
            <a:r>
              <a:rPr lang="en-GB" sz="2400" baseline="-25000" dirty="0">
                <a:solidFill>
                  <a:schemeClr val="accent2"/>
                </a:solidFill>
              </a:rPr>
              <a:t>3</a:t>
            </a:r>
            <a:r>
              <a:rPr lang="en-GB" sz="2400" dirty="0">
                <a:solidFill>
                  <a:schemeClr val="accent2"/>
                </a:solidFill>
              </a:rPr>
              <a:t>, X</a:t>
            </a:r>
            <a:r>
              <a:rPr lang="en-GB" sz="2400" baseline="-25000" dirty="0">
                <a:solidFill>
                  <a:schemeClr val="accent2"/>
                </a:solidFill>
              </a:rPr>
              <a:t>4</a:t>
            </a:r>
            <a:r>
              <a:rPr lang="en-GB" sz="2400" dirty="0">
                <a:solidFill>
                  <a:schemeClr val="accent2"/>
                </a:solidFill>
              </a:rPr>
              <a:t>}  </a:t>
            </a:r>
            <a:r>
              <a:rPr lang="en-GB" sz="2400" dirty="0"/>
              <a:t>where X = mag. (this is a RV) </a:t>
            </a:r>
            <a:endParaRPr lang="en-GB" sz="2200" dirty="0"/>
          </a:p>
          <a:p>
            <a:endParaRPr lang="en-GB" sz="2200" dirty="0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393491C-00CD-1148-BB46-128F0489E61A}"/>
              </a:ext>
            </a:extLst>
          </p:cNvPr>
          <p:cNvSpPr/>
          <p:nvPr/>
        </p:nvSpPr>
        <p:spPr>
          <a:xfrm>
            <a:off x="2353742" y="3344449"/>
            <a:ext cx="1955211" cy="2279737"/>
          </a:xfrm>
          <a:custGeom>
            <a:avLst/>
            <a:gdLst>
              <a:gd name="connsiteX0" fmla="*/ 1291332 w 1955211"/>
              <a:gd name="connsiteY0" fmla="*/ 2254685 h 2279737"/>
              <a:gd name="connsiteX1" fmla="*/ 1291332 w 1955211"/>
              <a:gd name="connsiteY1" fmla="*/ 2254685 h 2279737"/>
              <a:gd name="connsiteX2" fmla="*/ 652505 w 1955211"/>
              <a:gd name="connsiteY2" fmla="*/ 2192055 h 2279737"/>
              <a:gd name="connsiteX3" fmla="*/ 452088 w 1955211"/>
              <a:gd name="connsiteY3" fmla="*/ 2066795 h 2279737"/>
              <a:gd name="connsiteX4" fmla="*/ 339354 w 1955211"/>
              <a:gd name="connsiteY4" fmla="*/ 2004165 h 2279737"/>
              <a:gd name="connsiteX5" fmla="*/ 264198 w 1955211"/>
              <a:gd name="connsiteY5" fmla="*/ 1916483 h 2279737"/>
              <a:gd name="connsiteX6" fmla="*/ 214094 w 1955211"/>
              <a:gd name="connsiteY6" fmla="*/ 1841326 h 2279737"/>
              <a:gd name="connsiteX7" fmla="*/ 201568 w 1955211"/>
              <a:gd name="connsiteY7" fmla="*/ 1791222 h 2279737"/>
              <a:gd name="connsiteX8" fmla="*/ 151463 w 1955211"/>
              <a:gd name="connsiteY8" fmla="*/ 1716066 h 2279737"/>
              <a:gd name="connsiteX9" fmla="*/ 138937 w 1955211"/>
              <a:gd name="connsiteY9" fmla="*/ 1678488 h 2279737"/>
              <a:gd name="connsiteX10" fmla="*/ 113885 w 1955211"/>
              <a:gd name="connsiteY10" fmla="*/ 1640910 h 2279737"/>
              <a:gd name="connsiteX11" fmla="*/ 101359 w 1955211"/>
              <a:gd name="connsiteY11" fmla="*/ 1578280 h 2279737"/>
              <a:gd name="connsiteX12" fmla="*/ 88833 w 1955211"/>
              <a:gd name="connsiteY12" fmla="*/ 1528176 h 2279737"/>
              <a:gd name="connsiteX13" fmla="*/ 76307 w 1955211"/>
              <a:gd name="connsiteY13" fmla="*/ 1390389 h 2279737"/>
              <a:gd name="connsiteX14" fmla="*/ 63781 w 1955211"/>
              <a:gd name="connsiteY14" fmla="*/ 1315233 h 2279737"/>
              <a:gd name="connsiteX15" fmla="*/ 51255 w 1955211"/>
              <a:gd name="connsiteY15" fmla="*/ 1227551 h 2279737"/>
              <a:gd name="connsiteX16" fmla="*/ 26203 w 1955211"/>
              <a:gd name="connsiteY16" fmla="*/ 876822 h 2279737"/>
              <a:gd name="connsiteX17" fmla="*/ 13677 w 1955211"/>
              <a:gd name="connsiteY17" fmla="*/ 839244 h 2279737"/>
              <a:gd name="connsiteX18" fmla="*/ 13677 w 1955211"/>
              <a:gd name="connsiteY18" fmla="*/ 563672 h 2279737"/>
              <a:gd name="connsiteX19" fmla="*/ 51255 w 1955211"/>
              <a:gd name="connsiteY19" fmla="*/ 450937 h 2279737"/>
              <a:gd name="connsiteX20" fmla="*/ 88833 w 1955211"/>
              <a:gd name="connsiteY20" fmla="*/ 338203 h 2279737"/>
              <a:gd name="connsiteX21" fmla="*/ 101359 w 1955211"/>
              <a:gd name="connsiteY21" fmla="*/ 300625 h 2279737"/>
              <a:gd name="connsiteX22" fmla="*/ 113885 w 1955211"/>
              <a:gd name="connsiteY22" fmla="*/ 263047 h 2279737"/>
              <a:gd name="connsiteX23" fmla="*/ 138937 w 1955211"/>
              <a:gd name="connsiteY23" fmla="*/ 225469 h 2279737"/>
              <a:gd name="connsiteX24" fmla="*/ 201568 w 1955211"/>
              <a:gd name="connsiteY24" fmla="*/ 175365 h 2279737"/>
              <a:gd name="connsiteX25" fmla="*/ 239146 w 1955211"/>
              <a:gd name="connsiteY25" fmla="*/ 162839 h 2279737"/>
              <a:gd name="connsiteX26" fmla="*/ 314302 w 1955211"/>
              <a:gd name="connsiteY26" fmla="*/ 112735 h 2279737"/>
              <a:gd name="connsiteX27" fmla="*/ 389458 w 1955211"/>
              <a:gd name="connsiteY27" fmla="*/ 87683 h 2279737"/>
              <a:gd name="connsiteX28" fmla="*/ 427036 w 1955211"/>
              <a:gd name="connsiteY28" fmla="*/ 75156 h 2279737"/>
              <a:gd name="connsiteX29" fmla="*/ 614926 w 1955211"/>
              <a:gd name="connsiteY29" fmla="*/ 50104 h 2279737"/>
              <a:gd name="connsiteX30" fmla="*/ 815343 w 1955211"/>
              <a:gd name="connsiteY30" fmla="*/ 37578 h 2279737"/>
              <a:gd name="connsiteX31" fmla="*/ 928077 w 1955211"/>
              <a:gd name="connsiteY31" fmla="*/ 12526 h 2279737"/>
              <a:gd name="connsiteX32" fmla="*/ 1028285 w 1955211"/>
              <a:gd name="connsiteY32" fmla="*/ 0 h 2279737"/>
              <a:gd name="connsiteX33" fmla="*/ 1278806 w 1955211"/>
              <a:gd name="connsiteY33" fmla="*/ 12526 h 2279737"/>
              <a:gd name="connsiteX34" fmla="*/ 1366488 w 1955211"/>
              <a:gd name="connsiteY34" fmla="*/ 37578 h 2279737"/>
              <a:gd name="connsiteX35" fmla="*/ 1541853 w 1955211"/>
              <a:gd name="connsiteY35" fmla="*/ 75156 h 2279737"/>
              <a:gd name="connsiteX36" fmla="*/ 1654587 w 1955211"/>
              <a:gd name="connsiteY36" fmla="*/ 137787 h 2279737"/>
              <a:gd name="connsiteX37" fmla="*/ 1692165 w 1955211"/>
              <a:gd name="connsiteY37" fmla="*/ 162839 h 2279737"/>
              <a:gd name="connsiteX38" fmla="*/ 1717217 w 1955211"/>
              <a:gd name="connsiteY38" fmla="*/ 200417 h 2279737"/>
              <a:gd name="connsiteX39" fmla="*/ 1754795 w 1955211"/>
              <a:gd name="connsiteY39" fmla="*/ 237995 h 2279737"/>
              <a:gd name="connsiteX40" fmla="*/ 1767321 w 1955211"/>
              <a:gd name="connsiteY40" fmla="*/ 275573 h 2279737"/>
              <a:gd name="connsiteX41" fmla="*/ 1792373 w 1955211"/>
              <a:gd name="connsiteY41" fmla="*/ 313151 h 2279737"/>
              <a:gd name="connsiteX42" fmla="*/ 1817425 w 1955211"/>
              <a:gd name="connsiteY42" fmla="*/ 388307 h 2279737"/>
              <a:gd name="connsiteX43" fmla="*/ 1829951 w 1955211"/>
              <a:gd name="connsiteY43" fmla="*/ 425885 h 2279737"/>
              <a:gd name="connsiteX44" fmla="*/ 1842477 w 1955211"/>
              <a:gd name="connsiteY44" fmla="*/ 463463 h 2279737"/>
              <a:gd name="connsiteX45" fmla="*/ 1855003 w 1955211"/>
              <a:gd name="connsiteY45" fmla="*/ 501041 h 2279737"/>
              <a:gd name="connsiteX46" fmla="*/ 1905107 w 1955211"/>
              <a:gd name="connsiteY46" fmla="*/ 576198 h 2279737"/>
              <a:gd name="connsiteX47" fmla="*/ 1955211 w 1955211"/>
              <a:gd name="connsiteY47" fmla="*/ 701458 h 2279737"/>
              <a:gd name="connsiteX48" fmla="*/ 1942685 w 1955211"/>
              <a:gd name="connsiteY48" fmla="*/ 1227551 h 2279737"/>
              <a:gd name="connsiteX49" fmla="*/ 1930159 w 1955211"/>
              <a:gd name="connsiteY49" fmla="*/ 1265129 h 2279737"/>
              <a:gd name="connsiteX50" fmla="*/ 1905107 w 1955211"/>
              <a:gd name="connsiteY50" fmla="*/ 1390389 h 2279737"/>
              <a:gd name="connsiteX51" fmla="*/ 1880055 w 1955211"/>
              <a:gd name="connsiteY51" fmla="*/ 1578280 h 2279737"/>
              <a:gd name="connsiteX52" fmla="*/ 1829951 w 1955211"/>
              <a:gd name="connsiteY52" fmla="*/ 1753644 h 2279737"/>
              <a:gd name="connsiteX53" fmla="*/ 1792373 w 1955211"/>
              <a:gd name="connsiteY53" fmla="*/ 1891430 h 2279737"/>
              <a:gd name="connsiteX54" fmla="*/ 1779847 w 1955211"/>
              <a:gd name="connsiteY54" fmla="*/ 1929009 h 2279737"/>
              <a:gd name="connsiteX55" fmla="*/ 1729743 w 1955211"/>
              <a:gd name="connsiteY55" fmla="*/ 2004165 h 2279737"/>
              <a:gd name="connsiteX56" fmla="*/ 1692165 w 1955211"/>
              <a:gd name="connsiteY56" fmla="*/ 2079321 h 2279737"/>
              <a:gd name="connsiteX57" fmla="*/ 1654587 w 1955211"/>
              <a:gd name="connsiteY57" fmla="*/ 2129425 h 2279737"/>
              <a:gd name="connsiteX58" fmla="*/ 1579431 w 1955211"/>
              <a:gd name="connsiteY58" fmla="*/ 2179529 h 2279737"/>
              <a:gd name="connsiteX59" fmla="*/ 1504274 w 1955211"/>
              <a:gd name="connsiteY59" fmla="*/ 2229633 h 2279737"/>
              <a:gd name="connsiteX60" fmla="*/ 1429118 w 1955211"/>
              <a:gd name="connsiteY60" fmla="*/ 2254685 h 2279737"/>
              <a:gd name="connsiteX61" fmla="*/ 1391540 w 1955211"/>
              <a:gd name="connsiteY61" fmla="*/ 2267211 h 2279737"/>
              <a:gd name="connsiteX62" fmla="*/ 1341436 w 1955211"/>
              <a:gd name="connsiteY62" fmla="*/ 2279737 h 2279737"/>
              <a:gd name="connsiteX63" fmla="*/ 1191124 w 1955211"/>
              <a:gd name="connsiteY63" fmla="*/ 2267211 h 2279737"/>
              <a:gd name="connsiteX64" fmla="*/ 1404066 w 1955211"/>
              <a:gd name="connsiteY64" fmla="*/ 2254685 h 227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5211" h="2279737">
                <a:moveTo>
                  <a:pt x="1291332" y="2254685"/>
                </a:moveTo>
                <a:lnTo>
                  <a:pt x="1291332" y="2254685"/>
                </a:lnTo>
                <a:cubicBezTo>
                  <a:pt x="1078390" y="2233808"/>
                  <a:pt x="862804" y="2231486"/>
                  <a:pt x="652505" y="2192055"/>
                </a:cubicBezTo>
                <a:cubicBezTo>
                  <a:pt x="408253" y="2146258"/>
                  <a:pt x="552170" y="2133516"/>
                  <a:pt x="452088" y="2066795"/>
                </a:cubicBezTo>
                <a:cubicBezTo>
                  <a:pt x="390651" y="2025837"/>
                  <a:pt x="414767" y="2104716"/>
                  <a:pt x="339354" y="2004165"/>
                </a:cubicBezTo>
                <a:cubicBezTo>
                  <a:pt x="291147" y="1939889"/>
                  <a:pt x="316538" y="1968823"/>
                  <a:pt x="264198" y="1916483"/>
                </a:cubicBezTo>
                <a:cubicBezTo>
                  <a:pt x="225090" y="1799157"/>
                  <a:pt x="289155" y="1972684"/>
                  <a:pt x="214094" y="1841326"/>
                </a:cubicBezTo>
                <a:cubicBezTo>
                  <a:pt x="205553" y="1826379"/>
                  <a:pt x="209267" y="1806620"/>
                  <a:pt x="201568" y="1791222"/>
                </a:cubicBezTo>
                <a:cubicBezTo>
                  <a:pt x="188103" y="1764292"/>
                  <a:pt x="151463" y="1716066"/>
                  <a:pt x="151463" y="1716066"/>
                </a:cubicBezTo>
                <a:cubicBezTo>
                  <a:pt x="147288" y="1703540"/>
                  <a:pt x="144842" y="1690298"/>
                  <a:pt x="138937" y="1678488"/>
                </a:cubicBezTo>
                <a:cubicBezTo>
                  <a:pt x="132204" y="1665023"/>
                  <a:pt x="119171" y="1655006"/>
                  <a:pt x="113885" y="1640910"/>
                </a:cubicBezTo>
                <a:cubicBezTo>
                  <a:pt x="106410" y="1620975"/>
                  <a:pt x="105977" y="1599063"/>
                  <a:pt x="101359" y="1578280"/>
                </a:cubicBezTo>
                <a:cubicBezTo>
                  <a:pt x="97624" y="1561475"/>
                  <a:pt x="93008" y="1544877"/>
                  <a:pt x="88833" y="1528176"/>
                </a:cubicBezTo>
                <a:cubicBezTo>
                  <a:pt x="84658" y="1482247"/>
                  <a:pt x="81696" y="1436192"/>
                  <a:pt x="76307" y="1390389"/>
                </a:cubicBezTo>
                <a:cubicBezTo>
                  <a:pt x="73340" y="1365165"/>
                  <a:pt x="67643" y="1340335"/>
                  <a:pt x="63781" y="1315233"/>
                </a:cubicBezTo>
                <a:cubicBezTo>
                  <a:pt x="59292" y="1286052"/>
                  <a:pt x="55430" y="1256778"/>
                  <a:pt x="51255" y="1227551"/>
                </a:cubicBezTo>
                <a:cubicBezTo>
                  <a:pt x="46594" y="1129664"/>
                  <a:pt x="48026" y="985935"/>
                  <a:pt x="26203" y="876822"/>
                </a:cubicBezTo>
                <a:cubicBezTo>
                  <a:pt x="23614" y="863875"/>
                  <a:pt x="17852" y="851770"/>
                  <a:pt x="13677" y="839244"/>
                </a:cubicBezTo>
                <a:cubicBezTo>
                  <a:pt x="-203" y="714325"/>
                  <a:pt x="-8456" y="703846"/>
                  <a:pt x="13677" y="563672"/>
                </a:cubicBezTo>
                <a:cubicBezTo>
                  <a:pt x="13677" y="563670"/>
                  <a:pt x="44992" y="469727"/>
                  <a:pt x="51255" y="450937"/>
                </a:cubicBezTo>
                <a:lnTo>
                  <a:pt x="88833" y="338203"/>
                </a:lnTo>
                <a:lnTo>
                  <a:pt x="101359" y="300625"/>
                </a:lnTo>
                <a:cubicBezTo>
                  <a:pt x="105534" y="288099"/>
                  <a:pt x="106561" y="274033"/>
                  <a:pt x="113885" y="263047"/>
                </a:cubicBezTo>
                <a:cubicBezTo>
                  <a:pt x="122236" y="250521"/>
                  <a:pt x="129532" y="237224"/>
                  <a:pt x="138937" y="225469"/>
                </a:cubicBezTo>
                <a:cubicBezTo>
                  <a:pt x="154471" y="206053"/>
                  <a:pt x="179868" y="186215"/>
                  <a:pt x="201568" y="175365"/>
                </a:cubicBezTo>
                <a:cubicBezTo>
                  <a:pt x="213378" y="169460"/>
                  <a:pt x="227604" y="169251"/>
                  <a:pt x="239146" y="162839"/>
                </a:cubicBezTo>
                <a:cubicBezTo>
                  <a:pt x="265466" y="148217"/>
                  <a:pt x="285738" y="122256"/>
                  <a:pt x="314302" y="112735"/>
                </a:cubicBezTo>
                <a:lnTo>
                  <a:pt x="389458" y="87683"/>
                </a:lnTo>
                <a:cubicBezTo>
                  <a:pt x="401984" y="83508"/>
                  <a:pt x="413965" y="77023"/>
                  <a:pt x="427036" y="75156"/>
                </a:cubicBezTo>
                <a:cubicBezTo>
                  <a:pt x="468534" y="69228"/>
                  <a:pt x="576075" y="53342"/>
                  <a:pt x="614926" y="50104"/>
                </a:cubicBezTo>
                <a:cubicBezTo>
                  <a:pt x="681631" y="44545"/>
                  <a:pt x="748537" y="41753"/>
                  <a:pt x="815343" y="37578"/>
                </a:cubicBezTo>
                <a:cubicBezTo>
                  <a:pt x="855241" y="27604"/>
                  <a:pt x="886731" y="18887"/>
                  <a:pt x="928077" y="12526"/>
                </a:cubicBezTo>
                <a:cubicBezTo>
                  <a:pt x="961348" y="7407"/>
                  <a:pt x="994882" y="4175"/>
                  <a:pt x="1028285" y="0"/>
                </a:cubicBezTo>
                <a:cubicBezTo>
                  <a:pt x="1111792" y="4175"/>
                  <a:pt x="1195483" y="5582"/>
                  <a:pt x="1278806" y="12526"/>
                </a:cubicBezTo>
                <a:cubicBezTo>
                  <a:pt x="1308848" y="15030"/>
                  <a:pt x="1337789" y="29751"/>
                  <a:pt x="1366488" y="37578"/>
                </a:cubicBezTo>
                <a:cubicBezTo>
                  <a:pt x="1464583" y="64331"/>
                  <a:pt x="1452468" y="60259"/>
                  <a:pt x="1541853" y="75156"/>
                </a:cubicBezTo>
                <a:cubicBezTo>
                  <a:pt x="1607994" y="97205"/>
                  <a:pt x="1568445" y="80359"/>
                  <a:pt x="1654587" y="137787"/>
                </a:cubicBezTo>
                <a:lnTo>
                  <a:pt x="1692165" y="162839"/>
                </a:lnTo>
                <a:cubicBezTo>
                  <a:pt x="1700516" y="175365"/>
                  <a:pt x="1707579" y="188852"/>
                  <a:pt x="1717217" y="200417"/>
                </a:cubicBezTo>
                <a:cubicBezTo>
                  <a:pt x="1728558" y="214026"/>
                  <a:pt x="1744969" y="223256"/>
                  <a:pt x="1754795" y="237995"/>
                </a:cubicBezTo>
                <a:cubicBezTo>
                  <a:pt x="1762119" y="248981"/>
                  <a:pt x="1761416" y="263763"/>
                  <a:pt x="1767321" y="275573"/>
                </a:cubicBezTo>
                <a:cubicBezTo>
                  <a:pt x="1774054" y="289038"/>
                  <a:pt x="1786259" y="299394"/>
                  <a:pt x="1792373" y="313151"/>
                </a:cubicBezTo>
                <a:cubicBezTo>
                  <a:pt x="1803098" y="337282"/>
                  <a:pt x="1809074" y="363255"/>
                  <a:pt x="1817425" y="388307"/>
                </a:cubicBezTo>
                <a:lnTo>
                  <a:pt x="1829951" y="425885"/>
                </a:lnTo>
                <a:lnTo>
                  <a:pt x="1842477" y="463463"/>
                </a:lnTo>
                <a:cubicBezTo>
                  <a:pt x="1846652" y="475989"/>
                  <a:pt x="1847679" y="490055"/>
                  <a:pt x="1855003" y="501041"/>
                </a:cubicBezTo>
                <a:cubicBezTo>
                  <a:pt x="1871704" y="526093"/>
                  <a:pt x="1895586" y="547634"/>
                  <a:pt x="1905107" y="576198"/>
                </a:cubicBezTo>
                <a:cubicBezTo>
                  <a:pt x="1936064" y="669068"/>
                  <a:pt x="1918349" y="627735"/>
                  <a:pt x="1955211" y="701458"/>
                </a:cubicBezTo>
                <a:cubicBezTo>
                  <a:pt x="1951036" y="876822"/>
                  <a:pt x="1950473" y="1052310"/>
                  <a:pt x="1942685" y="1227551"/>
                </a:cubicBezTo>
                <a:cubicBezTo>
                  <a:pt x="1942099" y="1240742"/>
                  <a:pt x="1933128" y="1252264"/>
                  <a:pt x="1930159" y="1265129"/>
                </a:cubicBezTo>
                <a:cubicBezTo>
                  <a:pt x="1920584" y="1306619"/>
                  <a:pt x="1909809" y="1348069"/>
                  <a:pt x="1905107" y="1390389"/>
                </a:cubicBezTo>
                <a:cubicBezTo>
                  <a:pt x="1900937" y="1427923"/>
                  <a:pt x="1891300" y="1533299"/>
                  <a:pt x="1880055" y="1578280"/>
                </a:cubicBezTo>
                <a:cubicBezTo>
                  <a:pt x="1832301" y="1769295"/>
                  <a:pt x="1876811" y="1519344"/>
                  <a:pt x="1829951" y="1753644"/>
                </a:cubicBezTo>
                <a:cubicBezTo>
                  <a:pt x="1812246" y="1842170"/>
                  <a:pt x="1824158" y="1796074"/>
                  <a:pt x="1792373" y="1891430"/>
                </a:cubicBezTo>
                <a:cubicBezTo>
                  <a:pt x="1788198" y="1903956"/>
                  <a:pt x="1787171" y="1918023"/>
                  <a:pt x="1779847" y="1929009"/>
                </a:cubicBezTo>
                <a:cubicBezTo>
                  <a:pt x="1763146" y="1954061"/>
                  <a:pt x="1739264" y="1975601"/>
                  <a:pt x="1729743" y="2004165"/>
                </a:cubicBezTo>
                <a:cubicBezTo>
                  <a:pt x="1714231" y="2050701"/>
                  <a:pt x="1722518" y="2036827"/>
                  <a:pt x="1692165" y="2079321"/>
                </a:cubicBezTo>
                <a:cubicBezTo>
                  <a:pt x="1680031" y="2096309"/>
                  <a:pt x="1670190" y="2115555"/>
                  <a:pt x="1654587" y="2129425"/>
                </a:cubicBezTo>
                <a:cubicBezTo>
                  <a:pt x="1632083" y="2149428"/>
                  <a:pt x="1604483" y="2162828"/>
                  <a:pt x="1579431" y="2179529"/>
                </a:cubicBezTo>
                <a:lnTo>
                  <a:pt x="1504274" y="2229633"/>
                </a:lnTo>
                <a:lnTo>
                  <a:pt x="1429118" y="2254685"/>
                </a:lnTo>
                <a:cubicBezTo>
                  <a:pt x="1416592" y="2258860"/>
                  <a:pt x="1404349" y="2264009"/>
                  <a:pt x="1391540" y="2267211"/>
                </a:cubicBezTo>
                <a:lnTo>
                  <a:pt x="1341436" y="2279737"/>
                </a:lnTo>
                <a:cubicBezTo>
                  <a:pt x="1216253" y="2265828"/>
                  <a:pt x="1266511" y="2267211"/>
                  <a:pt x="1191124" y="2267211"/>
                </a:cubicBezTo>
                <a:lnTo>
                  <a:pt x="1404066" y="2254685"/>
                </a:lnTo>
              </a:path>
            </a:pathLst>
          </a:cu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ABAA5E-2507-FE45-8AF8-2B2955F4E272}"/>
              </a:ext>
            </a:extLst>
          </p:cNvPr>
          <p:cNvSpPr txBox="1"/>
          <p:nvPr/>
        </p:nvSpPr>
        <p:spPr>
          <a:xfrm>
            <a:off x="4340521" y="401374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A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C520D15-BE08-0548-8598-1BE0061D7C2F}"/>
              </a:ext>
            </a:extLst>
          </p:cNvPr>
          <p:cNvGrpSpPr/>
          <p:nvPr/>
        </p:nvGrpSpPr>
        <p:grpSpPr>
          <a:xfrm>
            <a:off x="2806730" y="3684029"/>
            <a:ext cx="372684" cy="581638"/>
            <a:chOff x="7137678" y="5487111"/>
            <a:chExt cx="372684" cy="581638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77ECB0F-51DD-CE4F-9673-9400E4E3C58A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EA9EF5F-4940-F24E-9581-C1986057BB31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19" name="Forme libre 18">
                <a:extLst>
                  <a:ext uri="{FF2B5EF4-FFF2-40B4-BE49-F238E27FC236}">
                    <a16:creationId xmlns:a16="http://schemas.microsoft.com/office/drawing/2014/main" id="{7EE986BA-9222-3442-A662-96F8E7761557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orme libre 21">
                <a:extLst>
                  <a:ext uri="{FF2B5EF4-FFF2-40B4-BE49-F238E27FC236}">
                    <a16:creationId xmlns:a16="http://schemas.microsoft.com/office/drawing/2014/main" id="{9E3DDC90-E4D7-C44D-B39B-AA1CE7A8CA3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514C42D-72E0-9B49-8423-3DEBA4CE5AD2}"/>
              </a:ext>
            </a:extLst>
          </p:cNvPr>
          <p:cNvGrpSpPr/>
          <p:nvPr/>
        </p:nvGrpSpPr>
        <p:grpSpPr>
          <a:xfrm>
            <a:off x="1646562" y="4184592"/>
            <a:ext cx="372684" cy="581638"/>
            <a:chOff x="7137678" y="5487111"/>
            <a:chExt cx="372684" cy="581638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936F036-BD10-234C-A620-3BCFCFF57785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2C0AF2A-4348-044B-A470-D09D843A31F0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29" name="Forme libre 28">
                <a:extLst>
                  <a:ext uri="{FF2B5EF4-FFF2-40B4-BE49-F238E27FC236}">
                    <a16:creationId xmlns:a16="http://schemas.microsoft.com/office/drawing/2014/main" id="{25780042-3327-DB48-B66A-4424C3315325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orme libre 29">
                <a:extLst>
                  <a:ext uri="{FF2B5EF4-FFF2-40B4-BE49-F238E27FC236}">
                    <a16:creationId xmlns:a16="http://schemas.microsoft.com/office/drawing/2014/main" id="{C2A45255-1225-F747-987D-6D86416A9426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0D38CC37-35CE-5D47-AAA8-19FF8C8A5725}"/>
              </a:ext>
            </a:extLst>
          </p:cNvPr>
          <p:cNvGrpSpPr/>
          <p:nvPr/>
        </p:nvGrpSpPr>
        <p:grpSpPr>
          <a:xfrm>
            <a:off x="898518" y="3818783"/>
            <a:ext cx="372684" cy="581638"/>
            <a:chOff x="7137678" y="5487111"/>
            <a:chExt cx="372684" cy="581638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5B138BB-AB2E-4149-8F98-252578AD05C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0D426D37-D3AC-D743-A5C9-825DCB6483E1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4" name="Forme libre 33">
                <a:extLst>
                  <a:ext uri="{FF2B5EF4-FFF2-40B4-BE49-F238E27FC236}">
                    <a16:creationId xmlns:a16="http://schemas.microsoft.com/office/drawing/2014/main" id="{1F98C6AB-D9D1-BC41-8DE5-2F52597F8C33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Forme libre 34">
                <a:extLst>
                  <a:ext uri="{FF2B5EF4-FFF2-40B4-BE49-F238E27FC236}">
                    <a16:creationId xmlns:a16="http://schemas.microsoft.com/office/drawing/2014/main" id="{45DAC98E-111E-E744-B34A-4000DD3C46DB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DE924CE-8E67-B54D-922F-F1BF7C602F7F}"/>
              </a:ext>
            </a:extLst>
          </p:cNvPr>
          <p:cNvGrpSpPr/>
          <p:nvPr/>
        </p:nvGrpSpPr>
        <p:grpSpPr>
          <a:xfrm>
            <a:off x="2748672" y="2226002"/>
            <a:ext cx="372684" cy="581638"/>
            <a:chOff x="7137678" y="5487111"/>
            <a:chExt cx="372684" cy="581638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3E5404F-32A9-604A-A9ED-AC7BFA4D50B3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8FE284A8-FB5B-2544-BFFF-C139D29B3FB2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39" name="Forme libre 38">
                <a:extLst>
                  <a:ext uri="{FF2B5EF4-FFF2-40B4-BE49-F238E27FC236}">
                    <a16:creationId xmlns:a16="http://schemas.microsoft.com/office/drawing/2014/main" id="{76063BC8-9B14-FF43-9DC8-803EB8823B52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Forme libre 39">
                <a:extLst>
                  <a:ext uri="{FF2B5EF4-FFF2-40B4-BE49-F238E27FC236}">
                    <a16:creationId xmlns:a16="http://schemas.microsoft.com/office/drawing/2014/main" id="{40A3B517-7EF5-FB40-A162-EBD5DC024655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3BE608F-8B9C-E347-A6DC-05095367440D}"/>
              </a:ext>
            </a:extLst>
          </p:cNvPr>
          <p:cNvGrpSpPr/>
          <p:nvPr/>
        </p:nvGrpSpPr>
        <p:grpSpPr>
          <a:xfrm>
            <a:off x="924769" y="2794148"/>
            <a:ext cx="372684" cy="581638"/>
            <a:chOff x="7137678" y="5487111"/>
            <a:chExt cx="372684" cy="58163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E16B286-5B76-064E-BA57-0CE41413DF2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88C36E20-A67D-2F41-9086-CC49C542324B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4" name="Forme libre 43">
                <a:extLst>
                  <a:ext uri="{FF2B5EF4-FFF2-40B4-BE49-F238E27FC236}">
                    <a16:creationId xmlns:a16="http://schemas.microsoft.com/office/drawing/2014/main" id="{ED0B7114-FDC7-1E4C-A678-26DDB2ADD1E9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orme libre 44">
                <a:extLst>
                  <a:ext uri="{FF2B5EF4-FFF2-40B4-BE49-F238E27FC236}">
                    <a16:creationId xmlns:a16="http://schemas.microsoft.com/office/drawing/2014/main" id="{68FBD36D-DB12-914B-B7E8-9506B808772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7661E723-2FD7-CF4B-8F9F-21F5F2128DCE}"/>
              </a:ext>
            </a:extLst>
          </p:cNvPr>
          <p:cNvGrpSpPr/>
          <p:nvPr/>
        </p:nvGrpSpPr>
        <p:grpSpPr>
          <a:xfrm>
            <a:off x="2889193" y="4645998"/>
            <a:ext cx="372684" cy="581638"/>
            <a:chOff x="7137678" y="5487111"/>
            <a:chExt cx="372684" cy="581638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7DCF44F7-09EA-F44C-960C-25E11C64FB5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C0D7D4F9-3608-444F-A1DA-64C7A1426A19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4901FA16-AEE2-8742-81BF-81217C388BD0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Forme libre 49">
                <a:extLst>
                  <a:ext uri="{FF2B5EF4-FFF2-40B4-BE49-F238E27FC236}">
                    <a16:creationId xmlns:a16="http://schemas.microsoft.com/office/drawing/2014/main" id="{35FB193F-13C7-F749-AEF7-44F9D1BFB91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47D3BE38-04A1-9F40-885C-40B8EDC5ADF6}"/>
              </a:ext>
            </a:extLst>
          </p:cNvPr>
          <p:cNvGrpSpPr/>
          <p:nvPr/>
        </p:nvGrpSpPr>
        <p:grpSpPr>
          <a:xfrm>
            <a:off x="3439966" y="3602954"/>
            <a:ext cx="372684" cy="581638"/>
            <a:chOff x="7137678" y="5487111"/>
            <a:chExt cx="372684" cy="581638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805F5EC-0A11-F84A-BCE5-3295552FC250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6035BF9F-56DA-0F41-8FA6-ECA7FBB29639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59" name="Forme libre 58">
                <a:extLst>
                  <a:ext uri="{FF2B5EF4-FFF2-40B4-BE49-F238E27FC236}">
                    <a16:creationId xmlns:a16="http://schemas.microsoft.com/office/drawing/2014/main" id="{8635FDF2-ED93-564D-8EF0-C1C6C90816F6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Forme libre 59">
                <a:extLst>
                  <a:ext uri="{FF2B5EF4-FFF2-40B4-BE49-F238E27FC236}">
                    <a16:creationId xmlns:a16="http://schemas.microsoft.com/office/drawing/2014/main" id="{197AEE47-D967-A64B-A155-B04F38CC4D7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6AAB9433-27E9-B64B-A26A-F75D5A0B7700}"/>
              </a:ext>
            </a:extLst>
          </p:cNvPr>
          <p:cNvGrpSpPr/>
          <p:nvPr/>
        </p:nvGrpSpPr>
        <p:grpSpPr>
          <a:xfrm>
            <a:off x="3604892" y="4298439"/>
            <a:ext cx="372684" cy="581638"/>
            <a:chOff x="7137678" y="5487111"/>
            <a:chExt cx="372684" cy="581638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0F8BC905-D8BF-4746-B7D0-FE8EA3CEE684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7B3AF942-E14D-BF48-A0A0-AE69506774A2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64" name="Forme libre 63">
                <a:extLst>
                  <a:ext uri="{FF2B5EF4-FFF2-40B4-BE49-F238E27FC236}">
                    <a16:creationId xmlns:a16="http://schemas.microsoft.com/office/drawing/2014/main" id="{824F441D-2AC1-C94A-A70F-1631FB09704E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5FC4662B-835E-2A4B-AEE5-278D6DE144ED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3E7BE3A9-898B-2549-98B5-A79F55D2F6C2}"/>
              </a:ext>
            </a:extLst>
          </p:cNvPr>
          <p:cNvGrpSpPr/>
          <p:nvPr/>
        </p:nvGrpSpPr>
        <p:grpSpPr>
          <a:xfrm>
            <a:off x="3661438" y="2553982"/>
            <a:ext cx="372684" cy="581638"/>
            <a:chOff x="7137678" y="5487111"/>
            <a:chExt cx="372684" cy="581638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DF776880-C0B1-E340-870B-F6DB40DC52DA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E5F20F49-C64B-7347-8968-BB8940F44FAC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0" name="Forme libre 69">
                <a:extLst>
                  <a:ext uri="{FF2B5EF4-FFF2-40B4-BE49-F238E27FC236}">
                    <a16:creationId xmlns:a16="http://schemas.microsoft.com/office/drawing/2014/main" id="{4D958057-A882-464A-86BA-E06BF2A3E073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Forme libre 70">
                <a:extLst>
                  <a:ext uri="{FF2B5EF4-FFF2-40B4-BE49-F238E27FC236}">
                    <a16:creationId xmlns:a16="http://schemas.microsoft.com/office/drawing/2014/main" id="{E3E6CBE4-B330-F246-9529-2259E54B6FB3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A3DEC3E-4DD0-1A4D-AA14-9ACEF55A5AD9}"/>
              </a:ext>
            </a:extLst>
          </p:cNvPr>
          <p:cNvGrpSpPr/>
          <p:nvPr/>
        </p:nvGrpSpPr>
        <p:grpSpPr>
          <a:xfrm>
            <a:off x="2123912" y="5542196"/>
            <a:ext cx="372684" cy="581638"/>
            <a:chOff x="7137678" y="5487111"/>
            <a:chExt cx="372684" cy="581638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BB36504-0E95-714B-88A2-EE72FE4B3CBE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A66E5919-01F5-F34A-8D5C-96D08C77373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75" name="Forme libre 74">
                <a:extLst>
                  <a:ext uri="{FF2B5EF4-FFF2-40B4-BE49-F238E27FC236}">
                    <a16:creationId xmlns:a16="http://schemas.microsoft.com/office/drawing/2014/main" id="{A977E529-D091-6B48-94F0-0BAEE676113B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Forme libre 75">
                <a:extLst>
                  <a:ext uri="{FF2B5EF4-FFF2-40B4-BE49-F238E27FC236}">
                    <a16:creationId xmlns:a16="http://schemas.microsoft.com/office/drawing/2014/main" id="{1ED0A0C8-3C29-9048-A064-E0BF76F9A25F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59297158-7790-5A4C-B2B6-702FC32C4E6C}"/>
              </a:ext>
            </a:extLst>
          </p:cNvPr>
          <p:cNvGrpSpPr/>
          <p:nvPr/>
        </p:nvGrpSpPr>
        <p:grpSpPr>
          <a:xfrm>
            <a:off x="1894081" y="2866145"/>
            <a:ext cx="372684" cy="581638"/>
            <a:chOff x="7137678" y="5487111"/>
            <a:chExt cx="372684" cy="581638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11A6E885-1EDF-F04F-88A3-61A06B6B0A12}"/>
                </a:ext>
              </a:extLst>
            </p:cNvPr>
            <p:cNvSpPr/>
            <p:nvPr/>
          </p:nvSpPr>
          <p:spPr>
            <a:xfrm>
              <a:off x="7194224" y="5632381"/>
              <a:ext cx="253498" cy="2803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3D58771-37DA-2F45-BD53-C2D0D44C05B4}"/>
                </a:ext>
              </a:extLst>
            </p:cNvPr>
            <p:cNvGrpSpPr/>
            <p:nvPr/>
          </p:nvGrpSpPr>
          <p:grpSpPr>
            <a:xfrm>
              <a:off x="7137678" y="5487111"/>
              <a:ext cx="372684" cy="581638"/>
              <a:chOff x="5300932" y="5656951"/>
              <a:chExt cx="246545" cy="333688"/>
            </a:xfrm>
          </p:grpSpPr>
          <p:sp>
            <p:nvSpPr>
              <p:cNvPr id="80" name="Forme libre 79">
                <a:extLst>
                  <a:ext uri="{FF2B5EF4-FFF2-40B4-BE49-F238E27FC236}">
                    <a16:creationId xmlns:a16="http://schemas.microsoft.com/office/drawing/2014/main" id="{3F6C6196-3261-B548-9376-63C0DD971C55}"/>
                  </a:ext>
                </a:extLst>
              </p:cNvPr>
              <p:cNvSpPr/>
              <p:nvPr/>
            </p:nvSpPr>
            <p:spPr>
              <a:xfrm>
                <a:off x="5307432" y="5656951"/>
                <a:ext cx="240045" cy="13062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Forme libre 80">
                <a:extLst>
                  <a:ext uri="{FF2B5EF4-FFF2-40B4-BE49-F238E27FC236}">
                    <a16:creationId xmlns:a16="http://schemas.microsoft.com/office/drawing/2014/main" id="{DA314BCA-4A2A-9C4C-B84B-811CD92992D9}"/>
                  </a:ext>
                </a:extLst>
              </p:cNvPr>
              <p:cNvSpPr/>
              <p:nvPr/>
            </p:nvSpPr>
            <p:spPr>
              <a:xfrm flipH="1" flipV="1">
                <a:off x="5300932" y="5836040"/>
                <a:ext cx="246545" cy="154599"/>
              </a:xfrm>
              <a:custGeom>
                <a:avLst/>
                <a:gdLst>
                  <a:gd name="connsiteX0" fmla="*/ 170822 w 240045"/>
                  <a:gd name="connsiteY0" fmla="*/ 130629 h 130629"/>
                  <a:gd name="connsiteX1" fmla="*/ 231113 w 240045"/>
                  <a:gd name="connsiteY1" fmla="*/ 100483 h 130629"/>
                  <a:gd name="connsiteX2" fmla="*/ 231113 w 240045"/>
                  <a:gd name="connsiteY2" fmla="*/ 100483 h 130629"/>
                  <a:gd name="connsiteX3" fmla="*/ 231113 w 240045"/>
                  <a:gd name="connsiteY3" fmla="*/ 30145 h 130629"/>
                  <a:gd name="connsiteX4" fmla="*/ 110532 w 240045"/>
                  <a:gd name="connsiteY4" fmla="*/ 10048 h 130629"/>
                  <a:gd name="connsiteX5" fmla="*/ 0 w 240045"/>
                  <a:gd name="connsiteY5" fmla="*/ 0 h 130629"/>
                  <a:gd name="connsiteX6" fmla="*/ 0 w 240045"/>
                  <a:gd name="connsiteY6" fmla="*/ 0 h 1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45" h="130629">
                    <a:moveTo>
                      <a:pt x="170822" y="130629"/>
                    </a:moveTo>
                    <a:lnTo>
                      <a:pt x="231113" y="100483"/>
                    </a:lnTo>
                    <a:lnTo>
                      <a:pt x="231113" y="100483"/>
                    </a:lnTo>
                    <a:cubicBezTo>
                      <a:pt x="231113" y="88760"/>
                      <a:pt x="251210" y="45217"/>
                      <a:pt x="231113" y="30145"/>
                    </a:cubicBezTo>
                    <a:cubicBezTo>
                      <a:pt x="211016" y="15072"/>
                      <a:pt x="149051" y="15072"/>
                      <a:pt x="110532" y="10048"/>
                    </a:cubicBezTo>
                    <a:cubicBezTo>
                      <a:pt x="72013" y="5024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730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82" name="Image 81">
            <a:extLst>
              <a:ext uri="{FF2B5EF4-FFF2-40B4-BE49-F238E27FC236}">
                <a16:creationId xmlns:a16="http://schemas.microsoft.com/office/drawing/2014/main" id="{316802F8-034D-FF42-91C0-492C31DBE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39"/>
          <a:stretch/>
        </p:blipFill>
        <p:spPr>
          <a:xfrm>
            <a:off x="4168926" y="594525"/>
            <a:ext cx="542209" cy="866761"/>
          </a:xfrm>
          <a:prstGeom prst="rect">
            <a:avLst/>
          </a:prstGeom>
        </p:spPr>
      </p:pic>
      <p:grpSp>
        <p:nvGrpSpPr>
          <p:cNvPr id="90" name="Groupe 89">
            <a:extLst>
              <a:ext uri="{FF2B5EF4-FFF2-40B4-BE49-F238E27FC236}">
                <a16:creationId xmlns:a16="http://schemas.microsoft.com/office/drawing/2014/main" id="{D870A5AF-E264-6349-B10A-5D81262BC917}"/>
              </a:ext>
            </a:extLst>
          </p:cNvPr>
          <p:cNvGrpSpPr/>
          <p:nvPr/>
        </p:nvGrpSpPr>
        <p:grpSpPr>
          <a:xfrm>
            <a:off x="146570" y="6242062"/>
            <a:ext cx="1669490" cy="581638"/>
            <a:chOff x="4438865" y="6089884"/>
            <a:chExt cx="1669490" cy="581638"/>
          </a:xfrm>
        </p:grpSpPr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3A34CC54-AB77-C04C-9732-03A3AB764DE4}"/>
                </a:ext>
              </a:extLst>
            </p:cNvPr>
            <p:cNvGrpSpPr/>
            <p:nvPr/>
          </p:nvGrpSpPr>
          <p:grpSpPr>
            <a:xfrm>
              <a:off x="4438865" y="6089884"/>
              <a:ext cx="372684" cy="581638"/>
              <a:chOff x="7137678" y="5487111"/>
              <a:chExt cx="372684" cy="581638"/>
            </a:xfrm>
          </p:grpSpPr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4A821809-21C4-2B41-8E04-53D2080FC130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ABCC9649-DDCB-4048-A2AE-DA3F955FEB08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87" name="Forme libre 86">
                  <a:extLst>
                    <a:ext uri="{FF2B5EF4-FFF2-40B4-BE49-F238E27FC236}">
                      <a16:creationId xmlns:a16="http://schemas.microsoft.com/office/drawing/2014/main" id="{BC7EA4F3-EDFC-B341-8CFC-ECE2DA162C2C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Forme libre 87">
                  <a:extLst>
                    <a:ext uri="{FF2B5EF4-FFF2-40B4-BE49-F238E27FC236}">
                      <a16:creationId xmlns:a16="http://schemas.microsoft.com/office/drawing/2014/main" id="{1FE04860-7FDD-0344-A69B-574AE9E006F7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A512CD65-C2B5-8A45-954B-A4256AB22ABE}"/>
                </a:ext>
              </a:extLst>
            </p:cNvPr>
            <p:cNvSpPr txBox="1"/>
            <p:nvPr/>
          </p:nvSpPr>
          <p:spPr>
            <a:xfrm>
              <a:off x="4858269" y="6123834"/>
              <a:ext cx="1250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 = galaxy</a:t>
              </a:r>
            </a:p>
          </p:txBody>
        </p:sp>
      </p:grpSp>
      <p:sp>
        <p:nvSpPr>
          <p:cNvPr id="91" name="ZoneTexte 90">
            <a:extLst>
              <a:ext uri="{FF2B5EF4-FFF2-40B4-BE49-F238E27FC236}">
                <a16:creationId xmlns:a16="http://schemas.microsoft.com/office/drawing/2014/main" id="{6FA93DF7-ACEA-E94A-8D00-5CA411866CC0}"/>
              </a:ext>
            </a:extLst>
          </p:cNvPr>
          <p:cNvSpPr txBox="1"/>
          <p:nvPr/>
        </p:nvSpPr>
        <p:spPr>
          <a:xfrm>
            <a:off x="2550837" y="3716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5CDAFCA8-1C0F-5644-9F9E-F2C989E19422}"/>
              </a:ext>
            </a:extLst>
          </p:cNvPr>
          <p:cNvSpPr txBox="1"/>
          <p:nvPr/>
        </p:nvSpPr>
        <p:spPr>
          <a:xfrm>
            <a:off x="2597333" y="4640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DE9BC83-0A3D-4E43-A901-CA5D0CB3E8BB}"/>
              </a:ext>
            </a:extLst>
          </p:cNvPr>
          <p:cNvSpPr txBox="1"/>
          <p:nvPr/>
        </p:nvSpPr>
        <p:spPr>
          <a:xfrm>
            <a:off x="3801405" y="3736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A698E946-194B-9347-8CDD-CD9B90BC0051}"/>
              </a:ext>
            </a:extLst>
          </p:cNvPr>
          <p:cNvSpPr txBox="1"/>
          <p:nvPr/>
        </p:nvSpPr>
        <p:spPr>
          <a:xfrm>
            <a:off x="3879784" y="4519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CE53F712-03E7-AA40-BC67-98B363FD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32" y="4007853"/>
            <a:ext cx="3396065" cy="1029576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4EC175EE-37F1-F94E-A5AC-24F88571493F}"/>
              </a:ext>
            </a:extLst>
          </p:cNvPr>
          <p:cNvSpPr txBox="1"/>
          <p:nvPr/>
        </p:nvSpPr>
        <p:spPr>
          <a:xfrm>
            <a:off x="8449927" y="4304565"/>
            <a:ext cx="339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≡ Point estimate of </a:t>
            </a:r>
            <a:r>
              <a:rPr lang="en-GB" sz="2400" dirty="0">
                <a:latin typeface="Symbol" pitchFamily="2" charset="2"/>
              </a:rPr>
              <a:t>q</a:t>
            </a:r>
            <a:endParaRPr lang="en-GB" sz="2400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15F61E91-0019-FC4F-9B6F-CF8555CE2A1A}"/>
              </a:ext>
            </a:extLst>
          </p:cNvPr>
          <p:cNvSpPr txBox="1"/>
          <p:nvPr/>
        </p:nvSpPr>
        <p:spPr>
          <a:xfrm>
            <a:off x="5233982" y="5091029"/>
            <a:ext cx="5997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 you do the experiment with another sample </a:t>
            </a:r>
          </a:p>
          <a:p>
            <a:r>
              <a:rPr lang="en-GB" sz="2400" dirty="0"/>
              <a:t>(⇒ different </a:t>
            </a:r>
            <a:r>
              <a:rPr lang="en-GB" sz="2400" i="1" dirty="0">
                <a:solidFill>
                  <a:srgbClr val="FF0000"/>
                </a:solidFill>
              </a:rPr>
              <a:t>realisation</a:t>
            </a:r>
            <a:r>
              <a:rPr lang="en-GB" sz="2400" dirty="0"/>
              <a:t>) you will get another   </a:t>
            </a: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E8D25322-1F29-9342-9863-17846CF61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3" t="781" r="7260" b="3902"/>
          <a:stretch/>
        </p:blipFill>
        <p:spPr>
          <a:xfrm>
            <a:off x="10950264" y="5426903"/>
            <a:ext cx="280937" cy="5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estimate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3B776A-5E24-0D46-AAD9-434A16DAD4BA}"/>
              </a:ext>
            </a:extLst>
          </p:cNvPr>
          <p:cNvSpPr txBox="1"/>
          <p:nvPr/>
        </p:nvSpPr>
        <p:spPr>
          <a:xfrm>
            <a:off x="5147944" y="1511754"/>
            <a:ext cx="6919757" cy="31393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b="1" dirty="0"/>
              <a:t>Generalisation:</a:t>
            </a:r>
            <a:r>
              <a:rPr lang="en-GB" sz="2200" dirty="0"/>
              <a:t> </a:t>
            </a:r>
          </a:p>
          <a:p>
            <a:endParaRPr lang="en-GB" sz="2200" dirty="0">
              <a:solidFill>
                <a:srgbClr val="FF0000"/>
              </a:solidFill>
              <a:latin typeface="Symbol" pitchFamily="2" charset="2"/>
            </a:endParaRP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Point estimate of a param. is a </a:t>
            </a:r>
            <a:r>
              <a:rPr lang="en-GB" sz="2200" i="1" dirty="0"/>
              <a:t>function</a:t>
            </a:r>
            <a:r>
              <a:rPr lang="en-GB" sz="2200" dirty="0"/>
              <a:t> of RV X</a:t>
            </a:r>
            <a:r>
              <a:rPr lang="en-GB" sz="2200" baseline="-25000" dirty="0"/>
              <a:t>1</a:t>
            </a:r>
            <a:r>
              <a:rPr lang="en-GB" sz="2200" dirty="0"/>
              <a:t>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is as well a </a:t>
            </a:r>
            <a:r>
              <a:rPr lang="en-GB" sz="2200" b="1" dirty="0"/>
              <a:t>Random Variable (RV)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can be biased, is characterized by a variance but should ideally be consistent (converges towards </a:t>
            </a:r>
            <a:r>
              <a:rPr lang="en-GB" sz="2200" dirty="0">
                <a:latin typeface="Symbol" pitchFamily="2" charset="2"/>
              </a:rPr>
              <a:t>q</a:t>
            </a:r>
            <a:r>
              <a:rPr lang="en-GB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Distribution of     is called </a:t>
            </a:r>
            <a:r>
              <a:rPr lang="en-GB" sz="2200" i="1" dirty="0">
                <a:solidFill>
                  <a:srgbClr val="FF0000"/>
                </a:solidFill>
              </a:rPr>
              <a:t>sampling distribution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316802F8-034D-FF42-91C0-492C31DBE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39"/>
          <a:stretch/>
        </p:blipFill>
        <p:spPr>
          <a:xfrm>
            <a:off x="4168926" y="594525"/>
            <a:ext cx="542209" cy="866761"/>
          </a:xfrm>
          <a:prstGeom prst="rect">
            <a:avLst/>
          </a:prstGeom>
        </p:spPr>
      </p:pic>
      <p:grpSp>
        <p:nvGrpSpPr>
          <p:cNvPr id="90" name="Groupe 89">
            <a:extLst>
              <a:ext uri="{FF2B5EF4-FFF2-40B4-BE49-F238E27FC236}">
                <a16:creationId xmlns:a16="http://schemas.microsoft.com/office/drawing/2014/main" id="{D870A5AF-E264-6349-B10A-5D81262BC917}"/>
              </a:ext>
            </a:extLst>
          </p:cNvPr>
          <p:cNvGrpSpPr/>
          <p:nvPr/>
        </p:nvGrpSpPr>
        <p:grpSpPr>
          <a:xfrm>
            <a:off x="146570" y="6242062"/>
            <a:ext cx="1669490" cy="581638"/>
            <a:chOff x="4438865" y="6089884"/>
            <a:chExt cx="1669490" cy="581638"/>
          </a:xfrm>
        </p:grpSpPr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3A34CC54-AB77-C04C-9732-03A3AB764DE4}"/>
                </a:ext>
              </a:extLst>
            </p:cNvPr>
            <p:cNvGrpSpPr/>
            <p:nvPr/>
          </p:nvGrpSpPr>
          <p:grpSpPr>
            <a:xfrm>
              <a:off x="4438865" y="6089884"/>
              <a:ext cx="372684" cy="581638"/>
              <a:chOff x="7137678" y="5487111"/>
              <a:chExt cx="372684" cy="581638"/>
            </a:xfrm>
          </p:grpSpPr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4A821809-21C4-2B41-8E04-53D2080FC130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ABCC9649-DDCB-4048-A2AE-DA3F955FEB08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87" name="Forme libre 86">
                  <a:extLst>
                    <a:ext uri="{FF2B5EF4-FFF2-40B4-BE49-F238E27FC236}">
                      <a16:creationId xmlns:a16="http://schemas.microsoft.com/office/drawing/2014/main" id="{BC7EA4F3-EDFC-B341-8CFC-ECE2DA162C2C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Forme libre 87">
                  <a:extLst>
                    <a:ext uri="{FF2B5EF4-FFF2-40B4-BE49-F238E27FC236}">
                      <a16:creationId xmlns:a16="http://schemas.microsoft.com/office/drawing/2014/main" id="{1FE04860-7FDD-0344-A69B-574AE9E006F7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A512CD65-C2B5-8A45-954B-A4256AB22ABE}"/>
                </a:ext>
              </a:extLst>
            </p:cNvPr>
            <p:cNvSpPr txBox="1"/>
            <p:nvPr/>
          </p:nvSpPr>
          <p:spPr>
            <a:xfrm>
              <a:off x="4858269" y="6123834"/>
              <a:ext cx="1250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 = galaxy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9618194-7594-974B-97E9-D2DCBC48D20D}"/>
              </a:ext>
            </a:extLst>
          </p:cNvPr>
          <p:cNvGrpSpPr/>
          <p:nvPr/>
        </p:nvGrpSpPr>
        <p:grpSpPr>
          <a:xfrm>
            <a:off x="241163" y="1909187"/>
            <a:ext cx="4813161" cy="4471516"/>
            <a:chOff x="241163" y="1909187"/>
            <a:chExt cx="4813161" cy="44715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B62ED50-D82E-9147-8DA1-07FB2E440A53}"/>
                </a:ext>
              </a:extLst>
            </p:cNvPr>
            <p:cNvSpPr/>
            <p:nvPr/>
          </p:nvSpPr>
          <p:spPr>
            <a:xfrm>
              <a:off x="241163" y="1909187"/>
              <a:ext cx="4813161" cy="44715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A393491C-00CD-1148-BB46-128F0489E61A}"/>
                </a:ext>
              </a:extLst>
            </p:cNvPr>
            <p:cNvSpPr/>
            <p:nvPr/>
          </p:nvSpPr>
          <p:spPr>
            <a:xfrm>
              <a:off x="2353742" y="3344449"/>
              <a:ext cx="1955211" cy="2279737"/>
            </a:xfrm>
            <a:custGeom>
              <a:avLst/>
              <a:gdLst>
                <a:gd name="connsiteX0" fmla="*/ 1291332 w 1955211"/>
                <a:gd name="connsiteY0" fmla="*/ 2254685 h 2279737"/>
                <a:gd name="connsiteX1" fmla="*/ 1291332 w 1955211"/>
                <a:gd name="connsiteY1" fmla="*/ 2254685 h 2279737"/>
                <a:gd name="connsiteX2" fmla="*/ 652505 w 1955211"/>
                <a:gd name="connsiteY2" fmla="*/ 2192055 h 2279737"/>
                <a:gd name="connsiteX3" fmla="*/ 452088 w 1955211"/>
                <a:gd name="connsiteY3" fmla="*/ 2066795 h 2279737"/>
                <a:gd name="connsiteX4" fmla="*/ 339354 w 1955211"/>
                <a:gd name="connsiteY4" fmla="*/ 2004165 h 2279737"/>
                <a:gd name="connsiteX5" fmla="*/ 264198 w 1955211"/>
                <a:gd name="connsiteY5" fmla="*/ 1916483 h 2279737"/>
                <a:gd name="connsiteX6" fmla="*/ 214094 w 1955211"/>
                <a:gd name="connsiteY6" fmla="*/ 1841326 h 2279737"/>
                <a:gd name="connsiteX7" fmla="*/ 201568 w 1955211"/>
                <a:gd name="connsiteY7" fmla="*/ 1791222 h 2279737"/>
                <a:gd name="connsiteX8" fmla="*/ 151463 w 1955211"/>
                <a:gd name="connsiteY8" fmla="*/ 1716066 h 2279737"/>
                <a:gd name="connsiteX9" fmla="*/ 138937 w 1955211"/>
                <a:gd name="connsiteY9" fmla="*/ 1678488 h 2279737"/>
                <a:gd name="connsiteX10" fmla="*/ 113885 w 1955211"/>
                <a:gd name="connsiteY10" fmla="*/ 1640910 h 2279737"/>
                <a:gd name="connsiteX11" fmla="*/ 101359 w 1955211"/>
                <a:gd name="connsiteY11" fmla="*/ 1578280 h 2279737"/>
                <a:gd name="connsiteX12" fmla="*/ 88833 w 1955211"/>
                <a:gd name="connsiteY12" fmla="*/ 1528176 h 2279737"/>
                <a:gd name="connsiteX13" fmla="*/ 76307 w 1955211"/>
                <a:gd name="connsiteY13" fmla="*/ 1390389 h 2279737"/>
                <a:gd name="connsiteX14" fmla="*/ 63781 w 1955211"/>
                <a:gd name="connsiteY14" fmla="*/ 1315233 h 2279737"/>
                <a:gd name="connsiteX15" fmla="*/ 51255 w 1955211"/>
                <a:gd name="connsiteY15" fmla="*/ 1227551 h 2279737"/>
                <a:gd name="connsiteX16" fmla="*/ 26203 w 1955211"/>
                <a:gd name="connsiteY16" fmla="*/ 876822 h 2279737"/>
                <a:gd name="connsiteX17" fmla="*/ 13677 w 1955211"/>
                <a:gd name="connsiteY17" fmla="*/ 839244 h 2279737"/>
                <a:gd name="connsiteX18" fmla="*/ 13677 w 1955211"/>
                <a:gd name="connsiteY18" fmla="*/ 563672 h 2279737"/>
                <a:gd name="connsiteX19" fmla="*/ 51255 w 1955211"/>
                <a:gd name="connsiteY19" fmla="*/ 450937 h 2279737"/>
                <a:gd name="connsiteX20" fmla="*/ 88833 w 1955211"/>
                <a:gd name="connsiteY20" fmla="*/ 338203 h 2279737"/>
                <a:gd name="connsiteX21" fmla="*/ 101359 w 1955211"/>
                <a:gd name="connsiteY21" fmla="*/ 300625 h 2279737"/>
                <a:gd name="connsiteX22" fmla="*/ 113885 w 1955211"/>
                <a:gd name="connsiteY22" fmla="*/ 263047 h 2279737"/>
                <a:gd name="connsiteX23" fmla="*/ 138937 w 1955211"/>
                <a:gd name="connsiteY23" fmla="*/ 225469 h 2279737"/>
                <a:gd name="connsiteX24" fmla="*/ 201568 w 1955211"/>
                <a:gd name="connsiteY24" fmla="*/ 175365 h 2279737"/>
                <a:gd name="connsiteX25" fmla="*/ 239146 w 1955211"/>
                <a:gd name="connsiteY25" fmla="*/ 162839 h 2279737"/>
                <a:gd name="connsiteX26" fmla="*/ 314302 w 1955211"/>
                <a:gd name="connsiteY26" fmla="*/ 112735 h 2279737"/>
                <a:gd name="connsiteX27" fmla="*/ 389458 w 1955211"/>
                <a:gd name="connsiteY27" fmla="*/ 87683 h 2279737"/>
                <a:gd name="connsiteX28" fmla="*/ 427036 w 1955211"/>
                <a:gd name="connsiteY28" fmla="*/ 75156 h 2279737"/>
                <a:gd name="connsiteX29" fmla="*/ 614926 w 1955211"/>
                <a:gd name="connsiteY29" fmla="*/ 50104 h 2279737"/>
                <a:gd name="connsiteX30" fmla="*/ 815343 w 1955211"/>
                <a:gd name="connsiteY30" fmla="*/ 37578 h 2279737"/>
                <a:gd name="connsiteX31" fmla="*/ 928077 w 1955211"/>
                <a:gd name="connsiteY31" fmla="*/ 12526 h 2279737"/>
                <a:gd name="connsiteX32" fmla="*/ 1028285 w 1955211"/>
                <a:gd name="connsiteY32" fmla="*/ 0 h 2279737"/>
                <a:gd name="connsiteX33" fmla="*/ 1278806 w 1955211"/>
                <a:gd name="connsiteY33" fmla="*/ 12526 h 2279737"/>
                <a:gd name="connsiteX34" fmla="*/ 1366488 w 1955211"/>
                <a:gd name="connsiteY34" fmla="*/ 37578 h 2279737"/>
                <a:gd name="connsiteX35" fmla="*/ 1541853 w 1955211"/>
                <a:gd name="connsiteY35" fmla="*/ 75156 h 2279737"/>
                <a:gd name="connsiteX36" fmla="*/ 1654587 w 1955211"/>
                <a:gd name="connsiteY36" fmla="*/ 137787 h 2279737"/>
                <a:gd name="connsiteX37" fmla="*/ 1692165 w 1955211"/>
                <a:gd name="connsiteY37" fmla="*/ 162839 h 2279737"/>
                <a:gd name="connsiteX38" fmla="*/ 1717217 w 1955211"/>
                <a:gd name="connsiteY38" fmla="*/ 200417 h 2279737"/>
                <a:gd name="connsiteX39" fmla="*/ 1754795 w 1955211"/>
                <a:gd name="connsiteY39" fmla="*/ 237995 h 2279737"/>
                <a:gd name="connsiteX40" fmla="*/ 1767321 w 1955211"/>
                <a:gd name="connsiteY40" fmla="*/ 275573 h 2279737"/>
                <a:gd name="connsiteX41" fmla="*/ 1792373 w 1955211"/>
                <a:gd name="connsiteY41" fmla="*/ 313151 h 2279737"/>
                <a:gd name="connsiteX42" fmla="*/ 1817425 w 1955211"/>
                <a:gd name="connsiteY42" fmla="*/ 388307 h 2279737"/>
                <a:gd name="connsiteX43" fmla="*/ 1829951 w 1955211"/>
                <a:gd name="connsiteY43" fmla="*/ 425885 h 2279737"/>
                <a:gd name="connsiteX44" fmla="*/ 1842477 w 1955211"/>
                <a:gd name="connsiteY44" fmla="*/ 463463 h 2279737"/>
                <a:gd name="connsiteX45" fmla="*/ 1855003 w 1955211"/>
                <a:gd name="connsiteY45" fmla="*/ 501041 h 2279737"/>
                <a:gd name="connsiteX46" fmla="*/ 1905107 w 1955211"/>
                <a:gd name="connsiteY46" fmla="*/ 576198 h 2279737"/>
                <a:gd name="connsiteX47" fmla="*/ 1955211 w 1955211"/>
                <a:gd name="connsiteY47" fmla="*/ 701458 h 2279737"/>
                <a:gd name="connsiteX48" fmla="*/ 1942685 w 1955211"/>
                <a:gd name="connsiteY48" fmla="*/ 1227551 h 2279737"/>
                <a:gd name="connsiteX49" fmla="*/ 1930159 w 1955211"/>
                <a:gd name="connsiteY49" fmla="*/ 1265129 h 2279737"/>
                <a:gd name="connsiteX50" fmla="*/ 1905107 w 1955211"/>
                <a:gd name="connsiteY50" fmla="*/ 1390389 h 2279737"/>
                <a:gd name="connsiteX51" fmla="*/ 1880055 w 1955211"/>
                <a:gd name="connsiteY51" fmla="*/ 1578280 h 2279737"/>
                <a:gd name="connsiteX52" fmla="*/ 1829951 w 1955211"/>
                <a:gd name="connsiteY52" fmla="*/ 1753644 h 2279737"/>
                <a:gd name="connsiteX53" fmla="*/ 1792373 w 1955211"/>
                <a:gd name="connsiteY53" fmla="*/ 1891430 h 2279737"/>
                <a:gd name="connsiteX54" fmla="*/ 1779847 w 1955211"/>
                <a:gd name="connsiteY54" fmla="*/ 1929009 h 2279737"/>
                <a:gd name="connsiteX55" fmla="*/ 1729743 w 1955211"/>
                <a:gd name="connsiteY55" fmla="*/ 2004165 h 2279737"/>
                <a:gd name="connsiteX56" fmla="*/ 1692165 w 1955211"/>
                <a:gd name="connsiteY56" fmla="*/ 2079321 h 2279737"/>
                <a:gd name="connsiteX57" fmla="*/ 1654587 w 1955211"/>
                <a:gd name="connsiteY57" fmla="*/ 2129425 h 2279737"/>
                <a:gd name="connsiteX58" fmla="*/ 1579431 w 1955211"/>
                <a:gd name="connsiteY58" fmla="*/ 2179529 h 2279737"/>
                <a:gd name="connsiteX59" fmla="*/ 1504274 w 1955211"/>
                <a:gd name="connsiteY59" fmla="*/ 2229633 h 2279737"/>
                <a:gd name="connsiteX60" fmla="*/ 1429118 w 1955211"/>
                <a:gd name="connsiteY60" fmla="*/ 2254685 h 2279737"/>
                <a:gd name="connsiteX61" fmla="*/ 1391540 w 1955211"/>
                <a:gd name="connsiteY61" fmla="*/ 2267211 h 2279737"/>
                <a:gd name="connsiteX62" fmla="*/ 1341436 w 1955211"/>
                <a:gd name="connsiteY62" fmla="*/ 2279737 h 2279737"/>
                <a:gd name="connsiteX63" fmla="*/ 1191124 w 1955211"/>
                <a:gd name="connsiteY63" fmla="*/ 2267211 h 2279737"/>
                <a:gd name="connsiteX64" fmla="*/ 1404066 w 1955211"/>
                <a:gd name="connsiteY64" fmla="*/ 2254685 h 227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955211" h="2279737">
                  <a:moveTo>
                    <a:pt x="1291332" y="2254685"/>
                  </a:moveTo>
                  <a:lnTo>
                    <a:pt x="1291332" y="2254685"/>
                  </a:lnTo>
                  <a:cubicBezTo>
                    <a:pt x="1078390" y="2233808"/>
                    <a:pt x="862804" y="2231486"/>
                    <a:pt x="652505" y="2192055"/>
                  </a:cubicBezTo>
                  <a:cubicBezTo>
                    <a:pt x="408253" y="2146258"/>
                    <a:pt x="552170" y="2133516"/>
                    <a:pt x="452088" y="2066795"/>
                  </a:cubicBezTo>
                  <a:cubicBezTo>
                    <a:pt x="390651" y="2025837"/>
                    <a:pt x="414767" y="2104716"/>
                    <a:pt x="339354" y="2004165"/>
                  </a:cubicBezTo>
                  <a:cubicBezTo>
                    <a:pt x="291147" y="1939889"/>
                    <a:pt x="316538" y="1968823"/>
                    <a:pt x="264198" y="1916483"/>
                  </a:cubicBezTo>
                  <a:cubicBezTo>
                    <a:pt x="225090" y="1799157"/>
                    <a:pt x="289155" y="1972684"/>
                    <a:pt x="214094" y="1841326"/>
                  </a:cubicBezTo>
                  <a:cubicBezTo>
                    <a:pt x="205553" y="1826379"/>
                    <a:pt x="209267" y="1806620"/>
                    <a:pt x="201568" y="1791222"/>
                  </a:cubicBezTo>
                  <a:cubicBezTo>
                    <a:pt x="188103" y="1764292"/>
                    <a:pt x="151463" y="1716066"/>
                    <a:pt x="151463" y="1716066"/>
                  </a:cubicBezTo>
                  <a:cubicBezTo>
                    <a:pt x="147288" y="1703540"/>
                    <a:pt x="144842" y="1690298"/>
                    <a:pt x="138937" y="1678488"/>
                  </a:cubicBezTo>
                  <a:cubicBezTo>
                    <a:pt x="132204" y="1665023"/>
                    <a:pt x="119171" y="1655006"/>
                    <a:pt x="113885" y="1640910"/>
                  </a:cubicBezTo>
                  <a:cubicBezTo>
                    <a:pt x="106410" y="1620975"/>
                    <a:pt x="105977" y="1599063"/>
                    <a:pt x="101359" y="1578280"/>
                  </a:cubicBezTo>
                  <a:cubicBezTo>
                    <a:pt x="97624" y="1561475"/>
                    <a:pt x="93008" y="1544877"/>
                    <a:pt x="88833" y="1528176"/>
                  </a:cubicBezTo>
                  <a:cubicBezTo>
                    <a:pt x="84658" y="1482247"/>
                    <a:pt x="81696" y="1436192"/>
                    <a:pt x="76307" y="1390389"/>
                  </a:cubicBezTo>
                  <a:cubicBezTo>
                    <a:pt x="73340" y="1365165"/>
                    <a:pt x="67643" y="1340335"/>
                    <a:pt x="63781" y="1315233"/>
                  </a:cubicBezTo>
                  <a:cubicBezTo>
                    <a:pt x="59292" y="1286052"/>
                    <a:pt x="55430" y="1256778"/>
                    <a:pt x="51255" y="1227551"/>
                  </a:cubicBezTo>
                  <a:cubicBezTo>
                    <a:pt x="46594" y="1129664"/>
                    <a:pt x="48026" y="985935"/>
                    <a:pt x="26203" y="876822"/>
                  </a:cubicBezTo>
                  <a:cubicBezTo>
                    <a:pt x="23614" y="863875"/>
                    <a:pt x="17852" y="851770"/>
                    <a:pt x="13677" y="839244"/>
                  </a:cubicBezTo>
                  <a:cubicBezTo>
                    <a:pt x="-203" y="714325"/>
                    <a:pt x="-8456" y="703846"/>
                    <a:pt x="13677" y="563672"/>
                  </a:cubicBezTo>
                  <a:cubicBezTo>
                    <a:pt x="13677" y="563670"/>
                    <a:pt x="44992" y="469727"/>
                    <a:pt x="51255" y="450937"/>
                  </a:cubicBezTo>
                  <a:lnTo>
                    <a:pt x="88833" y="338203"/>
                  </a:lnTo>
                  <a:lnTo>
                    <a:pt x="101359" y="300625"/>
                  </a:lnTo>
                  <a:cubicBezTo>
                    <a:pt x="105534" y="288099"/>
                    <a:pt x="106561" y="274033"/>
                    <a:pt x="113885" y="263047"/>
                  </a:cubicBezTo>
                  <a:cubicBezTo>
                    <a:pt x="122236" y="250521"/>
                    <a:pt x="129532" y="237224"/>
                    <a:pt x="138937" y="225469"/>
                  </a:cubicBezTo>
                  <a:cubicBezTo>
                    <a:pt x="154471" y="206053"/>
                    <a:pt x="179868" y="186215"/>
                    <a:pt x="201568" y="175365"/>
                  </a:cubicBezTo>
                  <a:cubicBezTo>
                    <a:pt x="213378" y="169460"/>
                    <a:pt x="227604" y="169251"/>
                    <a:pt x="239146" y="162839"/>
                  </a:cubicBezTo>
                  <a:cubicBezTo>
                    <a:pt x="265466" y="148217"/>
                    <a:pt x="285738" y="122256"/>
                    <a:pt x="314302" y="112735"/>
                  </a:cubicBezTo>
                  <a:lnTo>
                    <a:pt x="389458" y="87683"/>
                  </a:lnTo>
                  <a:cubicBezTo>
                    <a:pt x="401984" y="83508"/>
                    <a:pt x="413965" y="77023"/>
                    <a:pt x="427036" y="75156"/>
                  </a:cubicBezTo>
                  <a:cubicBezTo>
                    <a:pt x="468534" y="69228"/>
                    <a:pt x="576075" y="53342"/>
                    <a:pt x="614926" y="50104"/>
                  </a:cubicBezTo>
                  <a:cubicBezTo>
                    <a:pt x="681631" y="44545"/>
                    <a:pt x="748537" y="41753"/>
                    <a:pt x="815343" y="37578"/>
                  </a:cubicBezTo>
                  <a:cubicBezTo>
                    <a:pt x="855241" y="27604"/>
                    <a:pt x="886731" y="18887"/>
                    <a:pt x="928077" y="12526"/>
                  </a:cubicBezTo>
                  <a:cubicBezTo>
                    <a:pt x="961348" y="7407"/>
                    <a:pt x="994882" y="4175"/>
                    <a:pt x="1028285" y="0"/>
                  </a:cubicBezTo>
                  <a:cubicBezTo>
                    <a:pt x="1111792" y="4175"/>
                    <a:pt x="1195483" y="5582"/>
                    <a:pt x="1278806" y="12526"/>
                  </a:cubicBezTo>
                  <a:cubicBezTo>
                    <a:pt x="1308848" y="15030"/>
                    <a:pt x="1337789" y="29751"/>
                    <a:pt x="1366488" y="37578"/>
                  </a:cubicBezTo>
                  <a:cubicBezTo>
                    <a:pt x="1464583" y="64331"/>
                    <a:pt x="1452468" y="60259"/>
                    <a:pt x="1541853" y="75156"/>
                  </a:cubicBezTo>
                  <a:cubicBezTo>
                    <a:pt x="1607994" y="97205"/>
                    <a:pt x="1568445" y="80359"/>
                    <a:pt x="1654587" y="137787"/>
                  </a:cubicBezTo>
                  <a:lnTo>
                    <a:pt x="1692165" y="162839"/>
                  </a:lnTo>
                  <a:cubicBezTo>
                    <a:pt x="1700516" y="175365"/>
                    <a:pt x="1707579" y="188852"/>
                    <a:pt x="1717217" y="200417"/>
                  </a:cubicBezTo>
                  <a:cubicBezTo>
                    <a:pt x="1728558" y="214026"/>
                    <a:pt x="1744969" y="223256"/>
                    <a:pt x="1754795" y="237995"/>
                  </a:cubicBezTo>
                  <a:cubicBezTo>
                    <a:pt x="1762119" y="248981"/>
                    <a:pt x="1761416" y="263763"/>
                    <a:pt x="1767321" y="275573"/>
                  </a:cubicBezTo>
                  <a:cubicBezTo>
                    <a:pt x="1774054" y="289038"/>
                    <a:pt x="1786259" y="299394"/>
                    <a:pt x="1792373" y="313151"/>
                  </a:cubicBezTo>
                  <a:cubicBezTo>
                    <a:pt x="1803098" y="337282"/>
                    <a:pt x="1809074" y="363255"/>
                    <a:pt x="1817425" y="388307"/>
                  </a:cubicBezTo>
                  <a:lnTo>
                    <a:pt x="1829951" y="425885"/>
                  </a:lnTo>
                  <a:lnTo>
                    <a:pt x="1842477" y="463463"/>
                  </a:lnTo>
                  <a:cubicBezTo>
                    <a:pt x="1846652" y="475989"/>
                    <a:pt x="1847679" y="490055"/>
                    <a:pt x="1855003" y="501041"/>
                  </a:cubicBezTo>
                  <a:cubicBezTo>
                    <a:pt x="1871704" y="526093"/>
                    <a:pt x="1895586" y="547634"/>
                    <a:pt x="1905107" y="576198"/>
                  </a:cubicBezTo>
                  <a:cubicBezTo>
                    <a:pt x="1936064" y="669068"/>
                    <a:pt x="1918349" y="627735"/>
                    <a:pt x="1955211" y="701458"/>
                  </a:cubicBezTo>
                  <a:cubicBezTo>
                    <a:pt x="1951036" y="876822"/>
                    <a:pt x="1950473" y="1052310"/>
                    <a:pt x="1942685" y="1227551"/>
                  </a:cubicBezTo>
                  <a:cubicBezTo>
                    <a:pt x="1942099" y="1240742"/>
                    <a:pt x="1933128" y="1252264"/>
                    <a:pt x="1930159" y="1265129"/>
                  </a:cubicBezTo>
                  <a:cubicBezTo>
                    <a:pt x="1920584" y="1306619"/>
                    <a:pt x="1909809" y="1348069"/>
                    <a:pt x="1905107" y="1390389"/>
                  </a:cubicBezTo>
                  <a:cubicBezTo>
                    <a:pt x="1900937" y="1427923"/>
                    <a:pt x="1891300" y="1533299"/>
                    <a:pt x="1880055" y="1578280"/>
                  </a:cubicBezTo>
                  <a:cubicBezTo>
                    <a:pt x="1832301" y="1769295"/>
                    <a:pt x="1876811" y="1519344"/>
                    <a:pt x="1829951" y="1753644"/>
                  </a:cubicBezTo>
                  <a:cubicBezTo>
                    <a:pt x="1812246" y="1842170"/>
                    <a:pt x="1824158" y="1796074"/>
                    <a:pt x="1792373" y="1891430"/>
                  </a:cubicBezTo>
                  <a:cubicBezTo>
                    <a:pt x="1788198" y="1903956"/>
                    <a:pt x="1787171" y="1918023"/>
                    <a:pt x="1779847" y="1929009"/>
                  </a:cubicBezTo>
                  <a:cubicBezTo>
                    <a:pt x="1763146" y="1954061"/>
                    <a:pt x="1739264" y="1975601"/>
                    <a:pt x="1729743" y="2004165"/>
                  </a:cubicBezTo>
                  <a:cubicBezTo>
                    <a:pt x="1714231" y="2050701"/>
                    <a:pt x="1722518" y="2036827"/>
                    <a:pt x="1692165" y="2079321"/>
                  </a:cubicBezTo>
                  <a:cubicBezTo>
                    <a:pt x="1680031" y="2096309"/>
                    <a:pt x="1670190" y="2115555"/>
                    <a:pt x="1654587" y="2129425"/>
                  </a:cubicBezTo>
                  <a:cubicBezTo>
                    <a:pt x="1632083" y="2149428"/>
                    <a:pt x="1604483" y="2162828"/>
                    <a:pt x="1579431" y="2179529"/>
                  </a:cubicBezTo>
                  <a:lnTo>
                    <a:pt x="1504274" y="2229633"/>
                  </a:lnTo>
                  <a:lnTo>
                    <a:pt x="1429118" y="2254685"/>
                  </a:lnTo>
                  <a:cubicBezTo>
                    <a:pt x="1416592" y="2258860"/>
                    <a:pt x="1404349" y="2264009"/>
                    <a:pt x="1391540" y="2267211"/>
                  </a:cubicBezTo>
                  <a:lnTo>
                    <a:pt x="1341436" y="2279737"/>
                  </a:lnTo>
                  <a:cubicBezTo>
                    <a:pt x="1216253" y="2265828"/>
                    <a:pt x="1266511" y="2267211"/>
                    <a:pt x="1191124" y="2267211"/>
                  </a:cubicBezTo>
                  <a:lnTo>
                    <a:pt x="1404066" y="2254685"/>
                  </a:lnTo>
                </a:path>
              </a:pathLst>
            </a:custGeom>
            <a:noFill/>
            <a:ln w="1270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02ABAA5E-2507-FE45-8AF8-2B2955F4E272}"/>
                </a:ext>
              </a:extLst>
            </p:cNvPr>
            <p:cNvSpPr txBox="1"/>
            <p:nvPr/>
          </p:nvSpPr>
          <p:spPr>
            <a:xfrm>
              <a:off x="4340521" y="401374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>
                  <a:solidFill>
                    <a:schemeClr val="accent2"/>
                  </a:solidFill>
                </a:rPr>
                <a:t>A</a:t>
              </a: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3C520D15-BE08-0548-8598-1BE0061D7C2F}"/>
                </a:ext>
              </a:extLst>
            </p:cNvPr>
            <p:cNvGrpSpPr/>
            <p:nvPr/>
          </p:nvGrpSpPr>
          <p:grpSpPr>
            <a:xfrm>
              <a:off x="2806730" y="3684029"/>
              <a:ext cx="372684" cy="581638"/>
              <a:chOff x="7137678" y="5487111"/>
              <a:chExt cx="372684" cy="581638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877ECB0F-51DD-CE4F-9673-9400E4E3C58A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FEA9EF5F-4940-F24E-9581-C1986057BB31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19" name="Forme libre 18">
                  <a:extLst>
                    <a:ext uri="{FF2B5EF4-FFF2-40B4-BE49-F238E27FC236}">
                      <a16:creationId xmlns:a16="http://schemas.microsoft.com/office/drawing/2014/main" id="{7EE986BA-9222-3442-A662-96F8E7761557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Forme libre 21">
                  <a:extLst>
                    <a:ext uri="{FF2B5EF4-FFF2-40B4-BE49-F238E27FC236}">
                      <a16:creationId xmlns:a16="http://schemas.microsoft.com/office/drawing/2014/main" id="{9E3DDC90-E4D7-C44D-B39B-AA1CE7A8CA36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0514C42D-72E0-9B49-8423-3DEBA4CE5AD2}"/>
                </a:ext>
              </a:extLst>
            </p:cNvPr>
            <p:cNvGrpSpPr/>
            <p:nvPr/>
          </p:nvGrpSpPr>
          <p:grpSpPr>
            <a:xfrm>
              <a:off x="1646562" y="4184592"/>
              <a:ext cx="372684" cy="581638"/>
              <a:chOff x="7137678" y="5487111"/>
              <a:chExt cx="372684" cy="581638"/>
            </a:xfrm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9936F036-BD10-234C-A620-3BCFCFF57785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62C0AF2A-4348-044B-A470-D09D843A31F0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29" name="Forme libre 28">
                  <a:extLst>
                    <a:ext uri="{FF2B5EF4-FFF2-40B4-BE49-F238E27FC236}">
                      <a16:creationId xmlns:a16="http://schemas.microsoft.com/office/drawing/2014/main" id="{25780042-3327-DB48-B66A-4424C3315325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Forme libre 29">
                  <a:extLst>
                    <a:ext uri="{FF2B5EF4-FFF2-40B4-BE49-F238E27FC236}">
                      <a16:creationId xmlns:a16="http://schemas.microsoft.com/office/drawing/2014/main" id="{C2A45255-1225-F747-987D-6D86416A9426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D38CC37-35CE-5D47-AAA8-19FF8C8A5725}"/>
                </a:ext>
              </a:extLst>
            </p:cNvPr>
            <p:cNvGrpSpPr/>
            <p:nvPr/>
          </p:nvGrpSpPr>
          <p:grpSpPr>
            <a:xfrm>
              <a:off x="898518" y="3818783"/>
              <a:ext cx="372684" cy="581638"/>
              <a:chOff x="7137678" y="5487111"/>
              <a:chExt cx="372684" cy="581638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5B138BB-AB2E-4149-8F98-252578AD05C3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0D426D37-D3AC-D743-A5C9-825DCB6483E1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34" name="Forme libre 33">
                  <a:extLst>
                    <a:ext uri="{FF2B5EF4-FFF2-40B4-BE49-F238E27FC236}">
                      <a16:creationId xmlns:a16="http://schemas.microsoft.com/office/drawing/2014/main" id="{1F98C6AB-D9D1-BC41-8DE5-2F52597F8C33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Forme libre 34">
                  <a:extLst>
                    <a:ext uri="{FF2B5EF4-FFF2-40B4-BE49-F238E27FC236}">
                      <a16:creationId xmlns:a16="http://schemas.microsoft.com/office/drawing/2014/main" id="{45DAC98E-111E-E744-B34A-4000DD3C46DB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DE924CE-8E67-B54D-922F-F1BF7C602F7F}"/>
                </a:ext>
              </a:extLst>
            </p:cNvPr>
            <p:cNvGrpSpPr/>
            <p:nvPr/>
          </p:nvGrpSpPr>
          <p:grpSpPr>
            <a:xfrm>
              <a:off x="2748672" y="2226002"/>
              <a:ext cx="372684" cy="581638"/>
              <a:chOff x="7137678" y="5487111"/>
              <a:chExt cx="372684" cy="581638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53E5404F-32A9-604A-A9ED-AC7BFA4D50B3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8FE284A8-FB5B-2544-BFFF-C139D29B3FB2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39" name="Forme libre 38">
                  <a:extLst>
                    <a:ext uri="{FF2B5EF4-FFF2-40B4-BE49-F238E27FC236}">
                      <a16:creationId xmlns:a16="http://schemas.microsoft.com/office/drawing/2014/main" id="{76063BC8-9B14-FF43-9DC8-803EB8823B52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Forme libre 39">
                  <a:extLst>
                    <a:ext uri="{FF2B5EF4-FFF2-40B4-BE49-F238E27FC236}">
                      <a16:creationId xmlns:a16="http://schemas.microsoft.com/office/drawing/2014/main" id="{40A3B517-7EF5-FB40-A162-EBD5DC024655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A3BE608F-8B9C-E347-A6DC-05095367440D}"/>
                </a:ext>
              </a:extLst>
            </p:cNvPr>
            <p:cNvGrpSpPr/>
            <p:nvPr/>
          </p:nvGrpSpPr>
          <p:grpSpPr>
            <a:xfrm>
              <a:off x="924769" y="2794148"/>
              <a:ext cx="372684" cy="581638"/>
              <a:chOff x="7137678" y="5487111"/>
              <a:chExt cx="372684" cy="581638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1E16B286-5B76-064E-BA57-0CE41413DF20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88C36E20-A67D-2F41-9086-CC49C542324B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44" name="Forme libre 43">
                  <a:extLst>
                    <a:ext uri="{FF2B5EF4-FFF2-40B4-BE49-F238E27FC236}">
                      <a16:creationId xmlns:a16="http://schemas.microsoft.com/office/drawing/2014/main" id="{ED0B7114-FDC7-1E4C-A678-26DDB2ADD1E9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Forme libre 44">
                  <a:extLst>
                    <a:ext uri="{FF2B5EF4-FFF2-40B4-BE49-F238E27FC236}">
                      <a16:creationId xmlns:a16="http://schemas.microsoft.com/office/drawing/2014/main" id="{68FBD36D-DB12-914B-B7E8-9506B8087729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7661E723-2FD7-CF4B-8F9F-21F5F2128DCE}"/>
                </a:ext>
              </a:extLst>
            </p:cNvPr>
            <p:cNvGrpSpPr/>
            <p:nvPr/>
          </p:nvGrpSpPr>
          <p:grpSpPr>
            <a:xfrm>
              <a:off x="2889193" y="4645998"/>
              <a:ext cx="372684" cy="581638"/>
              <a:chOff x="7137678" y="5487111"/>
              <a:chExt cx="372684" cy="581638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7DCF44F7-09EA-F44C-960C-25E11C64FB54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C0D7D4F9-3608-444F-A1DA-64C7A1426A19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49" name="Forme libre 48">
                  <a:extLst>
                    <a:ext uri="{FF2B5EF4-FFF2-40B4-BE49-F238E27FC236}">
                      <a16:creationId xmlns:a16="http://schemas.microsoft.com/office/drawing/2014/main" id="{4901FA16-AEE2-8742-81BF-81217C388BD0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Forme libre 49">
                  <a:extLst>
                    <a:ext uri="{FF2B5EF4-FFF2-40B4-BE49-F238E27FC236}">
                      <a16:creationId xmlns:a16="http://schemas.microsoft.com/office/drawing/2014/main" id="{35FB193F-13C7-F749-AEF7-44F9D1BFB919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47D3BE38-04A1-9F40-885C-40B8EDC5ADF6}"/>
                </a:ext>
              </a:extLst>
            </p:cNvPr>
            <p:cNvGrpSpPr/>
            <p:nvPr/>
          </p:nvGrpSpPr>
          <p:grpSpPr>
            <a:xfrm>
              <a:off x="3439966" y="3602954"/>
              <a:ext cx="372684" cy="581638"/>
              <a:chOff x="7137678" y="5487111"/>
              <a:chExt cx="372684" cy="581638"/>
            </a:xfrm>
          </p:grpSpPr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D805F5EC-0A11-F84A-BCE5-3295552FC250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58" name="Groupe 57">
                <a:extLst>
                  <a:ext uri="{FF2B5EF4-FFF2-40B4-BE49-F238E27FC236}">
                    <a16:creationId xmlns:a16="http://schemas.microsoft.com/office/drawing/2014/main" id="{6035BF9F-56DA-0F41-8FA6-ECA7FBB29639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59" name="Forme libre 58">
                  <a:extLst>
                    <a:ext uri="{FF2B5EF4-FFF2-40B4-BE49-F238E27FC236}">
                      <a16:creationId xmlns:a16="http://schemas.microsoft.com/office/drawing/2014/main" id="{8635FDF2-ED93-564D-8EF0-C1C6C90816F6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Forme libre 59">
                  <a:extLst>
                    <a:ext uri="{FF2B5EF4-FFF2-40B4-BE49-F238E27FC236}">
                      <a16:creationId xmlns:a16="http://schemas.microsoft.com/office/drawing/2014/main" id="{197AEE47-D967-A64B-A155-B04F38CC4D73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6AAB9433-27E9-B64B-A26A-F75D5A0B7700}"/>
                </a:ext>
              </a:extLst>
            </p:cNvPr>
            <p:cNvGrpSpPr/>
            <p:nvPr/>
          </p:nvGrpSpPr>
          <p:grpSpPr>
            <a:xfrm>
              <a:off x="3604892" y="4298439"/>
              <a:ext cx="372684" cy="581638"/>
              <a:chOff x="7137678" y="5487111"/>
              <a:chExt cx="372684" cy="581638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0F8BC905-D8BF-4746-B7D0-FE8EA3CEE684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63" name="Groupe 62">
                <a:extLst>
                  <a:ext uri="{FF2B5EF4-FFF2-40B4-BE49-F238E27FC236}">
                    <a16:creationId xmlns:a16="http://schemas.microsoft.com/office/drawing/2014/main" id="{7B3AF942-E14D-BF48-A0A0-AE69506774A2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64" name="Forme libre 63">
                  <a:extLst>
                    <a:ext uri="{FF2B5EF4-FFF2-40B4-BE49-F238E27FC236}">
                      <a16:creationId xmlns:a16="http://schemas.microsoft.com/office/drawing/2014/main" id="{824F441D-2AC1-C94A-A70F-1631FB09704E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Forme libre 64">
                  <a:extLst>
                    <a:ext uri="{FF2B5EF4-FFF2-40B4-BE49-F238E27FC236}">
                      <a16:creationId xmlns:a16="http://schemas.microsoft.com/office/drawing/2014/main" id="{5FC4662B-835E-2A4B-AEE5-278D6DE144ED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E7BE3A9-898B-2549-98B5-A79F55D2F6C2}"/>
                </a:ext>
              </a:extLst>
            </p:cNvPr>
            <p:cNvGrpSpPr/>
            <p:nvPr/>
          </p:nvGrpSpPr>
          <p:grpSpPr>
            <a:xfrm>
              <a:off x="3661438" y="2553982"/>
              <a:ext cx="372684" cy="581638"/>
              <a:chOff x="7137678" y="5487111"/>
              <a:chExt cx="372684" cy="581638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DF776880-C0B1-E340-870B-F6DB40DC52DA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E5F20F49-C64B-7347-8968-BB8940F44FAC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70" name="Forme libre 69">
                  <a:extLst>
                    <a:ext uri="{FF2B5EF4-FFF2-40B4-BE49-F238E27FC236}">
                      <a16:creationId xmlns:a16="http://schemas.microsoft.com/office/drawing/2014/main" id="{4D958057-A882-464A-86BA-E06BF2A3E073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Forme libre 70">
                  <a:extLst>
                    <a:ext uri="{FF2B5EF4-FFF2-40B4-BE49-F238E27FC236}">
                      <a16:creationId xmlns:a16="http://schemas.microsoft.com/office/drawing/2014/main" id="{E3E6CBE4-B330-F246-9529-2259E54B6FB3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3A3DEC3E-4DD0-1A4D-AA14-9ACEF55A5AD9}"/>
                </a:ext>
              </a:extLst>
            </p:cNvPr>
            <p:cNvGrpSpPr/>
            <p:nvPr/>
          </p:nvGrpSpPr>
          <p:grpSpPr>
            <a:xfrm>
              <a:off x="2123912" y="5542196"/>
              <a:ext cx="372684" cy="581638"/>
              <a:chOff x="7137678" y="5487111"/>
              <a:chExt cx="372684" cy="581638"/>
            </a:xfrm>
          </p:grpSpPr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5BB36504-0E95-714B-88A2-EE72FE4B3CBE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A66E5919-01F5-F34A-8D5C-96D08C773734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75" name="Forme libre 74">
                  <a:extLst>
                    <a:ext uri="{FF2B5EF4-FFF2-40B4-BE49-F238E27FC236}">
                      <a16:creationId xmlns:a16="http://schemas.microsoft.com/office/drawing/2014/main" id="{A977E529-D091-6B48-94F0-0BAEE676113B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Forme libre 75">
                  <a:extLst>
                    <a:ext uri="{FF2B5EF4-FFF2-40B4-BE49-F238E27FC236}">
                      <a16:creationId xmlns:a16="http://schemas.microsoft.com/office/drawing/2014/main" id="{1ED0A0C8-3C29-9048-A064-E0BF76F9A25F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9297158-7790-5A4C-B2B6-702FC32C4E6C}"/>
                </a:ext>
              </a:extLst>
            </p:cNvPr>
            <p:cNvGrpSpPr/>
            <p:nvPr/>
          </p:nvGrpSpPr>
          <p:grpSpPr>
            <a:xfrm>
              <a:off x="1894081" y="2866145"/>
              <a:ext cx="372684" cy="581638"/>
              <a:chOff x="7137678" y="5487111"/>
              <a:chExt cx="372684" cy="581638"/>
            </a:xfrm>
          </p:grpSpPr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11A6E885-1EDF-F04F-88A3-61A06B6B0A12}"/>
                  </a:ext>
                </a:extLst>
              </p:cNvPr>
              <p:cNvSpPr/>
              <p:nvPr/>
            </p:nvSpPr>
            <p:spPr>
              <a:xfrm>
                <a:off x="7194224" y="5632381"/>
                <a:ext cx="253498" cy="28030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D3D58771-37DA-2F45-BD53-C2D0D44C05B4}"/>
                  </a:ext>
                </a:extLst>
              </p:cNvPr>
              <p:cNvGrpSpPr/>
              <p:nvPr/>
            </p:nvGrpSpPr>
            <p:grpSpPr>
              <a:xfrm>
                <a:off x="7137678" y="5487111"/>
                <a:ext cx="372684" cy="581638"/>
                <a:chOff x="5300932" y="5656951"/>
                <a:chExt cx="246545" cy="333688"/>
              </a:xfrm>
            </p:grpSpPr>
            <p:sp>
              <p:nvSpPr>
                <p:cNvPr id="80" name="Forme libre 79">
                  <a:extLst>
                    <a:ext uri="{FF2B5EF4-FFF2-40B4-BE49-F238E27FC236}">
                      <a16:creationId xmlns:a16="http://schemas.microsoft.com/office/drawing/2014/main" id="{3F6C6196-3261-B548-9376-63C0DD971C55}"/>
                    </a:ext>
                  </a:extLst>
                </p:cNvPr>
                <p:cNvSpPr/>
                <p:nvPr/>
              </p:nvSpPr>
              <p:spPr>
                <a:xfrm>
                  <a:off x="5307432" y="5656951"/>
                  <a:ext cx="240045" cy="13062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Forme libre 80">
                  <a:extLst>
                    <a:ext uri="{FF2B5EF4-FFF2-40B4-BE49-F238E27FC236}">
                      <a16:creationId xmlns:a16="http://schemas.microsoft.com/office/drawing/2014/main" id="{DA314BCA-4A2A-9C4C-B84B-811CD92992D9}"/>
                    </a:ext>
                  </a:extLst>
                </p:cNvPr>
                <p:cNvSpPr/>
                <p:nvPr/>
              </p:nvSpPr>
              <p:spPr>
                <a:xfrm flipH="1" flipV="1">
                  <a:off x="5300932" y="5836040"/>
                  <a:ext cx="246545" cy="154599"/>
                </a:xfrm>
                <a:custGeom>
                  <a:avLst/>
                  <a:gdLst>
                    <a:gd name="connsiteX0" fmla="*/ 170822 w 240045"/>
                    <a:gd name="connsiteY0" fmla="*/ 130629 h 130629"/>
                    <a:gd name="connsiteX1" fmla="*/ 231113 w 240045"/>
                    <a:gd name="connsiteY1" fmla="*/ 100483 h 130629"/>
                    <a:gd name="connsiteX2" fmla="*/ 231113 w 240045"/>
                    <a:gd name="connsiteY2" fmla="*/ 100483 h 130629"/>
                    <a:gd name="connsiteX3" fmla="*/ 231113 w 240045"/>
                    <a:gd name="connsiteY3" fmla="*/ 30145 h 130629"/>
                    <a:gd name="connsiteX4" fmla="*/ 110532 w 240045"/>
                    <a:gd name="connsiteY4" fmla="*/ 10048 h 130629"/>
                    <a:gd name="connsiteX5" fmla="*/ 0 w 240045"/>
                    <a:gd name="connsiteY5" fmla="*/ 0 h 130629"/>
                    <a:gd name="connsiteX6" fmla="*/ 0 w 240045"/>
                    <a:gd name="connsiteY6" fmla="*/ 0 h 130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0045" h="130629">
                      <a:moveTo>
                        <a:pt x="170822" y="130629"/>
                      </a:moveTo>
                      <a:lnTo>
                        <a:pt x="231113" y="100483"/>
                      </a:lnTo>
                      <a:lnTo>
                        <a:pt x="231113" y="100483"/>
                      </a:lnTo>
                      <a:cubicBezTo>
                        <a:pt x="231113" y="88760"/>
                        <a:pt x="251210" y="45217"/>
                        <a:pt x="231113" y="30145"/>
                      </a:cubicBezTo>
                      <a:cubicBezTo>
                        <a:pt x="211016" y="15072"/>
                        <a:pt x="149051" y="15072"/>
                        <a:pt x="110532" y="10048"/>
                      </a:cubicBezTo>
                      <a:cubicBezTo>
                        <a:pt x="72013" y="5024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30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6FA93DF7-ACEA-E94A-8D00-5CA411866CC0}"/>
                </a:ext>
              </a:extLst>
            </p:cNvPr>
            <p:cNvSpPr txBox="1"/>
            <p:nvPr/>
          </p:nvSpPr>
          <p:spPr>
            <a:xfrm>
              <a:off x="2550837" y="37168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5CDAFCA8-1C0F-5644-9F9E-F2C989E19422}"/>
                </a:ext>
              </a:extLst>
            </p:cNvPr>
            <p:cNvSpPr txBox="1"/>
            <p:nvPr/>
          </p:nvSpPr>
          <p:spPr>
            <a:xfrm>
              <a:off x="2597333" y="46401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DDE9BC83-0A3D-4E43-A901-CA5D0CB3E8BB}"/>
                </a:ext>
              </a:extLst>
            </p:cNvPr>
            <p:cNvSpPr txBox="1"/>
            <p:nvPr/>
          </p:nvSpPr>
          <p:spPr>
            <a:xfrm>
              <a:off x="3801405" y="37367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A698E946-194B-9347-8CDD-CD9B90BC0051}"/>
                </a:ext>
              </a:extLst>
            </p:cNvPr>
            <p:cNvSpPr txBox="1"/>
            <p:nvPr/>
          </p:nvSpPr>
          <p:spPr>
            <a:xfrm>
              <a:off x="3879784" y="4519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pic>
        <p:nvPicPr>
          <p:cNvPr id="98" name="Image 97">
            <a:extLst>
              <a:ext uri="{FF2B5EF4-FFF2-40B4-BE49-F238E27FC236}">
                <a16:creationId xmlns:a16="http://schemas.microsoft.com/office/drawing/2014/main" id="{E8D25322-1F29-9342-9863-17846CF61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3" t="781" r="7260" b="3902"/>
          <a:stretch/>
        </p:blipFill>
        <p:spPr>
          <a:xfrm>
            <a:off x="7246640" y="3825570"/>
            <a:ext cx="280937" cy="52112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3D454A-40E1-8248-81D1-6DE1EAAE7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659" y="1661592"/>
            <a:ext cx="3944600" cy="6782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32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estimate </a:t>
            </a:r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316802F8-034D-FF42-91C0-492C31DBE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039"/>
          <a:stretch/>
        </p:blipFill>
        <p:spPr>
          <a:xfrm>
            <a:off x="4168926" y="594525"/>
            <a:ext cx="542209" cy="8667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5305952-3B4A-AC4E-A02B-DCDA9FE69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75" y="1461286"/>
            <a:ext cx="5511800" cy="419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2387325-A84D-D247-A972-0AEE9A962E70}"/>
              </a:ext>
            </a:extLst>
          </p:cNvPr>
          <p:cNvSpPr txBox="1"/>
          <p:nvPr/>
        </p:nvSpPr>
        <p:spPr>
          <a:xfrm>
            <a:off x="222075" y="5930966"/>
            <a:ext cx="370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Population</a:t>
            </a:r>
            <a:r>
              <a:rPr lang="en-GB" sz="2400" dirty="0"/>
              <a:t> mean: </a:t>
            </a:r>
            <a:r>
              <a:rPr lang="en-GB" sz="2400" dirty="0">
                <a:latin typeface="Symbol" pitchFamily="2" charset="2"/>
              </a:rPr>
              <a:t>q = 19.66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550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estimate </a:t>
            </a:r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316802F8-034D-FF42-91C0-492C31DBE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039"/>
          <a:stretch/>
        </p:blipFill>
        <p:spPr>
          <a:xfrm>
            <a:off x="4168926" y="594525"/>
            <a:ext cx="542209" cy="8667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5305952-3B4A-AC4E-A02B-DCDA9FE69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75" y="1461286"/>
            <a:ext cx="5511800" cy="419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46DF274-B078-9A4F-AF20-E4E6F899C804}"/>
              </a:ext>
            </a:extLst>
          </p:cNvPr>
          <p:cNvSpPr txBox="1"/>
          <p:nvPr/>
        </p:nvSpPr>
        <p:spPr>
          <a:xfrm>
            <a:off x="6186680" y="110493"/>
            <a:ext cx="516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Six different </a:t>
            </a:r>
            <a:r>
              <a:rPr lang="en-GB" i="1" dirty="0">
                <a:solidFill>
                  <a:srgbClr val="FF0000"/>
                </a:solidFill>
              </a:rPr>
              <a:t>samples</a:t>
            </a:r>
            <a:r>
              <a:rPr lang="en-GB" dirty="0"/>
              <a:t> drawn from the true population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387325-A84D-D247-A972-0AEE9A962E70}"/>
              </a:ext>
            </a:extLst>
          </p:cNvPr>
          <p:cNvSpPr txBox="1"/>
          <p:nvPr/>
        </p:nvSpPr>
        <p:spPr>
          <a:xfrm>
            <a:off x="222075" y="5930966"/>
            <a:ext cx="370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Population</a:t>
            </a:r>
            <a:r>
              <a:rPr lang="en-GB" sz="2400" dirty="0"/>
              <a:t> mean: </a:t>
            </a:r>
            <a:r>
              <a:rPr lang="en-GB" sz="2400" dirty="0">
                <a:latin typeface="Symbol" pitchFamily="2" charset="2"/>
              </a:rPr>
              <a:t>q = 19.66</a:t>
            </a:r>
            <a:r>
              <a:rPr lang="en-GB" sz="2400" dirty="0"/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83BA879-FB73-FE47-9827-42E2C405A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839" y="497691"/>
            <a:ext cx="4301524" cy="28952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5256764-5F44-A343-B9A8-4E8CD3CFD38E}"/>
              </a:ext>
            </a:extLst>
          </p:cNvPr>
          <p:cNvCxnSpPr/>
          <p:nvPr/>
        </p:nvCxnSpPr>
        <p:spPr>
          <a:xfrm flipV="1">
            <a:off x="4384386" y="1830620"/>
            <a:ext cx="2238087" cy="1051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9CF6085-1291-414D-8AD4-91A22FDC6149}"/>
              </a:ext>
            </a:extLst>
          </p:cNvPr>
          <p:cNvSpPr txBox="1"/>
          <p:nvPr/>
        </p:nvSpPr>
        <p:spPr>
          <a:xfrm rot="20131617">
            <a:off x="4795498" y="197086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186557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estimate </a:t>
            </a:r>
          </a:p>
        </p:txBody>
      </p:sp>
      <p:pic>
        <p:nvPicPr>
          <p:cNvPr id="82" name="Image 81">
            <a:extLst>
              <a:ext uri="{FF2B5EF4-FFF2-40B4-BE49-F238E27FC236}">
                <a16:creationId xmlns:a16="http://schemas.microsoft.com/office/drawing/2014/main" id="{316802F8-034D-FF42-91C0-492C31DBE0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039"/>
          <a:stretch/>
        </p:blipFill>
        <p:spPr>
          <a:xfrm>
            <a:off x="4168926" y="594525"/>
            <a:ext cx="542209" cy="8667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5305952-3B4A-AC4E-A02B-DCDA9FE69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75" y="1461286"/>
            <a:ext cx="5511800" cy="419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46DF274-B078-9A4F-AF20-E4E6F899C804}"/>
              </a:ext>
            </a:extLst>
          </p:cNvPr>
          <p:cNvSpPr txBox="1"/>
          <p:nvPr/>
        </p:nvSpPr>
        <p:spPr>
          <a:xfrm>
            <a:off x="6186680" y="110493"/>
            <a:ext cx="516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Six different </a:t>
            </a:r>
            <a:r>
              <a:rPr lang="en-GB" i="1" dirty="0">
                <a:solidFill>
                  <a:srgbClr val="FF0000"/>
                </a:solidFill>
              </a:rPr>
              <a:t>samples</a:t>
            </a:r>
            <a:r>
              <a:rPr lang="en-GB" dirty="0"/>
              <a:t> drawn from the true population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387325-A84D-D247-A972-0AEE9A962E70}"/>
              </a:ext>
            </a:extLst>
          </p:cNvPr>
          <p:cNvSpPr txBox="1"/>
          <p:nvPr/>
        </p:nvSpPr>
        <p:spPr>
          <a:xfrm>
            <a:off x="222075" y="5930966"/>
            <a:ext cx="370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Population</a:t>
            </a:r>
            <a:r>
              <a:rPr lang="en-GB" sz="2400" dirty="0"/>
              <a:t> mean: </a:t>
            </a:r>
            <a:r>
              <a:rPr lang="en-GB" sz="2400" dirty="0">
                <a:latin typeface="Symbol" pitchFamily="2" charset="2"/>
              </a:rPr>
              <a:t>q = 19.66</a:t>
            </a:r>
            <a:r>
              <a:rPr lang="en-GB" sz="2400" dirty="0"/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83BA879-FB73-FE47-9827-42E2C405A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839" y="497691"/>
            <a:ext cx="4301524" cy="28952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6822E7-9DFE-5045-9C8F-C9836D05F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7794" y="3436063"/>
            <a:ext cx="6494206" cy="597932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5256764-5F44-A343-B9A8-4E8CD3CFD38E}"/>
              </a:ext>
            </a:extLst>
          </p:cNvPr>
          <p:cNvCxnSpPr/>
          <p:nvPr/>
        </p:nvCxnSpPr>
        <p:spPr>
          <a:xfrm flipV="1">
            <a:off x="4384386" y="1830620"/>
            <a:ext cx="2238087" cy="1051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9CF6085-1291-414D-8AD4-91A22FDC6149}"/>
              </a:ext>
            </a:extLst>
          </p:cNvPr>
          <p:cNvSpPr txBox="1"/>
          <p:nvPr/>
        </p:nvSpPr>
        <p:spPr>
          <a:xfrm rot="20131617">
            <a:off x="4795498" y="197086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Samples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88EBDE3F-3D4C-E344-9852-477A8EE68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3839" y="3951749"/>
            <a:ext cx="4618024" cy="2906251"/>
          </a:xfrm>
          <a:prstGeom prst="rect">
            <a:avLst/>
          </a:prstGeom>
        </p:spPr>
      </p:pic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D449ED45-7182-CE47-A834-B45C130D5C53}"/>
              </a:ext>
            </a:extLst>
          </p:cNvPr>
          <p:cNvCxnSpPr>
            <a:cxnSpLocks/>
          </p:cNvCxnSpPr>
          <p:nvPr/>
        </p:nvCxnSpPr>
        <p:spPr>
          <a:xfrm>
            <a:off x="10640346" y="3300255"/>
            <a:ext cx="569248" cy="1465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DA5A51-6FC0-1245-B6F9-49D23D719DCC}"/>
              </a:ext>
            </a:extLst>
          </p:cNvPr>
          <p:cNvSpPr/>
          <p:nvPr/>
        </p:nvSpPr>
        <p:spPr>
          <a:xfrm>
            <a:off x="2763640" y="6402021"/>
            <a:ext cx="423391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Go to: </a:t>
            </a:r>
            <a:r>
              <a:rPr lang="en-GB" sz="2400" dirty="0"/>
              <a:t>Sect. II.1 of the notebook </a:t>
            </a:r>
          </a:p>
        </p:txBody>
      </p:sp>
    </p:spTree>
    <p:extLst>
      <p:ext uri="{BB962C8B-B14F-4D97-AF65-F5344CB8AC3E}">
        <p14:creationId xmlns:p14="http://schemas.microsoft.com/office/powerpoint/2010/main" val="328056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5C7B05-1787-8040-8F4F-B45FBA028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683" y="524665"/>
            <a:ext cx="5461000" cy="23368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67F219C-91CD-1A46-B2CD-86A2BDD7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75" y="-3616"/>
            <a:ext cx="10085707" cy="1056562"/>
          </a:xfrm>
        </p:spPr>
        <p:txBody>
          <a:bodyPr/>
          <a:lstStyle/>
          <a:p>
            <a:r>
              <a:rPr lang="en-GB" dirty="0"/>
              <a:t>Summary statistics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6C8798-665B-2243-956C-B6C432062B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00"/>
          <a:stretch/>
        </p:blipFill>
        <p:spPr>
          <a:xfrm>
            <a:off x="0" y="2824018"/>
            <a:ext cx="5410200" cy="40339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C21296A-3102-CF4F-A7D5-02C60629D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381" y="3100237"/>
            <a:ext cx="5410200" cy="375776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35B9A3C-E1C7-8E4E-BA93-FB70C3F7D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072" y="5885295"/>
            <a:ext cx="812800" cy="39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DF25067-10D1-F84E-A1FE-495573E41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4320" y="3747759"/>
            <a:ext cx="803562" cy="4370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518B82-EFA3-024F-B40A-C5C332191B09}"/>
              </a:ext>
            </a:extLst>
          </p:cNvPr>
          <p:cNvCxnSpPr>
            <a:cxnSpLocks/>
          </p:cNvCxnSpPr>
          <p:nvPr/>
        </p:nvCxnSpPr>
        <p:spPr>
          <a:xfrm>
            <a:off x="3320472" y="5306291"/>
            <a:ext cx="599211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DFC7EF50-C7BA-2E4B-B065-8D63A03E0D35}"/>
              </a:ext>
            </a:extLst>
          </p:cNvPr>
          <p:cNvSpPr txBox="1"/>
          <p:nvPr/>
        </p:nvSpPr>
        <p:spPr>
          <a:xfrm>
            <a:off x="3320472" y="48446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Symbol" pitchFamily="2" charset="2"/>
              </a:rPr>
              <a:t>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EDC42D3-8586-B143-B569-4183C93C847B}"/>
              </a:ext>
            </a:extLst>
          </p:cNvPr>
          <p:cNvCxnSpPr>
            <a:cxnSpLocks/>
          </p:cNvCxnSpPr>
          <p:nvPr/>
        </p:nvCxnSpPr>
        <p:spPr>
          <a:xfrm>
            <a:off x="9126101" y="5426942"/>
            <a:ext cx="714083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775D4728-EACE-DD42-9BFF-98AE1417D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2321" y="5487672"/>
            <a:ext cx="854515" cy="46473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F525554-8F50-6549-872C-47CE24EAD6BD}"/>
              </a:ext>
            </a:extLst>
          </p:cNvPr>
          <p:cNvSpPr txBox="1"/>
          <p:nvPr/>
        </p:nvSpPr>
        <p:spPr>
          <a:xfrm>
            <a:off x="8295962" y="2915571"/>
            <a:ext cx="218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Sampling distribution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BA8A4EA-ADE6-A544-81F0-5DD9EBB460E5}"/>
              </a:ext>
            </a:extLst>
          </p:cNvPr>
          <p:cNvSpPr txBox="1"/>
          <p:nvPr/>
        </p:nvSpPr>
        <p:spPr>
          <a:xfrm>
            <a:off x="10511257" y="334457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90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AFBE796-4E44-474C-A6A4-9AE734E46F4A}"/>
              </a:ext>
            </a:extLst>
          </p:cNvPr>
          <p:cNvSpPr txBox="1"/>
          <p:nvPr/>
        </p:nvSpPr>
        <p:spPr>
          <a:xfrm>
            <a:off x="4095294" y="324433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 = 9 10</a:t>
            </a:r>
            <a:r>
              <a:rPr lang="en-GB" baseline="30000" dirty="0"/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86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43FC3A-3627-9D48-8275-6DD59A45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(sample) statistics: </a:t>
            </a:r>
            <a:r>
              <a:rPr lang="en-GB" i="1" dirty="0">
                <a:solidFill>
                  <a:srgbClr val="FF0000"/>
                </a:solidFill>
              </a:rPr>
              <a:t>standard error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482E2-83D1-E941-9A1A-83D0E109FEEF}"/>
              </a:ext>
            </a:extLst>
          </p:cNvPr>
          <p:cNvSpPr txBox="1"/>
          <p:nvPr/>
        </p:nvSpPr>
        <p:spPr>
          <a:xfrm>
            <a:off x="3263673" y="1884549"/>
            <a:ext cx="6131102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Standard error</a:t>
            </a:r>
            <a:r>
              <a:rPr lang="en-GB" sz="2400" dirty="0"/>
              <a:t> (</a:t>
            </a:r>
            <a:r>
              <a:rPr lang="en-GB" sz="2400" dirty="0" err="1"/>
              <a:t>stde</a:t>
            </a:r>
            <a:r>
              <a:rPr lang="en-GB" sz="2400" dirty="0"/>
              <a:t>) </a:t>
            </a:r>
            <a:r>
              <a:rPr lang="en-GB" sz="3200" dirty="0"/>
              <a:t>≠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0070C0"/>
                </a:solidFill>
              </a:rPr>
              <a:t>Standard deviation </a:t>
            </a:r>
            <a:r>
              <a:rPr lang="en-GB" sz="2400" dirty="0"/>
              <a:t>(std)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51305E-4A28-8C40-B9E3-AFE494BD34C1}"/>
              </a:ext>
            </a:extLst>
          </p:cNvPr>
          <p:cNvSpPr txBox="1"/>
          <p:nvPr/>
        </p:nvSpPr>
        <p:spPr>
          <a:xfrm>
            <a:off x="4142509" y="3488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D7FFF7C4-C8BD-6542-BB64-AD5F120C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46834"/>
              </p:ext>
            </p:extLst>
          </p:nvPr>
        </p:nvGraphicFramePr>
        <p:xfrm>
          <a:off x="1071424" y="2989883"/>
          <a:ext cx="10515600" cy="316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191832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67672103"/>
                    </a:ext>
                  </a:extLst>
                </a:gridCol>
              </a:tblGrid>
              <a:tr h="639975">
                <a:tc>
                  <a:txBody>
                    <a:bodyPr/>
                    <a:lstStyle/>
                    <a:p>
                      <a:r>
                        <a:rPr lang="en-GB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59648"/>
                  </a:ext>
                </a:extLst>
              </a:tr>
              <a:tr h="7702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Standard error on the 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70238"/>
                  </a:ext>
                </a:extLst>
              </a:tr>
              <a:tr h="753768">
                <a:tc>
                  <a:txBody>
                    <a:bodyPr/>
                    <a:lstStyle/>
                    <a:p>
                      <a:r>
                        <a:rPr lang="en-GB" dirty="0"/>
                        <a:t>Standard error on the sample </a:t>
                      </a:r>
                      <a:r>
                        <a:rPr lang="en-GB" dirty="0" err="1"/>
                        <a:t>stdev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15789"/>
                  </a:ext>
                </a:extLst>
              </a:tr>
              <a:tr h="997527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Standard error on proportions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04866"/>
                  </a:ext>
                </a:extLst>
              </a:tr>
            </a:tbl>
          </a:graphicData>
        </a:graphic>
      </p:graphicFrame>
      <p:pic>
        <p:nvPicPr>
          <p:cNvPr id="12" name="Espace réservé du contenu 5">
            <a:extLst>
              <a:ext uri="{FF2B5EF4-FFF2-40B4-BE49-F238E27FC236}">
                <a16:creationId xmlns:a16="http://schemas.microsoft.com/office/drawing/2014/main" id="{CA698EE5-8C19-E346-A552-24CEDA34A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25289" r="-2314" b="15671"/>
          <a:stretch/>
        </p:blipFill>
        <p:spPr>
          <a:xfrm>
            <a:off x="6443406" y="3688547"/>
            <a:ext cx="1633800" cy="4784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54BE0A9-A9DF-CA47-B135-6CCE75BC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06" y="4443869"/>
            <a:ext cx="2400300" cy="508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ED2CC45-75BA-5440-B4B6-F86545BD2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406" y="5299262"/>
            <a:ext cx="1905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651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19130</TotalTime>
  <Words>3616</Words>
  <Application>Microsoft Macintosh PowerPoint</Application>
  <PresentationFormat>Grand écran</PresentationFormat>
  <Paragraphs>409</Paragraphs>
  <Slides>25</Slides>
  <Notes>7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Thème Office</vt:lpstr>
      <vt:lpstr>Classical statistical inference</vt:lpstr>
      <vt:lpstr>What is inference? </vt:lpstr>
      <vt:lpstr>Point estimate </vt:lpstr>
      <vt:lpstr>Point estimate </vt:lpstr>
      <vt:lpstr>Point estimate </vt:lpstr>
      <vt:lpstr>Point estimate </vt:lpstr>
      <vt:lpstr>Point estimate </vt:lpstr>
      <vt:lpstr>Summary statistics</vt:lpstr>
      <vt:lpstr>Summary (sample) statistics: standard error</vt:lpstr>
      <vt:lpstr>Central limit theorem</vt:lpstr>
      <vt:lpstr>Distribution of sample quantities</vt:lpstr>
      <vt:lpstr>Classical statistical inference: confidence interval</vt:lpstr>
      <vt:lpstr>Confidence interval on a RV (descriptive stat)</vt:lpstr>
      <vt:lpstr>Confidence interval on a RV (descriptive stat)</vt:lpstr>
      <vt:lpstr>Confidence interval on a RV (descriptive stat)</vt:lpstr>
      <vt:lpstr>Confidence interval on a RV (descriptive stat)</vt:lpstr>
      <vt:lpstr>Confidence interval from an estimator</vt:lpstr>
      <vt:lpstr>Confidence interval from an estimator</vt:lpstr>
      <vt:lpstr>Confidence interval from an estimator</vt:lpstr>
      <vt:lpstr>Confidence interval on the mean</vt:lpstr>
      <vt:lpstr>Confidence interval on the mean</vt:lpstr>
      <vt:lpstr>Confidence interval on the mean </vt:lpstr>
      <vt:lpstr>Confidence interval on the mean </vt:lpstr>
      <vt:lpstr>Confidence interval on the mean </vt:lpstr>
      <vt:lpstr>Confidence interval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statistical inference</dc:title>
  <dc:creator>Microsoft Office User</dc:creator>
  <cp:lastModifiedBy>Microsoft Office User</cp:lastModifiedBy>
  <cp:revision>184</cp:revision>
  <dcterms:created xsi:type="dcterms:W3CDTF">2020-10-15T16:04:45Z</dcterms:created>
  <dcterms:modified xsi:type="dcterms:W3CDTF">2021-11-11T10:21:56Z</dcterms:modified>
</cp:coreProperties>
</file>