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95" r:id="rId4"/>
    <p:sldId id="297" r:id="rId5"/>
    <p:sldId id="296" r:id="rId6"/>
    <p:sldId id="298" r:id="rId7"/>
    <p:sldId id="299" r:id="rId8"/>
    <p:sldId id="300" r:id="rId9"/>
    <p:sldId id="301" r:id="rId10"/>
    <p:sldId id="302" r:id="rId11"/>
    <p:sldId id="303" r:id="rId12"/>
    <p:sldId id="305" r:id="rId13"/>
    <p:sldId id="304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2"/>
    <p:restoredTop sz="87949"/>
  </p:normalViewPr>
  <p:slideViewPr>
    <p:cSldViewPr snapToGrid="0" snapToObjects="1">
      <p:cViewPr varScale="1">
        <p:scale>
          <a:sx n="89" d="100"/>
          <a:sy n="89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F51CA-031E-964D-ADEE-1EF1A49CD285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007E8-16E4-0647-AEEA-E50C952E500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626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300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47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52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21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145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698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100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355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528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93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F5CAC2-B019-7F46-B86F-4DACE8225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1A288A-01FC-E44D-86C1-DD813DCCA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FB7196-E9D1-8345-AFE2-AD13A0E6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F2DD8-94FB-E847-B527-49B37A3D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1BD3D0-8097-6842-B77F-E6657B0C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1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41C5D-4486-F44B-8086-B5FDD723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1CC651-D931-AB4E-B163-F90A0EF6D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9C40EC-C05F-5244-B75D-168D0BC1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F023C9-DA0A-1344-8F13-FC7319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AA90FB-4057-024C-AA47-96C4DB4B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65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BAA3AE-8DC4-5B4C-8C9B-0AA52015B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040522-1230-3D4A-B09B-013A04934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C7E7ED-D388-BB41-89F5-5C483BE4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1A405-DDB7-6A45-AA84-313231A1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648485-48F4-0F4B-8EDA-35E811C4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79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213BB1-C7EE-6346-AF1E-39DCEB64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E389A8-1768-F746-AE44-272D56233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6D4122-4FC9-CA45-8B9B-954864E3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EB90DC-31C4-3B4A-BAA5-6A7F267D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2AC68C-34E1-144F-9D06-7F39F0C4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5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98333-6D8E-FF4F-BF2B-11E662A9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BA0676-1144-F24E-A2BF-4FE325E95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E610BD-5833-0641-8378-C41CF7E4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5597C7-1327-F245-835D-22765AB3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EB563-86F8-F647-A75E-271BD0F8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18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F566A-949D-F542-A243-0F8BFD24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A9D7C-7B05-4B4B-B9C4-E415BDD10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DCB61F-9FA3-5B4B-8544-8645E4C0F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96FA05-72CB-C947-999D-13CDCA01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0427CA-4DA9-1843-B987-0027EC34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7D105A-B921-3540-A1D1-8A8AA886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33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D5EE8-FBDB-6642-B4F3-2453096D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C5090-CED9-274E-BFB1-E3B289896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DF6940-A1C4-D84E-88AC-CD801C283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4D223E-B4F4-5B4F-BEC9-6BAC36068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57BDC7-DD88-764C-B0E6-F7D7E457D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57605A-D6A2-1840-9EE0-E8A64144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92C6DB-4605-6045-988E-B764C184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705A0B-DEE9-3C4F-A98B-33AAE6AF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8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D6140-F04D-D544-83F5-1DAE4DDA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6F56D0-483F-BA45-A3A7-35EB7AC8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701C27-61A1-8F47-B731-79F16993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CC076B-CD25-2547-A688-88C2BD49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70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9B5907-CEE6-8F40-A6CE-E97DC984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EE9D2A-CC39-C14F-A37E-7B1369CD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8D7983-8EA1-9D44-BDF2-2B4B8265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35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CD416B-572A-F84F-8DA8-A883F090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AB6FBF-9E86-CA4E-8D42-D245FC880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DFB265-9EA7-5745-ACCE-484333770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B2A199-691D-DC4C-9A8D-FBAD608D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2097C3-C238-474A-A2E2-B72EFCD4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ED8F9A-E936-B942-891E-12B09C46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49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A9CD2-8B89-8243-8C3D-34F20DE2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BCA0B9-DC81-4E44-84A4-C8D6CA0A6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5DAC6F-AF79-ED42-842E-FE7E64998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AE733E-8E5A-C74F-8D1A-0F901572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E53CF8-7F93-3145-9710-137AA8AD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8CE6FA-572A-F440-BEE5-CF830C45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48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88B3A03-33ED-7D4C-BBEE-6226919E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DF6C80-1D27-5741-8B2D-B81E0FBE6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984D49-B62C-024F-8AB4-C9146B82D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0D77C-C571-1045-A9AF-1DB60B096104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0018AC-254B-0845-B5B1-45A40A5DD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615992-DFD6-4340-90D4-EE5B11174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9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1.png"/><Relationship Id="rId5" Type="http://schemas.openxmlformats.org/officeDocument/2006/relationships/image" Target="../media/image20.png"/><Relationship Id="rId10" Type="http://schemas.openxmlformats.org/officeDocument/2006/relationships/image" Target="../media/image30.png"/><Relationship Id="rId4" Type="http://schemas.openxmlformats.org/officeDocument/2006/relationships/image" Target="../media/image19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D432E-73AD-A24C-ABDF-7A4499164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Classical statistical inference</a:t>
            </a:r>
            <a:br>
              <a:rPr lang="en-GB" dirty="0"/>
            </a:br>
            <a:r>
              <a:rPr lang="en-GB" sz="4000" i="1" dirty="0"/>
              <a:t>Uncertainties on arbitrary RV</a:t>
            </a:r>
            <a:endParaRPr lang="en-GB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2B8931-3FD3-C247-99B7-CD730DFB5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447" y="3602038"/>
            <a:ext cx="10430189" cy="1655762"/>
          </a:xfrm>
        </p:spPr>
        <p:txBody>
          <a:bodyPr>
            <a:normAutofit/>
          </a:bodyPr>
          <a:lstStyle/>
          <a:p>
            <a:r>
              <a:rPr lang="en-GB" dirty="0"/>
              <a:t>Part 4 </a:t>
            </a:r>
          </a:p>
          <a:p>
            <a:r>
              <a:rPr lang="en-GB" dirty="0"/>
              <a:t>Associated notebook: </a:t>
            </a:r>
          </a:p>
          <a:p>
            <a:r>
              <a:rPr lang="fr-BE" u="sng" dirty="0">
                <a:solidFill>
                  <a:schemeClr val="accent1"/>
                </a:solidFill>
              </a:rPr>
              <a:t>04-Basic_statistical_inference_frequentists_2/</a:t>
            </a:r>
            <a:r>
              <a:rPr lang="fr-BE" u="sng" dirty="0" err="1">
                <a:solidFill>
                  <a:schemeClr val="accent1"/>
                </a:solidFill>
              </a:rPr>
              <a:t>Frequentist_Monte_Carlo.ipynb</a:t>
            </a:r>
            <a:endParaRPr lang="fr-BE" u="sng" dirty="0">
              <a:solidFill>
                <a:schemeClr val="accent1"/>
              </a:solidFill>
            </a:endParaRPr>
          </a:p>
          <a:p>
            <a:endParaRPr lang="fr-BE" u="sng" dirty="0">
              <a:solidFill>
                <a:schemeClr val="accent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19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D432E-73AD-A24C-ABDF-7A4499164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Classical statistical inference</a:t>
            </a:r>
            <a:br>
              <a:rPr lang="en-GB" dirty="0"/>
            </a:br>
            <a:r>
              <a:rPr lang="en-GB" sz="4000" i="1" dirty="0"/>
              <a:t>Bootstrap and </a:t>
            </a:r>
            <a:r>
              <a:rPr lang="en-GB" sz="4000" i="1" dirty="0" err="1"/>
              <a:t>Jacknife</a:t>
            </a:r>
            <a:endParaRPr lang="en-GB" sz="4000" i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2B8931-3FD3-C247-99B7-CD730DFB5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447" y="3602038"/>
            <a:ext cx="10430189" cy="16557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Part 5 </a:t>
            </a:r>
          </a:p>
          <a:p>
            <a:r>
              <a:rPr lang="en-GB" dirty="0"/>
              <a:t>Associated notebook: </a:t>
            </a:r>
          </a:p>
          <a:p>
            <a:r>
              <a:rPr lang="fr-BE" u="sng" dirty="0">
                <a:solidFill>
                  <a:schemeClr val="accent1"/>
                </a:solidFill>
              </a:rPr>
              <a:t>04-Basic_statistical_inference_frequentists_2/ </a:t>
            </a:r>
            <a:r>
              <a:rPr lang="fr-BE" u="sng" dirty="0" err="1">
                <a:solidFill>
                  <a:schemeClr val="accent1"/>
                </a:solidFill>
              </a:rPr>
              <a:t>Frequentist_inference_Bootstrap.ipynb</a:t>
            </a:r>
            <a:endParaRPr lang="fr-BE" u="sng" dirty="0">
              <a:solidFill>
                <a:schemeClr val="accent1"/>
              </a:solidFill>
            </a:endParaRPr>
          </a:p>
          <a:p>
            <a:endParaRPr lang="fr-BE" u="sng" dirty="0">
              <a:solidFill>
                <a:schemeClr val="accent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1171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Bootstrap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5DA22C0-3401-014C-8205-CDDD05149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6" y="1397000"/>
            <a:ext cx="4627959" cy="345209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381D886-C6E6-114B-95CF-D357D02CC062}"/>
              </a:ext>
            </a:extLst>
          </p:cNvPr>
          <p:cNvSpPr txBox="1"/>
          <p:nvPr/>
        </p:nvSpPr>
        <p:spPr>
          <a:xfrm rot="20927792">
            <a:off x="2063354" y="2275378"/>
            <a:ext cx="1790875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Unknown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CD5BB8A-B5C1-BC41-BF39-64062378D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128" y="1387534"/>
            <a:ext cx="4850264" cy="328204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2A89E4A-CCF4-3C4F-83A0-CD066D890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109" y="3233975"/>
            <a:ext cx="812800" cy="4699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5CC57ED-930B-3649-8C3A-5EAD5F680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5042" y="2713097"/>
            <a:ext cx="812800" cy="5588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0195733-D2E7-D84E-A9E8-0AE17B3149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7752" y="2870211"/>
            <a:ext cx="2499311" cy="31669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9AFDB4B-4A14-C246-AF45-DDE47AE3EB05}"/>
              </a:ext>
            </a:extLst>
          </p:cNvPr>
          <p:cNvSpPr txBox="1"/>
          <p:nvPr/>
        </p:nvSpPr>
        <p:spPr>
          <a:xfrm>
            <a:off x="10168392" y="2396836"/>
            <a:ext cx="106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My data: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5F71D66-1237-E447-918B-CC33508AB77B}"/>
              </a:ext>
            </a:extLst>
          </p:cNvPr>
          <p:cNvSpPr txBox="1"/>
          <p:nvPr/>
        </p:nvSpPr>
        <p:spPr>
          <a:xfrm>
            <a:off x="449008" y="4819415"/>
            <a:ext cx="1055795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b="1" dirty="0"/>
              <a:t>Bootstrap</a:t>
            </a:r>
            <a:r>
              <a:rPr lang="en-GB" sz="2400" dirty="0"/>
              <a:t> ≡ Draw samples from the sample PDF            , allowing from replacements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67C8B62-5411-084D-B785-643F288863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9526" y="4866566"/>
            <a:ext cx="611031" cy="42008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87EF51B-B462-D24F-B15B-6BEF412B1D6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-1" r="55918" b="1752"/>
          <a:stretch/>
        </p:blipFill>
        <p:spPr>
          <a:xfrm>
            <a:off x="716279" y="5428916"/>
            <a:ext cx="3907742" cy="46166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1EE2EE8-B6B1-DA4C-94E4-EC4BACD68A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6994" y="5411318"/>
            <a:ext cx="2989184" cy="143655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07EDA4A-49AC-1746-9FF0-C8298ECD5EF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2714" t="5483"/>
          <a:stretch/>
        </p:blipFill>
        <p:spPr>
          <a:xfrm>
            <a:off x="239976" y="6182944"/>
            <a:ext cx="5078152" cy="44413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DF0826F-0FA1-1E41-A153-7473E16D85F8}"/>
              </a:ext>
            </a:extLst>
          </p:cNvPr>
          <p:cNvSpPr txBox="1"/>
          <p:nvPr/>
        </p:nvSpPr>
        <p:spPr>
          <a:xfrm>
            <a:off x="6362863" y="5331503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e.g.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B432DE-ECF8-9043-AF61-96F36054186E}"/>
              </a:ext>
            </a:extLst>
          </p:cNvPr>
          <p:cNvSpPr/>
          <p:nvPr/>
        </p:nvSpPr>
        <p:spPr>
          <a:xfrm>
            <a:off x="7436134" y="407918"/>
            <a:ext cx="4560929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Go to: </a:t>
            </a:r>
            <a:r>
              <a:rPr lang="en-GB" sz="2400" dirty="0"/>
              <a:t>Sect. II.5 of the notebook</a:t>
            </a:r>
          </a:p>
        </p:txBody>
      </p:sp>
    </p:spTree>
    <p:extLst>
      <p:ext uri="{BB962C8B-B14F-4D97-AF65-F5344CB8AC3E}">
        <p14:creationId xmlns:p14="http://schemas.microsoft.com/office/powerpoint/2010/main" val="310828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56F1836-F667-C24E-A0BD-A38DFBC15FF3}"/>
              </a:ext>
            </a:extLst>
          </p:cNvPr>
          <p:cNvSpPr/>
          <p:nvPr/>
        </p:nvSpPr>
        <p:spPr>
          <a:xfrm>
            <a:off x="6469803" y="5510805"/>
            <a:ext cx="5250872" cy="1216768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216AFF-91C8-6947-8016-D663C44A39BD}"/>
              </a:ext>
            </a:extLst>
          </p:cNvPr>
          <p:cNvSpPr/>
          <p:nvPr/>
        </p:nvSpPr>
        <p:spPr>
          <a:xfrm>
            <a:off x="193964" y="5510805"/>
            <a:ext cx="5250872" cy="1216768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Bootstrap Confidence Interval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5DA22C0-3401-014C-8205-CDDD05149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6" y="1397000"/>
            <a:ext cx="4627959" cy="345209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381D886-C6E6-114B-95CF-D357D02CC062}"/>
              </a:ext>
            </a:extLst>
          </p:cNvPr>
          <p:cNvSpPr txBox="1"/>
          <p:nvPr/>
        </p:nvSpPr>
        <p:spPr>
          <a:xfrm rot="20927792">
            <a:off x="2063354" y="2275378"/>
            <a:ext cx="1790875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Unknown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CD5BB8A-B5C1-BC41-BF39-64062378D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128" y="1387534"/>
            <a:ext cx="4850264" cy="328204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2A89E4A-CCF4-3C4F-83A0-CD066D890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109" y="3233975"/>
            <a:ext cx="812800" cy="4699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5CC57ED-930B-3649-8C3A-5EAD5F680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5042" y="2713097"/>
            <a:ext cx="812800" cy="5588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0195733-D2E7-D84E-A9E8-0AE17B3149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7752" y="2870211"/>
            <a:ext cx="2499311" cy="31669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9AFDB4B-4A14-C246-AF45-DDE47AE3EB05}"/>
              </a:ext>
            </a:extLst>
          </p:cNvPr>
          <p:cNvSpPr txBox="1"/>
          <p:nvPr/>
        </p:nvSpPr>
        <p:spPr>
          <a:xfrm>
            <a:off x="10168392" y="2396836"/>
            <a:ext cx="106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My data: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B432DE-ECF8-9043-AF61-96F36054186E}"/>
              </a:ext>
            </a:extLst>
          </p:cNvPr>
          <p:cNvSpPr/>
          <p:nvPr/>
        </p:nvSpPr>
        <p:spPr>
          <a:xfrm>
            <a:off x="7436134" y="407918"/>
            <a:ext cx="4560929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Go to: </a:t>
            </a:r>
            <a:r>
              <a:rPr lang="en-GB" sz="2400" dirty="0"/>
              <a:t>Sect. II.5.1 of the notebook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D1C273E-BC3E-9448-A014-1A817EE1670C}"/>
              </a:ext>
            </a:extLst>
          </p:cNvPr>
          <p:cNvSpPr txBox="1"/>
          <p:nvPr/>
        </p:nvSpPr>
        <p:spPr>
          <a:xfrm>
            <a:off x="471055" y="5084618"/>
            <a:ext cx="956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 the estimate of your statistics </a:t>
            </a:r>
            <a:r>
              <a:rPr lang="en-GB" i="1" dirty="0"/>
              <a:t>q </a:t>
            </a:r>
            <a:r>
              <a:rPr lang="en-GB" dirty="0"/>
              <a:t>from all the bootstrapped samples + its associated </a:t>
            </a:r>
            <a:r>
              <a:rPr lang="en-GB" i="1" dirty="0" err="1"/>
              <a:t>stde</a:t>
            </a:r>
            <a:r>
              <a:rPr lang="en-GB" i="1" baseline="30000" dirty="0" err="1"/>
              <a:t>B</a:t>
            </a:r>
            <a:r>
              <a:rPr lang="en-GB" i="1" dirty="0"/>
              <a:t>(q)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0585C8-37F7-8644-ADF1-52B9708FC1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325" y="6115664"/>
            <a:ext cx="4559868" cy="38137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3A470EC-9F27-464D-B659-922E1DE35699}"/>
              </a:ext>
            </a:extLst>
          </p:cNvPr>
          <p:cNvSpPr txBox="1"/>
          <p:nvPr/>
        </p:nvSpPr>
        <p:spPr>
          <a:xfrm>
            <a:off x="290946" y="5628569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Normal CI: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0224327-7764-D14E-84B9-B4D9EDD4C6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5042" y="6165467"/>
            <a:ext cx="1949717" cy="43769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48FF33C-FB90-EE49-AC47-7A1C84C5E013}"/>
              </a:ext>
            </a:extLst>
          </p:cNvPr>
          <p:cNvSpPr txBox="1"/>
          <p:nvPr/>
        </p:nvSpPr>
        <p:spPr>
          <a:xfrm>
            <a:off x="6740659" y="5575017"/>
            <a:ext cx="1894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Percentile CI: </a:t>
            </a:r>
          </a:p>
        </p:txBody>
      </p:sp>
    </p:spTree>
    <p:extLst>
      <p:ext uri="{BB962C8B-B14F-4D97-AF65-F5344CB8AC3E}">
        <p14:creationId xmlns:p14="http://schemas.microsoft.com/office/powerpoint/2010/main" val="334434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885E9394-B17E-184D-BE06-F7656020AC33}"/>
              </a:ext>
            </a:extLst>
          </p:cNvPr>
          <p:cNvSpPr/>
          <p:nvPr/>
        </p:nvSpPr>
        <p:spPr>
          <a:xfrm>
            <a:off x="7015349" y="5533153"/>
            <a:ext cx="4712450" cy="119441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0757F98C-F5F0-0D49-8D48-06E09FE2AE3E}"/>
              </a:ext>
            </a:extLst>
          </p:cNvPr>
          <p:cNvSpPr/>
          <p:nvPr/>
        </p:nvSpPr>
        <p:spPr>
          <a:xfrm>
            <a:off x="568036" y="5716317"/>
            <a:ext cx="4223891" cy="92001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 err="1">
                <a:solidFill>
                  <a:srgbClr val="002060"/>
                </a:solidFill>
              </a:rPr>
              <a:t>Jacknife</a:t>
            </a:r>
            <a:endParaRPr lang="en-GB" b="1" dirty="0">
              <a:solidFill>
                <a:srgbClr val="00206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5DA22C0-3401-014C-8205-CDDD05149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7" y="1397001"/>
            <a:ext cx="4103546" cy="306092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381D886-C6E6-114B-95CF-D357D02CC062}"/>
              </a:ext>
            </a:extLst>
          </p:cNvPr>
          <p:cNvSpPr txBox="1"/>
          <p:nvPr/>
        </p:nvSpPr>
        <p:spPr>
          <a:xfrm rot="20927792">
            <a:off x="2053507" y="2217215"/>
            <a:ext cx="1963030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Unknown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CD5BB8A-B5C1-BC41-BF39-64062378D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988" y="1290360"/>
            <a:ext cx="4205087" cy="284547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2A89E4A-CCF4-3C4F-83A0-CD066D890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1968" y="2938759"/>
            <a:ext cx="720698" cy="41665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5CC57ED-930B-3649-8C3A-5EAD5F680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299502"/>
            <a:ext cx="812800" cy="5588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0195733-D2E7-D84E-A9E8-0AE17B3149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3075" y="1662752"/>
            <a:ext cx="2914724" cy="36933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9AFDB4B-4A14-C246-AF45-DDE47AE3EB05}"/>
              </a:ext>
            </a:extLst>
          </p:cNvPr>
          <p:cNvSpPr txBox="1"/>
          <p:nvPr/>
        </p:nvSpPr>
        <p:spPr>
          <a:xfrm>
            <a:off x="9849606" y="1215870"/>
            <a:ext cx="106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My data: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5F71D66-1237-E447-918B-CC33508AB77B}"/>
              </a:ext>
            </a:extLst>
          </p:cNvPr>
          <p:cNvSpPr txBox="1"/>
          <p:nvPr/>
        </p:nvSpPr>
        <p:spPr>
          <a:xfrm>
            <a:off x="763244" y="4447331"/>
            <a:ext cx="7421071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b="1" dirty="0" err="1"/>
              <a:t>Jacknife</a:t>
            </a:r>
            <a:r>
              <a:rPr lang="en-GB" sz="2400" dirty="0"/>
              <a:t> ≡ Remove </a:t>
            </a:r>
            <a:r>
              <a:rPr lang="en-GB" sz="2400" i="1" dirty="0"/>
              <a:t>1</a:t>
            </a:r>
            <a:r>
              <a:rPr lang="en-GB" sz="2400" dirty="0"/>
              <a:t> data point from your sample, </a:t>
            </a:r>
            <a:r>
              <a:rPr lang="en-GB" sz="2400" i="1" dirty="0"/>
              <a:t>n</a:t>
            </a:r>
            <a:r>
              <a:rPr lang="en-GB" sz="2400" dirty="0"/>
              <a:t> times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B432DE-ECF8-9043-AF61-96F36054186E}"/>
              </a:ext>
            </a:extLst>
          </p:cNvPr>
          <p:cNvSpPr/>
          <p:nvPr/>
        </p:nvSpPr>
        <p:spPr>
          <a:xfrm>
            <a:off x="7436134" y="407918"/>
            <a:ext cx="4560929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Go to: </a:t>
            </a:r>
            <a:r>
              <a:rPr lang="en-GB" sz="2400" dirty="0"/>
              <a:t>Sect. II.5.2 of the notebook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0A8BC0-2ADF-5A4C-958F-4DAA668F7D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0553" y="2685549"/>
            <a:ext cx="2632090" cy="133972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3A8F81A-C444-C143-A8C9-9A3E20932AAC}"/>
              </a:ext>
            </a:extLst>
          </p:cNvPr>
          <p:cNvSpPr txBox="1"/>
          <p:nvPr/>
        </p:nvSpPr>
        <p:spPr>
          <a:xfrm>
            <a:off x="8860553" y="4262665"/>
            <a:ext cx="270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n-1 point per sample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D2C98F1-E20D-3A42-A2C1-A4B9DF5443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673" y="5913237"/>
            <a:ext cx="3832315" cy="455969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DFB3364-8211-3640-96A0-68361D35FD10}"/>
              </a:ext>
            </a:extLst>
          </p:cNvPr>
          <p:cNvSpPr txBox="1"/>
          <p:nvPr/>
        </p:nvSpPr>
        <p:spPr>
          <a:xfrm>
            <a:off x="540331" y="5103083"/>
            <a:ext cx="5999013" cy="46166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accent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dirty="0"/>
              <a:t>WARNING: statistics </a:t>
            </a:r>
            <a:r>
              <a:rPr lang="en-GB" sz="2400" dirty="0" err="1"/>
              <a:t>q</a:t>
            </a:r>
            <a:r>
              <a:rPr lang="en-GB" sz="2400" baseline="-25000" dirty="0" err="1"/>
              <a:t>n</a:t>
            </a:r>
            <a:r>
              <a:rPr lang="en-GB" sz="2400" dirty="0"/>
              <a:t> from </a:t>
            </a:r>
            <a:r>
              <a:rPr lang="en-GB" sz="2400" dirty="0" err="1"/>
              <a:t>Jacknife</a:t>
            </a:r>
            <a:r>
              <a:rPr lang="en-GB" sz="2400" dirty="0"/>
              <a:t> is biased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56B1F39-2B5C-4F42-A87A-6F89ED5E0E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7784" y="5934080"/>
            <a:ext cx="1954619" cy="780271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AFFBA3B-5A30-7E41-B747-105DBAFDFA36}"/>
              </a:ext>
            </a:extLst>
          </p:cNvPr>
          <p:cNvSpPr txBox="1"/>
          <p:nvPr/>
        </p:nvSpPr>
        <p:spPr>
          <a:xfrm>
            <a:off x="5698318" y="5664977"/>
            <a:ext cx="39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w.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E24591D1-CB1E-7C4A-B5DB-96CD30E0AE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99288" y="5579975"/>
            <a:ext cx="4362133" cy="104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6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Uncertainty calculation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C094992-00F2-0A47-9DFD-127F415A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6" y="1455990"/>
            <a:ext cx="11184272" cy="982410"/>
          </a:xfr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How to calculate </a:t>
            </a:r>
            <a:r>
              <a:rPr lang="en-GB" dirty="0" err="1">
                <a:solidFill>
                  <a:srgbClr val="FF0000"/>
                </a:solidFill>
              </a:rPr>
              <a:t>stde</a:t>
            </a:r>
            <a:r>
              <a:rPr lang="en-GB" dirty="0"/>
              <a:t> (or simply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std</a:t>
            </a:r>
            <a:r>
              <a:rPr lang="en-GB" dirty="0"/>
              <a:t>) on a RV if it is a function of one or multiple RV ? </a:t>
            </a:r>
            <a:endParaRPr lang="en-GB" i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A17AED4-E1AA-3247-A252-2FCECD48DFED}"/>
              </a:ext>
            </a:extLst>
          </p:cNvPr>
          <p:cNvSpPr txBox="1"/>
          <p:nvPr/>
        </p:nvSpPr>
        <p:spPr>
          <a:xfrm>
            <a:off x="500063" y="3171825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Case 1: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173A3E-7FC9-424D-9A41-06F013EB5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50" y="3167995"/>
            <a:ext cx="1689100" cy="469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9C7546-E7F9-C840-96B5-AA0B12B1C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562" y="3167995"/>
            <a:ext cx="2298700" cy="4699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E57C6D9-651F-2447-B357-E6B75055F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562" y="4184651"/>
            <a:ext cx="3937000" cy="4699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A5FCDE1-3A75-AF43-A2D7-D217C305A856}"/>
              </a:ext>
            </a:extLst>
          </p:cNvPr>
          <p:cNvSpPr txBox="1"/>
          <p:nvPr/>
        </p:nvSpPr>
        <p:spPr>
          <a:xfrm>
            <a:off x="500062" y="4184651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Case 2: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0719E4B-C560-994A-A709-2D9E6725A1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6750" y="4211311"/>
            <a:ext cx="2108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6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Uncertainty calculation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A17AED4-E1AA-3247-A252-2FCECD48DFED}"/>
              </a:ext>
            </a:extLst>
          </p:cNvPr>
          <p:cNvSpPr txBox="1"/>
          <p:nvPr/>
        </p:nvSpPr>
        <p:spPr>
          <a:xfrm>
            <a:off x="290946" y="1401876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Case 1: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173A3E-7FC9-424D-9A41-06F013EB5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433" y="1455196"/>
            <a:ext cx="1689100" cy="469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9C7546-E7F9-C840-96B5-AA0B12B1C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746" y="1428536"/>
            <a:ext cx="2298700" cy="469900"/>
          </a:xfrm>
          <a:prstGeom prst="rect">
            <a:avLst/>
          </a:prstGeom>
        </p:spPr>
      </p:pic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1C10F41-3996-724E-BE4B-7DDEE25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6" y="2310859"/>
            <a:ext cx="10515600" cy="1992312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Example: </a:t>
            </a:r>
          </a:p>
          <a:p>
            <a:pPr marL="0" indent="0">
              <a:buNone/>
            </a:pPr>
            <a:endParaRPr lang="en-GB" i="1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D4E4935-E737-404E-A361-4A4A5A4FB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129" y="2299727"/>
            <a:ext cx="3378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5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Uncertainty calculation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A17AED4-E1AA-3247-A252-2FCECD48DFED}"/>
              </a:ext>
            </a:extLst>
          </p:cNvPr>
          <p:cNvSpPr txBox="1"/>
          <p:nvPr/>
        </p:nvSpPr>
        <p:spPr>
          <a:xfrm>
            <a:off x="290946" y="1401876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Case 1: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173A3E-7FC9-424D-9A41-06F013EB5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433" y="1455196"/>
            <a:ext cx="1689100" cy="469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9C7546-E7F9-C840-96B5-AA0B12B1C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746" y="1428536"/>
            <a:ext cx="2298700" cy="469900"/>
          </a:xfrm>
          <a:prstGeom prst="rect">
            <a:avLst/>
          </a:prstGeom>
        </p:spPr>
      </p:pic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1C10F41-3996-724E-BE4B-7DDEE25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6" y="2310859"/>
            <a:ext cx="10515600" cy="1992312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Example: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Variable transformation:  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E4B5EBC-E00B-D645-8672-942CFEB08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446" y="2982100"/>
            <a:ext cx="7366000" cy="11303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D4E4935-E737-404E-A361-4A4A5A4FBB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5129" y="2299727"/>
            <a:ext cx="3378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6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CBCE05D-1415-5346-975D-598B7DDB228E}"/>
              </a:ext>
            </a:extLst>
          </p:cNvPr>
          <p:cNvSpPr/>
          <p:nvPr/>
        </p:nvSpPr>
        <p:spPr>
          <a:xfrm>
            <a:off x="7172325" y="2982100"/>
            <a:ext cx="2271713" cy="1130300"/>
          </a:xfrm>
          <a:prstGeom prst="rect">
            <a:avLst/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941B0E-9EAE-7241-BCB3-B2D5CAB35BEB}"/>
              </a:ext>
            </a:extLst>
          </p:cNvPr>
          <p:cNvSpPr/>
          <p:nvPr/>
        </p:nvSpPr>
        <p:spPr>
          <a:xfrm>
            <a:off x="9484876" y="2871787"/>
            <a:ext cx="2159437" cy="1431383"/>
          </a:xfrm>
          <a:prstGeom prst="rect">
            <a:avLst/>
          </a:prstGeom>
          <a:solidFill>
            <a:schemeClr val="accent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52E167-DEA6-2D49-8AFD-42FE6594003D}"/>
              </a:ext>
            </a:extLst>
          </p:cNvPr>
          <p:cNvSpPr/>
          <p:nvPr/>
        </p:nvSpPr>
        <p:spPr>
          <a:xfrm>
            <a:off x="1892734" y="5784811"/>
            <a:ext cx="478992" cy="830302"/>
          </a:xfrm>
          <a:prstGeom prst="rect">
            <a:avLst/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1CB3E1-BACF-4B45-A2B7-3919572D288E}"/>
              </a:ext>
            </a:extLst>
          </p:cNvPr>
          <p:cNvSpPr/>
          <p:nvPr/>
        </p:nvSpPr>
        <p:spPr>
          <a:xfrm>
            <a:off x="2696996" y="5745433"/>
            <a:ext cx="3732379" cy="869680"/>
          </a:xfrm>
          <a:prstGeom prst="rect">
            <a:avLst/>
          </a:prstGeom>
          <a:solidFill>
            <a:schemeClr val="accent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Uncertainty calculation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A17AED4-E1AA-3247-A252-2FCECD48DFED}"/>
              </a:ext>
            </a:extLst>
          </p:cNvPr>
          <p:cNvSpPr txBox="1"/>
          <p:nvPr/>
        </p:nvSpPr>
        <p:spPr>
          <a:xfrm>
            <a:off x="290946" y="1401876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Case 1: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173A3E-7FC9-424D-9A41-06F013EB5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433" y="1455196"/>
            <a:ext cx="1689100" cy="469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9C7546-E7F9-C840-96B5-AA0B12B1C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746" y="1428536"/>
            <a:ext cx="2298700" cy="469900"/>
          </a:xfrm>
          <a:prstGeom prst="rect">
            <a:avLst/>
          </a:prstGeom>
        </p:spPr>
      </p:pic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1C10F41-3996-724E-BE4B-7DDEE25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6" y="2310859"/>
            <a:ext cx="10515600" cy="1992312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Example: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Variable transformation:  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E4B5EBC-E00B-D645-8672-942CFEB08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446" y="2982100"/>
            <a:ext cx="7366000" cy="11303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D4E4935-E737-404E-A361-4A4A5A4FBB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5129" y="2299727"/>
            <a:ext cx="3378200" cy="4699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9CE6548-77E9-5B4F-B31F-18B9C43324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533" y="4783641"/>
            <a:ext cx="4406900" cy="5207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0FCB35C-6519-994A-87AC-46DBD7FE2C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8563" y="4834441"/>
            <a:ext cx="2806700" cy="4699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3857899-39FF-8543-B4AD-396061DFE8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963" y="5940425"/>
            <a:ext cx="5689600" cy="5207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85E4580-1A76-2C47-855D-D7547F7C25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87096" y="5996762"/>
            <a:ext cx="2400300" cy="406400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0390B8B-9937-324E-8C46-9A5BEC93164C}"/>
              </a:ext>
            </a:extLst>
          </p:cNvPr>
          <p:cNvCxnSpPr>
            <a:cxnSpLocks/>
          </p:cNvCxnSpPr>
          <p:nvPr/>
        </p:nvCxnSpPr>
        <p:spPr>
          <a:xfrm flipV="1">
            <a:off x="9244013" y="4783641"/>
            <a:ext cx="600075" cy="28575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B6E52BE-2E13-584D-924F-B5AB76A36F16}"/>
              </a:ext>
            </a:extLst>
          </p:cNvPr>
          <p:cNvCxnSpPr>
            <a:cxnSpLocks/>
          </p:cNvCxnSpPr>
          <p:nvPr/>
        </p:nvCxnSpPr>
        <p:spPr>
          <a:xfrm>
            <a:off x="9244013" y="5081317"/>
            <a:ext cx="600075" cy="34024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DF373E39-1CA7-074E-B9BA-F7A326D5B93E}"/>
              </a:ext>
            </a:extLst>
          </p:cNvPr>
          <p:cNvSpPr txBox="1"/>
          <p:nvPr/>
        </p:nvSpPr>
        <p:spPr>
          <a:xfrm>
            <a:off x="9844088" y="4552808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 if x ∈ [0,1]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FFB592E-C3A9-2449-953B-8E4553055896}"/>
              </a:ext>
            </a:extLst>
          </p:cNvPr>
          <p:cNvSpPr txBox="1"/>
          <p:nvPr/>
        </p:nvSpPr>
        <p:spPr>
          <a:xfrm>
            <a:off x="9844087" y="5158040"/>
            <a:ext cx="1688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0 if x ∉ [0,1]</a:t>
            </a:r>
          </a:p>
        </p:txBody>
      </p:sp>
    </p:spTree>
    <p:extLst>
      <p:ext uri="{BB962C8B-B14F-4D97-AF65-F5344CB8AC3E}">
        <p14:creationId xmlns:p14="http://schemas.microsoft.com/office/powerpoint/2010/main" val="266113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Uncertainty calculation 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1C10F41-3996-724E-BE4B-7DDEE25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630" y="1384624"/>
            <a:ext cx="10515600" cy="1992312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Example: </a:t>
            </a:r>
          </a:p>
          <a:p>
            <a:pPr marL="0" indent="0">
              <a:buNone/>
            </a:pPr>
            <a:endParaRPr lang="en-GB" i="1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D4E4935-E737-404E-A361-4A4A5A4F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230" y="1334311"/>
            <a:ext cx="3378200" cy="4699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95570C3-EFE0-3F43-A0AC-FA08094AF0BD}"/>
              </a:ext>
            </a:extLst>
          </p:cNvPr>
          <p:cNvSpPr/>
          <p:nvPr/>
        </p:nvSpPr>
        <p:spPr>
          <a:xfrm>
            <a:off x="7455828" y="574738"/>
            <a:ext cx="4466351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Go to: </a:t>
            </a:r>
            <a:r>
              <a:rPr lang="en-GB" sz="2400" dirty="0"/>
              <a:t>Sect. II.4.1 of the notebook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12BAF4E-F516-8447-8E16-A97E9A95C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640" y="1804211"/>
            <a:ext cx="9532720" cy="496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5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BF2772-2BB1-7644-98BD-28A28A87EF1E}"/>
              </a:ext>
            </a:extLst>
          </p:cNvPr>
          <p:cNvSpPr/>
          <p:nvPr/>
        </p:nvSpPr>
        <p:spPr>
          <a:xfrm>
            <a:off x="1171579" y="2969412"/>
            <a:ext cx="9801225" cy="214312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Uncertainty calculation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A17AED4-E1AA-3247-A252-2FCECD48DFED}"/>
              </a:ext>
            </a:extLst>
          </p:cNvPr>
          <p:cNvSpPr txBox="1"/>
          <p:nvPr/>
        </p:nvSpPr>
        <p:spPr>
          <a:xfrm>
            <a:off x="290946" y="1401876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Case 2: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68D6285-DB03-104A-8B9F-F68AD8322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245" y="1399798"/>
            <a:ext cx="3937000" cy="4699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937CB36-2EFF-834C-8961-C281BA543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433" y="1426458"/>
            <a:ext cx="2108200" cy="4699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4DEB346-58CD-F546-B4AF-0DC498ADF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741" y="3221120"/>
            <a:ext cx="8986840" cy="158591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99FF72E-CD1C-A54F-9878-F6D52CD6E625}"/>
              </a:ext>
            </a:extLst>
          </p:cNvPr>
          <p:cNvSpPr txBox="1"/>
          <p:nvPr/>
        </p:nvSpPr>
        <p:spPr>
          <a:xfrm>
            <a:off x="257923" y="2355361"/>
            <a:ext cx="3596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Error propagation formula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498E6E-5087-EE49-AA57-4F890F9338D8}"/>
              </a:ext>
            </a:extLst>
          </p:cNvPr>
          <p:cNvSpPr/>
          <p:nvPr/>
        </p:nvSpPr>
        <p:spPr>
          <a:xfrm>
            <a:off x="257923" y="6265908"/>
            <a:ext cx="6102953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Go to: </a:t>
            </a:r>
            <a:r>
              <a:rPr lang="en-GB" sz="2400" dirty="0"/>
              <a:t>Sect. II.4.2 of the notebook for the demo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B7F9AC4-85D2-014C-A0E8-5E467B077664}"/>
              </a:ext>
            </a:extLst>
          </p:cNvPr>
          <p:cNvSpPr txBox="1"/>
          <p:nvPr/>
        </p:nvSpPr>
        <p:spPr>
          <a:xfrm>
            <a:off x="257923" y="5723926"/>
            <a:ext cx="10774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Results from Taylor expanding </a:t>
            </a:r>
            <a:r>
              <a:rPr lang="en-GB" sz="2400" i="1" dirty="0"/>
              <a:t>z </a:t>
            </a:r>
            <a:r>
              <a:rPr lang="en-GB" sz="2400" dirty="0"/>
              <a:t>around     and      =&gt; neglects some high order terms  </a:t>
            </a:r>
            <a:endParaRPr lang="en-GB" sz="2400" i="1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6A50BA1-B953-4F49-B821-8E86F1F27B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9646" y="5830463"/>
            <a:ext cx="199686" cy="24172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0041529-01D7-C942-A84F-7B07C894B5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2191" y="5804591"/>
            <a:ext cx="199686" cy="35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9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Uncertainty calculation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A5B6D26-F1B3-954D-8E8E-810FF51D1E32}"/>
              </a:ext>
            </a:extLst>
          </p:cNvPr>
          <p:cNvSpPr txBox="1"/>
          <p:nvPr/>
        </p:nvSpPr>
        <p:spPr>
          <a:xfrm>
            <a:off x="6267450" y="531598"/>
            <a:ext cx="2017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>
                <a:solidFill>
                  <a:srgbClr val="FF0000"/>
                </a:solidFill>
              </a:rPr>
              <a:t>Monte-Carlo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43CB411-CC1A-A44D-A0D0-66E1203F34A8}"/>
              </a:ext>
            </a:extLst>
          </p:cNvPr>
          <p:cNvSpPr txBox="1"/>
          <p:nvPr/>
        </p:nvSpPr>
        <p:spPr>
          <a:xfrm>
            <a:off x="290946" y="1501597"/>
            <a:ext cx="116819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expectation (“average”) of a function </a:t>
            </a:r>
            <a:r>
              <a:rPr lang="en-GB" sz="2400" i="1" dirty="0"/>
              <a:t>f(x)</a:t>
            </a:r>
            <a:r>
              <a:rPr lang="en-GB" sz="2400" dirty="0"/>
              <a:t> of a RV </a:t>
            </a:r>
            <a:r>
              <a:rPr lang="en-GB" sz="2400" i="1" dirty="0"/>
              <a:t>x</a:t>
            </a:r>
            <a:r>
              <a:rPr lang="en-GB" sz="2400" dirty="0"/>
              <a:t> can be approximated by drawing a virtually infinite sample from </a:t>
            </a:r>
            <a:r>
              <a:rPr lang="en-GB" sz="2400" i="1" dirty="0"/>
              <a:t>x</a:t>
            </a:r>
            <a:r>
              <a:rPr lang="en-GB" sz="2400" dirty="0"/>
              <a:t>  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You can specialise </a:t>
            </a:r>
            <a:r>
              <a:rPr lang="en-GB" sz="2400" i="1" dirty="0"/>
              <a:t>f() to the calculation of</a:t>
            </a:r>
            <a:r>
              <a:rPr lang="en-GB" sz="2400" dirty="0"/>
              <a:t> the mean, or the variance of a RV. </a:t>
            </a:r>
          </a:p>
          <a:p>
            <a:r>
              <a:rPr lang="en-GB" sz="2400" i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Draw random samples from </a:t>
            </a:r>
            <a:r>
              <a:rPr lang="en-GB" sz="2400" i="1" dirty="0"/>
              <a:t>h(a; </a:t>
            </a:r>
            <a:r>
              <a:rPr lang="en-GB" sz="2400" i="1" dirty="0">
                <a:latin typeface="Symbol" pitchFamily="2" charset="2"/>
              </a:rPr>
              <a:t>m</a:t>
            </a:r>
            <a:r>
              <a:rPr lang="en-GB" sz="2400" i="1" baseline="-25000" dirty="0"/>
              <a:t>a , </a:t>
            </a:r>
            <a:r>
              <a:rPr lang="en-GB" sz="2400" i="1" dirty="0" err="1">
                <a:latin typeface="Symbol" pitchFamily="2" charset="2"/>
              </a:rPr>
              <a:t>s</a:t>
            </a:r>
            <a:r>
              <a:rPr lang="en-GB" sz="2400" i="1" baseline="-25000" dirty="0" err="1"/>
              <a:t>a</a:t>
            </a:r>
            <a:r>
              <a:rPr lang="en-GB" sz="2400" i="1" dirty="0"/>
              <a:t> )</a:t>
            </a:r>
            <a:r>
              <a:rPr lang="en-GB" sz="2400" dirty="0"/>
              <a:t>, </a:t>
            </a:r>
            <a:r>
              <a:rPr lang="en-GB" sz="2400" i="1" dirty="0"/>
              <a:t>h(b, ; </a:t>
            </a:r>
            <a:r>
              <a:rPr lang="en-GB" sz="2400" i="1" dirty="0">
                <a:latin typeface="Symbol" pitchFamily="2" charset="2"/>
              </a:rPr>
              <a:t>m</a:t>
            </a:r>
            <a:r>
              <a:rPr lang="en-GB" sz="2400" i="1" baseline="-25000" dirty="0"/>
              <a:t>b , </a:t>
            </a:r>
            <a:r>
              <a:rPr lang="en-GB" sz="2400" i="1" dirty="0" err="1">
                <a:latin typeface="Symbol" pitchFamily="2" charset="2"/>
              </a:rPr>
              <a:t>s</a:t>
            </a:r>
            <a:r>
              <a:rPr lang="en-GB" sz="2400" i="1" baseline="-25000" dirty="0" err="1"/>
              <a:t>b</a:t>
            </a:r>
            <a:r>
              <a:rPr lang="en-GB" sz="2400" i="1" dirty="0"/>
              <a:t> ) 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Construct a random (</a:t>
            </a:r>
            <a:r>
              <a:rPr lang="en-GB" sz="2400" i="1" dirty="0"/>
              <a:t>monte-</a:t>
            </a:r>
            <a:r>
              <a:rPr lang="en-GB" sz="2400" i="1" dirty="0" err="1"/>
              <a:t>carlo</a:t>
            </a:r>
            <a:r>
              <a:rPr lang="en-GB" sz="2400" dirty="0"/>
              <a:t>) sample of c</a:t>
            </a:r>
            <a:r>
              <a:rPr lang="en-GB" sz="2400" baseline="-25000" dirty="0"/>
              <a:t>i</a:t>
            </a:r>
            <a:r>
              <a:rPr lang="en-GB" sz="2400" dirty="0"/>
              <a:t> = </a:t>
            </a:r>
            <a:r>
              <a:rPr lang="en-GB" sz="2400" dirty="0">
                <a:latin typeface="Symbol" pitchFamily="2" charset="2"/>
              </a:rPr>
              <a:t>F</a:t>
            </a:r>
            <a:r>
              <a:rPr lang="en-GB" sz="2400" dirty="0"/>
              <a:t>(a</a:t>
            </a:r>
            <a:r>
              <a:rPr lang="en-GB" sz="2400" baseline="-25000" dirty="0"/>
              <a:t>i</a:t>
            </a:r>
            <a:r>
              <a:rPr lang="en-GB" sz="2400" dirty="0"/>
              <a:t>, b</a:t>
            </a:r>
            <a:r>
              <a:rPr lang="en-GB" sz="2400" baseline="-25000" dirty="0"/>
              <a:t>i</a:t>
            </a:r>
            <a:r>
              <a:rPr lang="en-GB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Derive </a:t>
            </a:r>
            <a:r>
              <a:rPr lang="en-GB" sz="2400" i="1" dirty="0" err="1">
                <a:latin typeface="Symbol" pitchFamily="2" charset="2"/>
              </a:rPr>
              <a:t>s</a:t>
            </a:r>
            <a:r>
              <a:rPr lang="en-GB" sz="2400" i="1" baseline="-25000" dirty="0" err="1"/>
              <a:t>c</a:t>
            </a:r>
            <a:r>
              <a:rPr lang="en-GB" sz="2400" i="1" baseline="-25000" dirty="0"/>
              <a:t> </a:t>
            </a:r>
            <a:r>
              <a:rPr lang="en-GB" sz="2400" i="1" dirty="0"/>
              <a:t> </a:t>
            </a:r>
            <a:r>
              <a:rPr lang="en-GB" sz="2400" dirty="0"/>
              <a:t>from your Monte-Carlo sample</a:t>
            </a:r>
          </a:p>
          <a:p>
            <a:endParaRPr lang="en-GB" sz="240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7C82697-8B6B-9743-A7E4-AA8B37839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812" y="2275392"/>
            <a:ext cx="6645275" cy="123794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1ADA746A-E745-AC49-B6A2-D7BE66460C66}"/>
              </a:ext>
            </a:extLst>
          </p:cNvPr>
          <p:cNvSpPr txBox="1"/>
          <p:nvPr/>
        </p:nvSpPr>
        <p:spPr>
          <a:xfrm>
            <a:off x="8705849" y="555745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 = </a:t>
            </a:r>
            <a:r>
              <a:rPr lang="en-GB" sz="2400" dirty="0">
                <a:latin typeface="Symbol" pitchFamily="2" charset="2"/>
              </a:rPr>
              <a:t>F</a:t>
            </a:r>
            <a:r>
              <a:rPr lang="en-GB" sz="2400" dirty="0"/>
              <a:t>(a, b):    </a:t>
            </a:r>
            <a:r>
              <a:rPr lang="en-GB" sz="2400" dirty="0" err="1">
                <a:latin typeface="Symbol" pitchFamily="2" charset="2"/>
              </a:rPr>
              <a:t>s</a:t>
            </a:r>
            <a:r>
              <a:rPr lang="en-GB" sz="2400" baseline="-25000" dirty="0" err="1"/>
              <a:t>c</a:t>
            </a:r>
            <a:r>
              <a:rPr lang="en-GB" sz="2400" baseline="-25000" dirty="0"/>
              <a:t> </a:t>
            </a:r>
            <a:r>
              <a:rPr lang="en-GB" sz="24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60469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Uncertainty calculation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A5B6D26-F1B3-954D-8E8E-810FF51D1E32}"/>
              </a:ext>
            </a:extLst>
          </p:cNvPr>
          <p:cNvSpPr txBox="1"/>
          <p:nvPr/>
        </p:nvSpPr>
        <p:spPr>
          <a:xfrm>
            <a:off x="6267450" y="531598"/>
            <a:ext cx="2017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>
                <a:solidFill>
                  <a:srgbClr val="FF0000"/>
                </a:solidFill>
              </a:rPr>
              <a:t>Monte-Carlo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43CB411-CC1A-A44D-A0D0-66E1203F34A8}"/>
              </a:ext>
            </a:extLst>
          </p:cNvPr>
          <p:cNvSpPr txBox="1"/>
          <p:nvPr/>
        </p:nvSpPr>
        <p:spPr>
          <a:xfrm>
            <a:off x="290946" y="1501597"/>
            <a:ext cx="11681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Draw random samples from </a:t>
            </a:r>
            <a:r>
              <a:rPr lang="en-GB" sz="2400" i="1" dirty="0"/>
              <a:t>h(a; </a:t>
            </a:r>
            <a:r>
              <a:rPr lang="en-GB" sz="2400" i="1" dirty="0">
                <a:latin typeface="Symbol" pitchFamily="2" charset="2"/>
              </a:rPr>
              <a:t>m</a:t>
            </a:r>
            <a:r>
              <a:rPr lang="en-GB" sz="2400" i="1" baseline="-25000" dirty="0"/>
              <a:t>a , </a:t>
            </a:r>
            <a:r>
              <a:rPr lang="en-GB" sz="2400" i="1" dirty="0" err="1">
                <a:latin typeface="Symbol" pitchFamily="2" charset="2"/>
              </a:rPr>
              <a:t>s</a:t>
            </a:r>
            <a:r>
              <a:rPr lang="en-GB" sz="2400" i="1" baseline="-25000" dirty="0" err="1"/>
              <a:t>a</a:t>
            </a:r>
            <a:r>
              <a:rPr lang="en-GB" sz="2400" i="1" dirty="0"/>
              <a:t> )</a:t>
            </a:r>
            <a:r>
              <a:rPr lang="en-GB" sz="2400" dirty="0"/>
              <a:t>, </a:t>
            </a:r>
            <a:r>
              <a:rPr lang="en-GB" sz="2400" i="1" dirty="0"/>
              <a:t>h(b, ; </a:t>
            </a:r>
            <a:r>
              <a:rPr lang="en-GB" sz="2400" i="1" dirty="0">
                <a:latin typeface="Symbol" pitchFamily="2" charset="2"/>
              </a:rPr>
              <a:t>m</a:t>
            </a:r>
            <a:r>
              <a:rPr lang="en-GB" sz="2400" i="1" baseline="-25000" dirty="0"/>
              <a:t>b , </a:t>
            </a:r>
            <a:r>
              <a:rPr lang="en-GB" sz="2400" i="1" dirty="0" err="1">
                <a:latin typeface="Symbol" pitchFamily="2" charset="2"/>
              </a:rPr>
              <a:t>s</a:t>
            </a:r>
            <a:r>
              <a:rPr lang="en-GB" sz="2400" i="1" baseline="-25000" dirty="0" err="1"/>
              <a:t>b</a:t>
            </a:r>
            <a:r>
              <a:rPr lang="en-GB" sz="2400" i="1" dirty="0"/>
              <a:t> ) 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Construct a random (</a:t>
            </a:r>
            <a:r>
              <a:rPr lang="en-GB" sz="2400" i="1" dirty="0"/>
              <a:t>monte-</a:t>
            </a:r>
            <a:r>
              <a:rPr lang="en-GB" sz="2400" i="1" dirty="0" err="1"/>
              <a:t>carlo</a:t>
            </a:r>
            <a:r>
              <a:rPr lang="en-GB" sz="2400" dirty="0"/>
              <a:t>) sample of c</a:t>
            </a:r>
            <a:r>
              <a:rPr lang="en-GB" sz="2400" baseline="-25000" dirty="0"/>
              <a:t>i</a:t>
            </a:r>
            <a:r>
              <a:rPr lang="en-GB" sz="2400" dirty="0"/>
              <a:t> = </a:t>
            </a:r>
            <a:r>
              <a:rPr lang="en-GB" sz="2400" dirty="0">
                <a:latin typeface="Symbol" pitchFamily="2" charset="2"/>
              </a:rPr>
              <a:t>F</a:t>
            </a:r>
            <a:r>
              <a:rPr lang="en-GB" sz="2400" dirty="0"/>
              <a:t>(a</a:t>
            </a:r>
            <a:r>
              <a:rPr lang="en-GB" sz="2400" baseline="-25000" dirty="0"/>
              <a:t>i</a:t>
            </a:r>
            <a:r>
              <a:rPr lang="en-GB" sz="2400" dirty="0"/>
              <a:t>, b</a:t>
            </a:r>
            <a:r>
              <a:rPr lang="en-GB" sz="2400" baseline="-25000" dirty="0"/>
              <a:t>i</a:t>
            </a:r>
            <a:r>
              <a:rPr lang="en-GB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Derive </a:t>
            </a:r>
            <a:r>
              <a:rPr lang="en-GB" sz="2400" i="1" dirty="0" err="1">
                <a:latin typeface="Symbol" pitchFamily="2" charset="2"/>
              </a:rPr>
              <a:t>s</a:t>
            </a:r>
            <a:r>
              <a:rPr lang="en-GB" sz="2400" i="1" baseline="-25000" dirty="0" err="1"/>
              <a:t>c</a:t>
            </a:r>
            <a:r>
              <a:rPr lang="en-GB" sz="2400" i="1" baseline="-25000" dirty="0"/>
              <a:t> </a:t>
            </a:r>
            <a:r>
              <a:rPr lang="en-GB" sz="2400" i="1" dirty="0"/>
              <a:t> </a:t>
            </a:r>
            <a:r>
              <a:rPr lang="en-GB" sz="2400" dirty="0"/>
              <a:t>from your Monte-Carlo sample</a:t>
            </a:r>
          </a:p>
          <a:p>
            <a:endParaRPr lang="en-GB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4EEAE-4654-674D-8E0B-2880D6C491E8}"/>
              </a:ext>
            </a:extLst>
          </p:cNvPr>
          <p:cNvSpPr/>
          <p:nvPr/>
        </p:nvSpPr>
        <p:spPr>
          <a:xfrm>
            <a:off x="7428840" y="1066648"/>
            <a:ext cx="4560929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Go to: </a:t>
            </a:r>
            <a:r>
              <a:rPr lang="en-GB" sz="2400" dirty="0"/>
              <a:t>Sect. II.4.3 of the notebook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ADA746A-E745-AC49-B6A2-D7BE66460C66}"/>
              </a:ext>
            </a:extLst>
          </p:cNvPr>
          <p:cNvSpPr txBox="1"/>
          <p:nvPr/>
        </p:nvSpPr>
        <p:spPr>
          <a:xfrm>
            <a:off x="790574" y="106960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 = a + b  </a:t>
            </a:r>
            <a:r>
              <a:rPr lang="en-GB" sz="2400" dirty="0">
                <a:latin typeface="Symbol" pitchFamily="2" charset="2"/>
              </a:rPr>
              <a:t> </a:t>
            </a:r>
            <a:endParaRPr lang="en-GB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AA828A-4478-354F-882B-16F6EE56F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6" y="2653419"/>
            <a:ext cx="11681979" cy="4204581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677D463-EE78-3B4A-A1E6-FC041DC9A664}"/>
              </a:ext>
            </a:extLst>
          </p:cNvPr>
          <p:cNvCxnSpPr/>
          <p:nvPr/>
        </p:nvCxnSpPr>
        <p:spPr>
          <a:xfrm>
            <a:off x="10058400" y="4821382"/>
            <a:ext cx="4433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7CAEFA07-E318-844A-904B-F001BCBBE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0765" y="4899726"/>
            <a:ext cx="1880431" cy="25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495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20730</TotalTime>
  <Words>475</Words>
  <Application>Microsoft Macintosh PowerPoint</Application>
  <PresentationFormat>Grand écran</PresentationFormat>
  <Paragraphs>87</Paragraphs>
  <Slides>13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Thème Office</vt:lpstr>
      <vt:lpstr>Classical statistical inference Uncertainties on arbitrary RV</vt:lpstr>
      <vt:lpstr>Uncertainty calculation </vt:lpstr>
      <vt:lpstr>Uncertainty calculation </vt:lpstr>
      <vt:lpstr>Uncertainty calculation </vt:lpstr>
      <vt:lpstr>Uncertainty calculation </vt:lpstr>
      <vt:lpstr>Uncertainty calculation </vt:lpstr>
      <vt:lpstr>Uncertainty calculation </vt:lpstr>
      <vt:lpstr>Uncertainty calculation </vt:lpstr>
      <vt:lpstr>Uncertainty calculation </vt:lpstr>
      <vt:lpstr>Classical statistical inference Bootstrap and Jacknife</vt:lpstr>
      <vt:lpstr>Bootstrap</vt:lpstr>
      <vt:lpstr>Bootstrap Confidence Interval</vt:lpstr>
      <vt:lpstr>Jacknife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 statistical inference</dc:title>
  <dc:creator>Microsoft Office User</dc:creator>
  <cp:lastModifiedBy>Microsoft Office User</cp:lastModifiedBy>
  <cp:revision>197</cp:revision>
  <dcterms:created xsi:type="dcterms:W3CDTF">2020-10-15T16:04:45Z</dcterms:created>
  <dcterms:modified xsi:type="dcterms:W3CDTF">2020-11-03T13:29:54Z</dcterms:modified>
</cp:coreProperties>
</file>