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307" r:id="rId4"/>
    <p:sldId id="308" r:id="rId5"/>
    <p:sldId id="311" r:id="rId6"/>
    <p:sldId id="312" r:id="rId7"/>
    <p:sldId id="326" r:id="rId8"/>
    <p:sldId id="317" r:id="rId9"/>
    <p:sldId id="318" r:id="rId10"/>
    <p:sldId id="309" r:id="rId11"/>
    <p:sldId id="310" r:id="rId12"/>
    <p:sldId id="319" r:id="rId13"/>
    <p:sldId id="306" r:id="rId14"/>
    <p:sldId id="315" r:id="rId15"/>
    <p:sldId id="313" r:id="rId16"/>
    <p:sldId id="314" r:id="rId17"/>
    <p:sldId id="325" r:id="rId18"/>
    <p:sldId id="316" r:id="rId19"/>
    <p:sldId id="327" r:id="rId20"/>
    <p:sldId id="328" r:id="rId21"/>
    <p:sldId id="321" r:id="rId22"/>
    <p:sldId id="323" r:id="rId23"/>
    <p:sldId id="320" r:id="rId24"/>
    <p:sldId id="324" r:id="rId25"/>
    <p:sldId id="322" r:id="rId26"/>
    <p:sldId id="329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0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70"/>
    <p:restoredTop sz="88049"/>
  </p:normalViewPr>
  <p:slideViewPr>
    <p:cSldViewPr snapToGrid="0" snapToObjects="1">
      <p:cViewPr varScale="1">
        <p:scale>
          <a:sx n="80" d="100"/>
          <a:sy n="80" d="100"/>
        </p:scale>
        <p:origin x="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F51CA-031E-964D-ADEE-1EF1A49CD285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007E8-16E4-0647-AEEA-E50C952E500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921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001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735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543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791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4895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769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538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9373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464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664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6267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5517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9890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{p-value}= p(Q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geq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\chi^2_{\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}}) 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8533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Figure: 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makefig.ipynb</a:t>
            </a:r>
            <a:endParaRPr lang="fr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\Sigma_\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}{cc}</a:t>
            </a:r>
          </a:p>
          <a:p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\sigma_{\theta_0}^2 &amp; \sigma_{\theta_0 \theta_1}  \\ </a:t>
            </a:r>
          </a:p>
          <a:p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\sigma_{\theta_0 \theta_1} &amp; \sigma_{\theta_1}^2 \\ </a:t>
            </a:r>
          </a:p>
          <a:p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\end{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\right] 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6497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Figure: 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makefig.ipynb</a:t>
            </a:r>
            <a:endParaRPr lang="fr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\Sigma_\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}{cc}</a:t>
            </a:r>
          </a:p>
          <a:p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\sigma_{\theta_0}^2 &amp; \sigma_{\theta_0 \theta_1}  \\ </a:t>
            </a:r>
          </a:p>
          <a:p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\sigma_{\theta_0 \theta_1} &amp; \sigma_{\theta_1}^2 \\ </a:t>
            </a:r>
          </a:p>
          <a:p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\end{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\right] 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2713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Figure: 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makefig.ipynb</a:t>
            </a:r>
            <a:endParaRPr lang="fr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\Sigma_\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}{cc}</a:t>
            </a:r>
          </a:p>
          <a:p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\sigma_{\theta_0}^2 &amp; \sigma_{\theta_0 \theta_1}  \\ </a:t>
            </a:r>
          </a:p>
          <a:p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\sigma_{\theta_0 \theta_1} &amp; \sigma_{\theta_1}^2 \\ </a:t>
            </a:r>
          </a:p>
          <a:p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\end{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\right] 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021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730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891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776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990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overrightarrow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 \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equiv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\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pmatrix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 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y_{1}  \\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y_{2}  \\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...     \\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y_{N}   \\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pmatrix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overrightarrow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 \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equiv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\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pmatrix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 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y_{1, \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}}  \\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y_{2, \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}}  \\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...     \\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y_{N, \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}}   \\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pmatrix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686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197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876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F5CAC2-B019-7F46-B86F-4DACE8225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11A288A-01FC-E44D-86C1-DD813DCCA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FB7196-E9D1-8345-AFE2-AD13A0E6E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AF2DD8-94FB-E847-B527-49B37A3D2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1BD3D0-8097-6842-B77F-E6657B0C6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1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41C5D-4486-F44B-8086-B5FDD723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1CC651-D931-AB4E-B163-F90A0EF6D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9C40EC-C05F-5244-B75D-168D0BC1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F023C9-DA0A-1344-8F13-FC7319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AA90FB-4057-024C-AA47-96C4DB4B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65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ABAA3AE-8DC4-5B4C-8C9B-0AA52015B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040522-1230-3D4A-B09B-013A04934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C7E7ED-D388-BB41-89F5-5C483BE4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71A405-DDB7-6A45-AA84-313231A1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648485-48F4-0F4B-8EDA-35E811C4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79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213BB1-C7EE-6346-AF1E-39DCEB64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E389A8-1768-F746-AE44-272D56233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6D4122-4FC9-CA45-8B9B-954864E30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EB90DC-31C4-3B4A-BAA5-6A7F267D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2AC68C-34E1-144F-9D06-7F39F0C4D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5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98333-6D8E-FF4F-BF2B-11E662A9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BA0676-1144-F24E-A2BF-4FE325E95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E610BD-5833-0641-8378-C41CF7E4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5597C7-1327-F245-835D-22765AB3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4EB563-86F8-F647-A75E-271BD0F8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18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7F566A-949D-F542-A243-0F8BFD24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6A9D7C-7B05-4B4B-B9C4-E415BDD10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DCB61F-9FA3-5B4B-8544-8645E4C0F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96FA05-72CB-C947-999D-13CDCA01A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0427CA-4DA9-1843-B987-0027EC34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7D105A-B921-3540-A1D1-8A8AA886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33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1D5EE8-FBDB-6642-B4F3-2453096D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2C5090-CED9-274E-BFB1-E3B289896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DF6940-A1C4-D84E-88AC-CD801C283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4D223E-B4F4-5B4F-BEC9-6BAC36068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A57BDC7-DD88-764C-B0E6-F7D7E457D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57605A-D6A2-1840-9EE0-E8A64144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992C6DB-4605-6045-988E-B764C184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9705A0B-DEE9-3C4F-A98B-33AAE6AF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8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5D6140-F04D-D544-83F5-1DAE4DDA8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26F56D0-483F-BA45-A3A7-35EB7AC8D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701C27-61A1-8F47-B731-79F16993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CC076B-CD25-2547-A688-88C2BD49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70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9B5907-CEE6-8F40-A6CE-E97DC984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8EE9D2A-CC39-C14F-A37E-7B1369CD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8D7983-8EA1-9D44-BDF2-2B4B8265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35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CD416B-572A-F84F-8DA8-A883F090E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AB6FBF-9E86-CA4E-8D42-D245FC880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CDFB265-9EA7-5745-ACCE-484333770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B2A199-691D-DC4C-9A8D-FBAD608D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2097C3-C238-474A-A2E2-B72EFCD4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ED8F9A-E936-B942-891E-12B09C46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49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3A9CD2-8B89-8243-8C3D-34F20DE2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3BCA0B9-DC81-4E44-84A4-C8D6CA0A6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5DAC6F-AF79-ED42-842E-FE7E64998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AE733E-8E5A-C74F-8D1A-0F901572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E53CF8-7F93-3145-9710-137AA8AD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8CE6FA-572A-F440-BEE5-CF830C45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48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88B3A03-33ED-7D4C-BBEE-6226919EF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DF6C80-1D27-5741-8B2D-B81E0FBE6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984D49-B62C-024F-8AB4-C9146B82D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0D77C-C571-1045-A9AF-1DB60B096104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0018AC-254B-0845-B5B1-45A40A5DD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615992-DFD6-4340-90D4-EE5B11174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49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xkcd.com/1725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D432E-73AD-A24C-ABDF-7A44991647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Classical statistical inference</a:t>
            </a:r>
            <a:br>
              <a:rPr lang="en-GB" dirty="0"/>
            </a:br>
            <a:r>
              <a:rPr lang="en-GB" sz="4000" i="1" dirty="0"/>
              <a:t>Regression and Model fitting</a:t>
            </a:r>
            <a:endParaRPr lang="en-GB" sz="4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2B8931-3FD3-C247-99B7-CD730DFB5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4447" y="3602038"/>
            <a:ext cx="10430189" cy="1655762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  <a:p>
            <a:r>
              <a:rPr lang="en-GB" dirty="0"/>
              <a:t>Associated notebook: </a:t>
            </a:r>
          </a:p>
          <a:p>
            <a:r>
              <a:rPr lang="fr-BE" u="sng" dirty="0">
                <a:solidFill>
                  <a:schemeClr val="accent1"/>
                </a:solidFill>
              </a:rPr>
              <a:t>05-MLE_and_regression/</a:t>
            </a:r>
            <a:r>
              <a:rPr lang="fr-BE" u="sng" dirty="0" err="1">
                <a:solidFill>
                  <a:schemeClr val="accent1"/>
                </a:solidFill>
              </a:rPr>
              <a:t>Regression_short.ipynb</a:t>
            </a:r>
            <a:endParaRPr lang="fr-BE" u="sng" dirty="0">
              <a:solidFill>
                <a:schemeClr val="accent1"/>
              </a:solidFill>
            </a:endParaRPr>
          </a:p>
          <a:p>
            <a:endParaRPr lang="fr-BE" u="sng" dirty="0">
              <a:solidFill>
                <a:schemeClr val="accent1"/>
              </a:solidFill>
            </a:endParaRPr>
          </a:p>
          <a:p>
            <a:endParaRPr lang="en-GB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C369384-46B8-1A42-ACFC-22DC806866DC}"/>
              </a:ext>
            </a:extLst>
          </p:cNvPr>
          <p:cNvSpPr txBox="1"/>
          <p:nvPr/>
        </p:nvSpPr>
        <p:spPr>
          <a:xfrm>
            <a:off x="-171450" y="131445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0196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7126566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Regression and model fitting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C094992-00F2-0A47-9DFD-127F415A1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4" y="1455989"/>
            <a:ext cx="8748883" cy="604305"/>
          </a:xfr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i="1" dirty="0"/>
              <a:t>How to find a good model?   </a:t>
            </a:r>
            <a:r>
              <a:rPr lang="en-GB" b="1" dirty="0">
                <a:solidFill>
                  <a:srgbClr val="FF0000"/>
                </a:solidFill>
              </a:rPr>
              <a:t>M</a:t>
            </a:r>
            <a:r>
              <a:rPr lang="en-GB" dirty="0"/>
              <a:t>aximum </a:t>
            </a:r>
            <a:r>
              <a:rPr lang="en-GB" b="1" dirty="0">
                <a:solidFill>
                  <a:srgbClr val="FF0000"/>
                </a:solidFill>
              </a:rPr>
              <a:t>L</a:t>
            </a:r>
            <a:r>
              <a:rPr lang="en-GB" dirty="0"/>
              <a:t>ikelihood </a:t>
            </a:r>
            <a:r>
              <a:rPr lang="en-GB" b="1" dirty="0">
                <a:solidFill>
                  <a:srgbClr val="FF0000"/>
                </a:solidFill>
              </a:rPr>
              <a:t>E</a:t>
            </a:r>
            <a:r>
              <a:rPr lang="en-GB" dirty="0"/>
              <a:t>stimation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11D79F-F232-A042-91B4-7AB6C207C68B}"/>
              </a:ext>
            </a:extLst>
          </p:cNvPr>
          <p:cNvSpPr txBox="1"/>
          <p:nvPr/>
        </p:nvSpPr>
        <p:spPr>
          <a:xfrm>
            <a:off x="10060486" y="1455989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Model:  </a:t>
            </a:r>
            <a:r>
              <a:rPr lang="en-GB" sz="2400" dirty="0">
                <a:latin typeface="+mj-lt"/>
              </a:rPr>
              <a:t>M(</a:t>
            </a:r>
            <a:r>
              <a:rPr lang="en-GB" sz="2400" b="1" dirty="0">
                <a:latin typeface="Symbol" pitchFamily="2" charset="2"/>
              </a:rPr>
              <a:t>q</a:t>
            </a:r>
            <a:r>
              <a:rPr lang="en-GB" sz="2400" dirty="0">
                <a:latin typeface="+mj-lt"/>
              </a:rPr>
              <a:t>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1D8E224-AF8B-4B4E-AC35-A69A15F61C63}"/>
              </a:ext>
            </a:extLst>
          </p:cNvPr>
          <p:cNvSpPr txBox="1"/>
          <p:nvPr/>
        </p:nvSpPr>
        <p:spPr>
          <a:xfrm>
            <a:off x="10153083" y="2141789"/>
            <a:ext cx="16979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+mj-lt"/>
              </a:rPr>
              <a:t>y = a * x + b </a:t>
            </a:r>
          </a:p>
          <a:p>
            <a:endParaRPr lang="en-GB" sz="2400" dirty="0"/>
          </a:p>
          <a:p>
            <a:r>
              <a:rPr lang="en-GB" sz="2400" b="1" dirty="0">
                <a:latin typeface="Symbol" pitchFamily="2" charset="2"/>
              </a:rPr>
              <a:t>q</a:t>
            </a:r>
            <a:r>
              <a:rPr lang="en-GB" sz="2400" dirty="0">
                <a:latin typeface="Symbol" pitchFamily="2" charset="2"/>
              </a:rPr>
              <a:t> </a:t>
            </a:r>
            <a:r>
              <a:rPr lang="en-GB" sz="2400" dirty="0">
                <a:latin typeface="+mj-lt"/>
              </a:rPr>
              <a:t>= a, b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2D77D72-7E22-9247-BB73-D7A8F2948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75" y="2430684"/>
            <a:ext cx="9478530" cy="440416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5E8E978-88A7-9243-93C1-A25C50B08C41}"/>
              </a:ext>
            </a:extLst>
          </p:cNvPr>
          <p:cNvSpPr txBox="1"/>
          <p:nvPr/>
        </p:nvSpPr>
        <p:spPr>
          <a:xfrm>
            <a:off x="5833641" y="3890665"/>
            <a:ext cx="2610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M(</a:t>
            </a:r>
            <a:r>
              <a:rPr lang="en-GB" sz="2400" b="1" dirty="0">
                <a:latin typeface="Symbol" pitchFamily="2" charset="2"/>
              </a:rPr>
              <a:t>q</a:t>
            </a:r>
            <a:r>
              <a:rPr lang="en-GB" sz="2400" dirty="0">
                <a:latin typeface="+mj-lt"/>
              </a:rPr>
              <a:t>): y = a * x + b </a:t>
            </a:r>
          </a:p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A153D9-CCE4-0D45-A9DA-875A0348091A}"/>
              </a:ext>
            </a:extLst>
          </p:cNvPr>
          <p:cNvSpPr/>
          <p:nvPr/>
        </p:nvSpPr>
        <p:spPr>
          <a:xfrm>
            <a:off x="5543550" y="5057775"/>
            <a:ext cx="3786188" cy="100012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9142CCF-FC82-4249-9C51-279AD1F4D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862" y="5276740"/>
            <a:ext cx="3543300" cy="4699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B6F927D-5237-A848-8DB0-31574A7E79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9267" y="4729042"/>
            <a:ext cx="2490025" cy="85424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5157B7B-4C99-544B-AD4B-08BC4AA6852C}"/>
              </a:ext>
            </a:extLst>
          </p:cNvPr>
          <p:cNvSpPr txBox="1"/>
          <p:nvPr/>
        </p:nvSpPr>
        <p:spPr>
          <a:xfrm>
            <a:off x="9406002" y="3829110"/>
            <a:ext cx="26532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>
                <a:solidFill>
                  <a:srgbClr val="FF0000"/>
                </a:solidFill>
                <a:latin typeface="+mj-lt"/>
              </a:rPr>
              <a:t>MLE</a:t>
            </a:r>
            <a:r>
              <a:rPr lang="en-GB" sz="2200" dirty="0">
                <a:latin typeface="+mj-lt"/>
              </a:rPr>
              <a:t> ⇒ maximize L(</a:t>
            </a:r>
            <a:r>
              <a:rPr lang="en-GB" sz="2200" b="1" dirty="0">
                <a:latin typeface="Symbol" pitchFamily="2" charset="2"/>
              </a:rPr>
              <a:t>q</a:t>
            </a:r>
            <a:r>
              <a:rPr lang="en-GB" sz="2200" dirty="0">
                <a:latin typeface="+mj-lt"/>
              </a:rPr>
              <a:t>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8B9C9B2-774D-DB42-A007-C39995D28B1D}"/>
              </a:ext>
            </a:extLst>
          </p:cNvPr>
          <p:cNvSpPr txBox="1"/>
          <p:nvPr/>
        </p:nvSpPr>
        <p:spPr>
          <a:xfrm>
            <a:off x="760533" y="2804155"/>
            <a:ext cx="196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432FF"/>
                </a:solidFill>
              </a:rPr>
              <a:t>Data: </a:t>
            </a:r>
            <a:r>
              <a:rPr lang="en-GB" sz="2400" dirty="0">
                <a:solidFill>
                  <a:srgbClr val="0432FF"/>
                </a:solidFill>
              </a:rPr>
              <a:t>x</a:t>
            </a:r>
            <a:r>
              <a:rPr lang="en-GB" sz="2400" baseline="-25000" dirty="0">
                <a:solidFill>
                  <a:srgbClr val="0432FF"/>
                </a:solidFill>
              </a:rPr>
              <a:t>i</a:t>
            </a:r>
            <a:r>
              <a:rPr lang="en-GB" sz="2400" dirty="0">
                <a:solidFill>
                  <a:srgbClr val="0432FF"/>
                </a:solidFill>
              </a:rPr>
              <a:t>, </a:t>
            </a:r>
            <a:r>
              <a:rPr lang="en-GB" sz="2400" dirty="0" err="1">
                <a:solidFill>
                  <a:srgbClr val="0432FF"/>
                </a:solidFill>
              </a:rPr>
              <a:t>y</a:t>
            </a:r>
            <a:r>
              <a:rPr lang="en-GB" sz="2400" baseline="-25000" dirty="0" err="1">
                <a:solidFill>
                  <a:srgbClr val="0432FF"/>
                </a:solidFill>
              </a:rPr>
              <a:t>i</a:t>
            </a:r>
            <a:r>
              <a:rPr lang="en-GB" sz="2400" baseline="-25000" dirty="0">
                <a:solidFill>
                  <a:srgbClr val="0432FF"/>
                </a:solidFill>
              </a:rPr>
              <a:t> </a:t>
            </a:r>
            <a:r>
              <a:rPr lang="en-GB" sz="2400" dirty="0">
                <a:solidFill>
                  <a:srgbClr val="0432FF"/>
                </a:solidFill>
              </a:rPr>
              <a:t>, </a:t>
            </a:r>
            <a:r>
              <a:rPr lang="en-GB" sz="2400" dirty="0" err="1">
                <a:solidFill>
                  <a:srgbClr val="0432FF"/>
                </a:solidFill>
                <a:latin typeface="Symbol" pitchFamily="2" charset="2"/>
              </a:rPr>
              <a:t>s</a:t>
            </a:r>
            <a:r>
              <a:rPr lang="en-GB" sz="2400" baseline="-25000" dirty="0" err="1">
                <a:solidFill>
                  <a:srgbClr val="0432FF"/>
                </a:solidFill>
                <a:latin typeface="Symbol" pitchFamily="2" charset="2"/>
              </a:rPr>
              <a:t>i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9622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7126566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Regression and model fitting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C094992-00F2-0A47-9DFD-127F415A1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4" y="1455989"/>
            <a:ext cx="8748883" cy="604305"/>
          </a:xfr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i="1" dirty="0"/>
              <a:t>How to find a good model?   </a:t>
            </a:r>
            <a:r>
              <a:rPr lang="en-GB" b="1" dirty="0">
                <a:solidFill>
                  <a:srgbClr val="FF0000"/>
                </a:solidFill>
              </a:rPr>
              <a:t>M</a:t>
            </a:r>
            <a:r>
              <a:rPr lang="en-GB" dirty="0"/>
              <a:t>aximum </a:t>
            </a:r>
            <a:r>
              <a:rPr lang="en-GB" b="1" dirty="0">
                <a:solidFill>
                  <a:srgbClr val="FF0000"/>
                </a:solidFill>
              </a:rPr>
              <a:t>L</a:t>
            </a:r>
            <a:r>
              <a:rPr lang="en-GB" dirty="0"/>
              <a:t>ikelihood </a:t>
            </a:r>
            <a:r>
              <a:rPr lang="en-GB" b="1" dirty="0">
                <a:solidFill>
                  <a:srgbClr val="FF0000"/>
                </a:solidFill>
              </a:rPr>
              <a:t>E</a:t>
            </a:r>
            <a:r>
              <a:rPr lang="en-GB" dirty="0"/>
              <a:t>stimation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11D79F-F232-A042-91B4-7AB6C207C68B}"/>
              </a:ext>
            </a:extLst>
          </p:cNvPr>
          <p:cNvSpPr txBox="1"/>
          <p:nvPr/>
        </p:nvSpPr>
        <p:spPr>
          <a:xfrm>
            <a:off x="10060486" y="1455989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Model:  </a:t>
            </a:r>
            <a:r>
              <a:rPr lang="en-GB" sz="2400" dirty="0">
                <a:latin typeface="+mj-lt"/>
              </a:rPr>
              <a:t>M(</a:t>
            </a:r>
            <a:r>
              <a:rPr lang="en-GB" sz="2400" b="1" dirty="0">
                <a:latin typeface="Symbol" pitchFamily="2" charset="2"/>
              </a:rPr>
              <a:t>q</a:t>
            </a:r>
            <a:r>
              <a:rPr lang="en-GB" sz="2400" dirty="0">
                <a:latin typeface="+mj-lt"/>
              </a:rPr>
              <a:t>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1D8E224-AF8B-4B4E-AC35-A69A15F61C63}"/>
              </a:ext>
            </a:extLst>
          </p:cNvPr>
          <p:cNvSpPr txBox="1"/>
          <p:nvPr/>
        </p:nvSpPr>
        <p:spPr>
          <a:xfrm>
            <a:off x="10153083" y="2141789"/>
            <a:ext cx="1697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+mj-lt"/>
              </a:rPr>
              <a:t>y = a * x + b </a:t>
            </a:r>
          </a:p>
          <a:p>
            <a:r>
              <a:rPr lang="en-GB" sz="2400" dirty="0">
                <a:latin typeface="+mj-lt"/>
              </a:rPr>
              <a:t>   = f(x | </a:t>
            </a:r>
            <a:r>
              <a:rPr lang="en-GB" sz="2400" b="1" dirty="0">
                <a:latin typeface="Symbol" pitchFamily="2" charset="2"/>
              </a:rPr>
              <a:t>q</a:t>
            </a:r>
            <a:r>
              <a:rPr lang="en-GB" sz="2400" dirty="0">
                <a:latin typeface="+mj-lt"/>
              </a:rPr>
              <a:t>)</a:t>
            </a:r>
          </a:p>
          <a:p>
            <a:endParaRPr lang="en-GB" sz="2400" dirty="0"/>
          </a:p>
          <a:p>
            <a:r>
              <a:rPr lang="en-GB" sz="2400" b="1" dirty="0">
                <a:latin typeface="Symbol" pitchFamily="2" charset="2"/>
              </a:rPr>
              <a:t>q</a:t>
            </a:r>
            <a:r>
              <a:rPr lang="en-GB" sz="2400" dirty="0">
                <a:latin typeface="Symbol" pitchFamily="2" charset="2"/>
              </a:rPr>
              <a:t> </a:t>
            </a:r>
            <a:r>
              <a:rPr lang="en-GB" sz="2400" dirty="0">
                <a:latin typeface="+mj-lt"/>
              </a:rPr>
              <a:t>= a, b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2D77D72-7E22-9247-BB73-D7A8F2948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75" y="2430684"/>
            <a:ext cx="9478530" cy="440416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5E8E978-88A7-9243-93C1-A25C50B08C41}"/>
              </a:ext>
            </a:extLst>
          </p:cNvPr>
          <p:cNvSpPr txBox="1"/>
          <p:nvPr/>
        </p:nvSpPr>
        <p:spPr>
          <a:xfrm>
            <a:off x="5833641" y="3890665"/>
            <a:ext cx="2610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M(</a:t>
            </a:r>
            <a:r>
              <a:rPr lang="en-GB" sz="2400" b="1" dirty="0">
                <a:latin typeface="Symbol" pitchFamily="2" charset="2"/>
              </a:rPr>
              <a:t>q</a:t>
            </a:r>
            <a:r>
              <a:rPr lang="en-GB" sz="2400" dirty="0">
                <a:latin typeface="+mj-lt"/>
              </a:rPr>
              <a:t>): y = a * x + b </a:t>
            </a:r>
          </a:p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A153D9-CCE4-0D45-A9DA-875A0348091A}"/>
              </a:ext>
            </a:extLst>
          </p:cNvPr>
          <p:cNvSpPr/>
          <p:nvPr/>
        </p:nvSpPr>
        <p:spPr>
          <a:xfrm>
            <a:off x="5543550" y="5057775"/>
            <a:ext cx="3786188" cy="100012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9142CCF-FC82-4249-9C51-279AD1F4D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862" y="5276740"/>
            <a:ext cx="3543300" cy="4699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44D5B47-DC6C-6643-990F-078CC12B0A9F}"/>
              </a:ext>
            </a:extLst>
          </p:cNvPr>
          <p:cNvSpPr txBox="1"/>
          <p:nvPr/>
        </p:nvSpPr>
        <p:spPr>
          <a:xfrm>
            <a:off x="9466955" y="4044553"/>
            <a:ext cx="27670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/>
              <a:t>MLE allows you to find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EA2BC5F-9F3F-4F4C-9190-94AF9BE3A8E4}"/>
              </a:ext>
            </a:extLst>
          </p:cNvPr>
          <p:cNvSpPr txBox="1"/>
          <p:nvPr/>
        </p:nvSpPr>
        <p:spPr>
          <a:xfrm>
            <a:off x="9569268" y="4577711"/>
            <a:ext cx="2281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Symbol" pitchFamily="2" charset="2"/>
              </a:rPr>
              <a:t>q ⇒ </a:t>
            </a:r>
            <a:r>
              <a:rPr lang="en-GB" sz="2400" dirty="0"/>
              <a:t>E( f(x | </a:t>
            </a:r>
            <a:r>
              <a:rPr lang="en-GB" sz="2400" b="1" dirty="0">
                <a:latin typeface="Symbol" pitchFamily="2" charset="2"/>
              </a:rPr>
              <a:t>q</a:t>
            </a:r>
            <a:r>
              <a:rPr lang="en-GB" sz="2400" dirty="0"/>
              <a:t>) 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90B5E61-3D10-2845-BC6D-AFEC393DBEA5}"/>
              </a:ext>
            </a:extLst>
          </p:cNvPr>
          <p:cNvSpPr txBox="1"/>
          <p:nvPr/>
        </p:nvSpPr>
        <p:spPr>
          <a:xfrm>
            <a:off x="760533" y="2804155"/>
            <a:ext cx="196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432FF"/>
                </a:solidFill>
              </a:rPr>
              <a:t>Data: </a:t>
            </a:r>
            <a:r>
              <a:rPr lang="en-GB" sz="2400" dirty="0">
                <a:solidFill>
                  <a:srgbClr val="0432FF"/>
                </a:solidFill>
              </a:rPr>
              <a:t>x</a:t>
            </a:r>
            <a:r>
              <a:rPr lang="en-GB" sz="2400" baseline="-25000" dirty="0">
                <a:solidFill>
                  <a:srgbClr val="0432FF"/>
                </a:solidFill>
              </a:rPr>
              <a:t>i</a:t>
            </a:r>
            <a:r>
              <a:rPr lang="en-GB" sz="2400" dirty="0">
                <a:solidFill>
                  <a:srgbClr val="0432FF"/>
                </a:solidFill>
              </a:rPr>
              <a:t>, </a:t>
            </a:r>
            <a:r>
              <a:rPr lang="en-GB" sz="2400" dirty="0" err="1">
                <a:solidFill>
                  <a:srgbClr val="0432FF"/>
                </a:solidFill>
              </a:rPr>
              <a:t>y</a:t>
            </a:r>
            <a:r>
              <a:rPr lang="en-GB" sz="2400" baseline="-25000" dirty="0" err="1">
                <a:solidFill>
                  <a:srgbClr val="0432FF"/>
                </a:solidFill>
              </a:rPr>
              <a:t>i</a:t>
            </a:r>
            <a:r>
              <a:rPr lang="en-GB" sz="2400" baseline="-25000" dirty="0">
                <a:solidFill>
                  <a:srgbClr val="0432FF"/>
                </a:solidFill>
              </a:rPr>
              <a:t> </a:t>
            </a:r>
            <a:r>
              <a:rPr lang="en-GB" sz="2400" dirty="0">
                <a:solidFill>
                  <a:srgbClr val="0432FF"/>
                </a:solidFill>
              </a:rPr>
              <a:t>, </a:t>
            </a:r>
            <a:r>
              <a:rPr lang="en-GB" sz="2400" dirty="0" err="1">
                <a:solidFill>
                  <a:srgbClr val="0432FF"/>
                </a:solidFill>
                <a:latin typeface="Symbol" pitchFamily="2" charset="2"/>
              </a:rPr>
              <a:t>s</a:t>
            </a:r>
            <a:r>
              <a:rPr lang="en-GB" sz="2400" baseline="-25000" dirty="0" err="1">
                <a:solidFill>
                  <a:srgbClr val="0432FF"/>
                </a:solidFill>
                <a:latin typeface="Symbol" pitchFamily="2" charset="2"/>
              </a:rPr>
              <a:t>i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0722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10638992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Regression of a straight line in python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D4C2781-8A79-624E-A126-090D215523CE}"/>
              </a:ext>
            </a:extLst>
          </p:cNvPr>
          <p:cNvSpPr txBox="1"/>
          <p:nvPr/>
        </p:nvSpPr>
        <p:spPr>
          <a:xfrm>
            <a:off x="290946" y="1636588"/>
            <a:ext cx="2796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Linear</a:t>
            </a:r>
            <a:r>
              <a:rPr lang="en-GB" sz="2400" dirty="0"/>
              <a:t> model fitting: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8017821-3851-AD4F-A904-4AFC765E7535}"/>
              </a:ext>
            </a:extLst>
          </p:cNvPr>
          <p:cNvSpPr txBox="1"/>
          <p:nvPr/>
        </p:nvSpPr>
        <p:spPr>
          <a:xfrm>
            <a:off x="503199" y="2098253"/>
            <a:ext cx="10638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/>
          </a:p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Python implementation:  </a:t>
            </a:r>
            <a:r>
              <a:rPr lang="fr-BE" sz="2400" dirty="0" err="1">
                <a:latin typeface="Andale Mono" panose="020B0509000000000004" pitchFamily="49" charset="0"/>
              </a:rPr>
              <a:t>numpy.polyfit</a:t>
            </a:r>
            <a:r>
              <a:rPr lang="fr-BE" sz="2400" dirty="0">
                <a:latin typeface="Andale Mono" panose="020B0509000000000004" pitchFamily="49" charset="0"/>
              </a:rPr>
              <a:t>(x, y, </a:t>
            </a:r>
            <a:r>
              <a:rPr lang="fr-BE" sz="2400" dirty="0" err="1">
                <a:latin typeface="Andale Mono" panose="020B0509000000000004" pitchFamily="49" charset="0"/>
              </a:rPr>
              <a:t>deg</a:t>
            </a:r>
            <a:r>
              <a:rPr lang="fr-BE" sz="2400" dirty="0">
                <a:latin typeface="Andale Mono" panose="020B0509000000000004" pitchFamily="49" charset="0"/>
              </a:rPr>
              <a:t>=1, w=1/sigma)</a:t>
            </a:r>
            <a:endParaRPr lang="en-GB" sz="2400" dirty="0">
              <a:latin typeface="Andale Mono" panose="020B0509000000000004" pitchFamily="49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FA917FC-3768-E74D-A10B-FE09E39205BF}"/>
              </a:ext>
            </a:extLst>
          </p:cNvPr>
          <p:cNvSpPr txBox="1"/>
          <p:nvPr/>
        </p:nvSpPr>
        <p:spPr>
          <a:xfrm>
            <a:off x="3299606" y="1652177"/>
            <a:ext cx="1829027" cy="461665"/>
          </a:xfrm>
          <a:prstGeom prst="rect">
            <a:avLst/>
          </a:prstGeom>
          <a:gradFill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txBody>
          <a:bodyPr wrap="none" rtlCol="0">
            <a:spAutoFit/>
          </a:bodyPr>
          <a:lstStyle/>
          <a:p>
            <a:r>
              <a:rPr lang="en-GB" sz="2400" dirty="0"/>
              <a:t>See Sect. IV.1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29F4627-81B2-E340-8C0E-BA69468EBB9B}"/>
              </a:ext>
            </a:extLst>
          </p:cNvPr>
          <p:cNvSpPr txBox="1"/>
          <p:nvPr/>
        </p:nvSpPr>
        <p:spPr>
          <a:xfrm>
            <a:off x="4814823" y="6129641"/>
            <a:ext cx="7098225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400" dirty="0"/>
              <a:t>Go to </a:t>
            </a:r>
            <a:r>
              <a:rPr lang="en-GB" sz="2400" dirty="0">
                <a:solidFill>
                  <a:schemeClr val="tx1"/>
                </a:solidFill>
              </a:rPr>
              <a:t>Sect. IV.1.1 </a:t>
            </a:r>
            <a:r>
              <a:rPr lang="en-GB" sz="2400" dirty="0"/>
              <a:t>of the Notebook for practical example</a:t>
            </a:r>
          </a:p>
        </p:txBody>
      </p:sp>
    </p:spTree>
    <p:extLst>
      <p:ext uri="{BB962C8B-B14F-4D97-AF65-F5344CB8AC3E}">
        <p14:creationId xmlns:p14="http://schemas.microsoft.com/office/powerpoint/2010/main" val="379721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C231375-4745-A04A-A59E-7C8B7192DF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6" t="51814" r="1744"/>
          <a:stretch/>
        </p:blipFill>
        <p:spPr>
          <a:xfrm>
            <a:off x="5957103" y="1839997"/>
            <a:ext cx="6101722" cy="481465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E023FA3-11A2-5141-836C-EC621281B9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81" r="2411" b="48185"/>
          <a:stretch/>
        </p:blipFill>
        <p:spPr>
          <a:xfrm>
            <a:off x="0" y="1077762"/>
            <a:ext cx="6101722" cy="52188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7A6FE8-95A1-4D44-A43B-8ADA17604954}"/>
              </a:ext>
            </a:extLst>
          </p:cNvPr>
          <p:cNvSpPr/>
          <p:nvPr/>
        </p:nvSpPr>
        <p:spPr>
          <a:xfrm>
            <a:off x="0" y="6488668"/>
            <a:ext cx="2432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xkcd.com</a:t>
            </a:r>
            <a:r>
              <a:rPr lang="en-GB" dirty="0"/>
              <a:t>/2048/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BAAFC82D-E69B-814C-AB8B-C503948DB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7126566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Regression and model fitting </a:t>
            </a:r>
          </a:p>
        </p:txBody>
      </p:sp>
    </p:spTree>
    <p:extLst>
      <p:ext uri="{BB962C8B-B14F-4D97-AF65-F5344CB8AC3E}">
        <p14:creationId xmlns:p14="http://schemas.microsoft.com/office/powerpoint/2010/main" val="1105687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441796"/>
            <a:ext cx="10638992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How to choose a suitable regression method 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A3B7E40-70A4-7E4A-985D-7CDA78A4DF9E}"/>
              </a:ext>
            </a:extLst>
          </p:cNvPr>
          <p:cNvSpPr txBox="1"/>
          <p:nvPr/>
        </p:nvSpPr>
        <p:spPr>
          <a:xfrm>
            <a:off x="290946" y="2213224"/>
            <a:ext cx="116101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way you will tackle a regression problem may depend on: 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Linearity: </a:t>
            </a:r>
            <a:r>
              <a:rPr lang="en-GB" sz="2400" dirty="0"/>
              <a:t>is the model linear </a:t>
            </a:r>
            <a:r>
              <a:rPr lang="en-GB" sz="2400" i="1" dirty="0">
                <a:solidFill>
                  <a:srgbClr val="FF0000"/>
                </a:solidFill>
              </a:rPr>
              <a:t>in its parameters</a:t>
            </a:r>
            <a:r>
              <a:rPr lang="en-GB" sz="2400" i="1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Complexity: </a:t>
            </a:r>
            <a:r>
              <a:rPr lang="en-GB" sz="2400" dirty="0"/>
              <a:t>large number of parameters increase complexity and covariance matrix on uncertainties </a:t>
            </a:r>
            <a:r>
              <a:rPr lang="en-GB" sz="2400" b="1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Error behaviour: </a:t>
            </a:r>
            <a:r>
              <a:rPr lang="en-GB" sz="2400" dirty="0"/>
              <a:t>uncertainties on dependent and independent variable and  their correlation.</a:t>
            </a:r>
            <a:endParaRPr lang="en-GB" sz="2400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3A21F31-437D-FB41-A0C7-BA9C8B4AA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536" y="2667009"/>
            <a:ext cx="3370263" cy="110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68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658" y="401890"/>
            <a:ext cx="10638992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How to choose a suitable regression method ?</a:t>
            </a:r>
          </a:p>
        </p:txBody>
      </p:sp>
      <p:graphicFrame>
        <p:nvGraphicFramePr>
          <p:cNvPr id="6" name="Tableau 7">
            <a:extLst>
              <a:ext uri="{FF2B5EF4-FFF2-40B4-BE49-F238E27FC236}">
                <a16:creationId xmlns:a16="http://schemas.microsoft.com/office/drawing/2014/main" id="{96837FB1-B694-2843-A928-017FF33A1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448032"/>
              </p:ext>
            </p:extLst>
          </p:nvPr>
        </p:nvGraphicFramePr>
        <p:xfrm>
          <a:off x="971549" y="2345055"/>
          <a:ext cx="10638992" cy="3184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496">
                  <a:extLst>
                    <a:ext uri="{9D8B030D-6E8A-4147-A177-3AD203B41FA5}">
                      <a16:colId xmlns:a16="http://schemas.microsoft.com/office/drawing/2014/main" val="268421701"/>
                    </a:ext>
                  </a:extLst>
                </a:gridCol>
                <a:gridCol w="5319496">
                  <a:extLst>
                    <a:ext uri="{9D8B030D-6E8A-4147-A177-3AD203B41FA5}">
                      <a16:colId xmlns:a16="http://schemas.microsoft.com/office/drawing/2014/main" val="1560161317"/>
                    </a:ext>
                  </a:extLst>
                </a:gridCol>
              </a:tblGrid>
              <a:tr h="9274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i="1" dirty="0">
                          <a:solidFill>
                            <a:schemeClr val="bg1"/>
                          </a:solidFill>
                        </a:rPr>
                        <a:t>Frequentist:  (this lecture)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i="1" dirty="0">
                          <a:solidFill>
                            <a:schemeClr val="bg1"/>
                          </a:solidFill>
                        </a:rPr>
                        <a:t>Bayes (future lecture):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359207"/>
                  </a:ext>
                </a:extLst>
              </a:tr>
              <a:tr h="752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i="1" dirty="0">
                          <a:solidFill>
                            <a:srgbClr val="FF0000"/>
                          </a:solidFill>
                        </a:rPr>
                        <a:t>Optimization</a:t>
                      </a:r>
                      <a:r>
                        <a:rPr lang="en-GB" sz="2400" dirty="0"/>
                        <a:t> with some merit function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i="1" dirty="0">
                          <a:solidFill>
                            <a:srgbClr val="FF0000"/>
                          </a:solidFill>
                        </a:rPr>
                        <a:t>Sampling</a:t>
                      </a:r>
                      <a:r>
                        <a:rPr lang="en-GB" sz="2400" dirty="0"/>
                        <a:t> of the likelihood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216208"/>
                  </a:ext>
                </a:extLst>
              </a:tr>
              <a:tr h="752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Search for </a:t>
                      </a:r>
                      <a:r>
                        <a:rPr lang="en-GB" sz="2400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best</a:t>
                      </a:r>
                      <a:r>
                        <a:rPr lang="en-GB" sz="2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(fit)</a:t>
                      </a:r>
                      <a:r>
                        <a:rPr lang="en-GB" sz="2400" dirty="0"/>
                        <a:t> </a:t>
                      </a:r>
                      <a:r>
                        <a:rPr lang="en-GB" sz="2400" i="0" dirty="0"/>
                        <a:t>model</a:t>
                      </a:r>
                      <a:r>
                        <a:rPr lang="en-GB" sz="2400" dirty="0"/>
                        <a:t> </a:t>
                      </a:r>
                      <a:r>
                        <a:rPr lang="en-GB" sz="2400" i="1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PDF</a:t>
                      </a:r>
                      <a:r>
                        <a:rPr lang="en-GB" sz="2400" dirty="0"/>
                        <a:t> on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60823"/>
                  </a:ext>
                </a:extLst>
              </a:tr>
              <a:tr h="752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Often when </a:t>
                      </a:r>
                      <a:r>
                        <a:rPr lang="en-GB" sz="2400" i="1" dirty="0">
                          <a:solidFill>
                            <a:srgbClr val="7030A0"/>
                          </a:solidFill>
                        </a:rPr>
                        <a:t>simple</a:t>
                      </a:r>
                      <a:r>
                        <a:rPr lang="en-GB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error behaviour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More </a:t>
                      </a:r>
                      <a:r>
                        <a:rPr lang="en-GB" sz="2400" i="1" dirty="0">
                          <a:solidFill>
                            <a:srgbClr val="7030A0"/>
                          </a:solidFill>
                        </a:rPr>
                        <a:t>complex</a:t>
                      </a:r>
                      <a:r>
                        <a:rPr lang="en-GB" sz="2400" dirty="0"/>
                        <a:t> error behaviour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485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847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10638992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Linear vs non linear regression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D4C2781-8A79-624E-A126-090D215523CE}"/>
              </a:ext>
            </a:extLst>
          </p:cNvPr>
          <p:cNvSpPr txBox="1"/>
          <p:nvPr/>
        </p:nvSpPr>
        <p:spPr>
          <a:xfrm>
            <a:off x="387821" y="2005867"/>
            <a:ext cx="2650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A model is </a:t>
            </a:r>
            <a:r>
              <a:rPr lang="en-GB" sz="2400" b="1" dirty="0"/>
              <a:t>linear</a:t>
            </a:r>
            <a:r>
              <a:rPr lang="en-GB" sz="2400" dirty="0"/>
              <a:t> if: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7701F68-5B55-B445-A965-CA3FF017F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995" y="1683372"/>
            <a:ext cx="3370263" cy="110665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4089750-BBE2-F34E-B008-4F3D3FCF25FE}"/>
              </a:ext>
            </a:extLst>
          </p:cNvPr>
          <p:cNvSpPr txBox="1"/>
          <p:nvPr/>
        </p:nvSpPr>
        <p:spPr>
          <a:xfrm>
            <a:off x="387821" y="3109070"/>
            <a:ext cx="10542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 err="1"/>
              <a:t>g</a:t>
            </a:r>
            <a:r>
              <a:rPr lang="en-GB" sz="2400" i="1" baseline="-25000" dirty="0" err="1"/>
              <a:t>p</a:t>
            </a:r>
            <a:r>
              <a:rPr lang="en-GB" sz="2400" i="1" dirty="0"/>
              <a:t>(x) </a:t>
            </a:r>
            <a:r>
              <a:rPr lang="en-GB" sz="2400" dirty="0"/>
              <a:t>can be a non linear function of </a:t>
            </a:r>
            <a:r>
              <a:rPr lang="en-GB" sz="2400" i="1" dirty="0"/>
              <a:t>x</a:t>
            </a:r>
            <a:r>
              <a:rPr lang="en-GB" sz="2400" dirty="0"/>
              <a:t> BUT does not depend on any free parameter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B8C6B2E-A845-5A47-B2A1-6B8B82D92711}"/>
              </a:ext>
            </a:extLst>
          </p:cNvPr>
          <p:cNvSpPr txBox="1"/>
          <p:nvPr/>
        </p:nvSpPr>
        <p:spPr>
          <a:xfrm>
            <a:off x="368771" y="4120612"/>
            <a:ext cx="10638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 this case, the values of the parameters that yield                          (max. likelihood</a:t>
            </a:r>
            <a:r>
              <a:rPr lang="en-GB" sz="2400" baseline="30000" dirty="0">
                <a:latin typeface="Symbol" pitchFamily="2" charset="2"/>
              </a:rPr>
              <a:t> </a:t>
            </a:r>
            <a:r>
              <a:rPr lang="en-GB" sz="2400" dirty="0"/>
              <a:t>) can be found “analytically” 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1EF7DC11-BC78-8148-B43B-F0CFAE226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4362" y="4057391"/>
            <a:ext cx="1461530" cy="673289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504C1C11-6F97-CD44-B83C-4161F96554E6}"/>
              </a:ext>
            </a:extLst>
          </p:cNvPr>
          <p:cNvSpPr txBox="1"/>
          <p:nvPr/>
        </p:nvSpPr>
        <p:spPr>
          <a:xfrm>
            <a:off x="291783" y="5524875"/>
            <a:ext cx="11608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When the model is </a:t>
            </a:r>
            <a:r>
              <a:rPr lang="en-GB" sz="2400" b="1" dirty="0"/>
              <a:t>not linear</a:t>
            </a:r>
            <a:r>
              <a:rPr lang="en-GB" sz="2400" dirty="0"/>
              <a:t> , the minimization of the </a:t>
            </a:r>
            <a:r>
              <a:rPr lang="en-GB" sz="2400" dirty="0">
                <a:latin typeface="Symbol" pitchFamily="2" charset="2"/>
              </a:rPr>
              <a:t>c</a:t>
            </a:r>
            <a:r>
              <a:rPr lang="en-GB" sz="2400" baseline="30000" dirty="0">
                <a:latin typeface="Symbol" pitchFamily="2" charset="2"/>
              </a:rPr>
              <a:t>2 </a:t>
            </a:r>
            <a:r>
              <a:rPr lang="en-GB" sz="2400" dirty="0">
                <a:latin typeface="Symbol" pitchFamily="2" charset="2"/>
              </a:rPr>
              <a:t> </a:t>
            </a:r>
            <a:r>
              <a:rPr lang="en-GB" sz="2400" dirty="0"/>
              <a:t>has to be performed </a:t>
            </a:r>
            <a:r>
              <a:rPr lang="en-GB" sz="2400" i="1" dirty="0">
                <a:solidFill>
                  <a:srgbClr val="FF0000"/>
                </a:solidFill>
              </a:rPr>
              <a:t>numerically</a:t>
            </a:r>
            <a:endParaRPr lang="en-GB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433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10638992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Linear vs non linear regression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D4C2781-8A79-624E-A126-090D215523CE}"/>
              </a:ext>
            </a:extLst>
          </p:cNvPr>
          <p:cNvSpPr txBox="1"/>
          <p:nvPr/>
        </p:nvSpPr>
        <p:spPr>
          <a:xfrm>
            <a:off x="290946" y="1636588"/>
            <a:ext cx="2796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Linear</a:t>
            </a:r>
            <a:r>
              <a:rPr lang="en-GB" sz="2400" dirty="0"/>
              <a:t> model fitting: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8017821-3851-AD4F-A904-4AFC765E7535}"/>
              </a:ext>
            </a:extLst>
          </p:cNvPr>
          <p:cNvSpPr txBox="1"/>
          <p:nvPr/>
        </p:nvSpPr>
        <p:spPr>
          <a:xfrm>
            <a:off x="503199" y="2098253"/>
            <a:ext cx="10638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/>
          </a:p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Python implementation:  </a:t>
            </a:r>
            <a:r>
              <a:rPr lang="fr-BE" sz="2400" dirty="0" err="1">
                <a:latin typeface="Andale Mono" panose="020B0509000000000004" pitchFamily="49" charset="0"/>
              </a:rPr>
              <a:t>numpy.polyfit</a:t>
            </a:r>
            <a:r>
              <a:rPr lang="fr-BE" sz="2400" dirty="0">
                <a:latin typeface="Andale Mono" panose="020B0509000000000004" pitchFamily="49" charset="0"/>
              </a:rPr>
              <a:t>(x, y, </a:t>
            </a:r>
            <a:r>
              <a:rPr lang="fr-BE" sz="2400" dirty="0" err="1">
                <a:latin typeface="Andale Mono" panose="020B0509000000000004" pitchFamily="49" charset="0"/>
              </a:rPr>
              <a:t>deg</a:t>
            </a:r>
            <a:r>
              <a:rPr lang="fr-BE" sz="2400" dirty="0">
                <a:latin typeface="Andale Mono" panose="020B0509000000000004" pitchFamily="49" charset="0"/>
              </a:rPr>
              <a:t>=1, w=1/sigma)</a:t>
            </a:r>
            <a:endParaRPr lang="en-GB" sz="2400" dirty="0">
              <a:latin typeface="Andale Mono" panose="020B0509000000000004" pitchFamily="49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A8A8234-FD79-F34F-8DE2-5DB6785ABFA7}"/>
              </a:ext>
            </a:extLst>
          </p:cNvPr>
          <p:cNvSpPr txBox="1"/>
          <p:nvPr/>
        </p:nvSpPr>
        <p:spPr>
          <a:xfrm>
            <a:off x="441286" y="3928751"/>
            <a:ext cx="10638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/>
          </a:p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Python implementation:  </a:t>
            </a:r>
            <a:r>
              <a:rPr lang="fr-BE" sz="2400" dirty="0" err="1">
                <a:latin typeface="Andale Mono" panose="020B0509000000000004" pitchFamily="49" charset="0"/>
              </a:rPr>
              <a:t>scipy.optimize.curvefit</a:t>
            </a:r>
            <a:r>
              <a:rPr lang="fr-BE" sz="2400" dirty="0">
                <a:latin typeface="Andale Mono" panose="020B0509000000000004" pitchFamily="49" charset="0"/>
              </a:rPr>
              <a:t>()</a:t>
            </a:r>
            <a:endParaRPr lang="en-GB" sz="2400" dirty="0">
              <a:latin typeface="Andale Mono" panose="020B0509000000000004" pitchFamily="49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FA917FC-3768-E74D-A10B-FE09E39205BF}"/>
              </a:ext>
            </a:extLst>
          </p:cNvPr>
          <p:cNvSpPr txBox="1"/>
          <p:nvPr/>
        </p:nvSpPr>
        <p:spPr>
          <a:xfrm>
            <a:off x="3299606" y="1652177"/>
            <a:ext cx="1829027" cy="461665"/>
          </a:xfrm>
          <a:prstGeom prst="rect">
            <a:avLst/>
          </a:prstGeom>
          <a:gradFill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txBody>
          <a:bodyPr wrap="none" rtlCol="0">
            <a:spAutoFit/>
          </a:bodyPr>
          <a:lstStyle/>
          <a:p>
            <a:r>
              <a:rPr lang="en-GB" sz="2400" dirty="0"/>
              <a:t>See Sect. IV.1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39A844D-8A75-D844-82FB-44C9AA0B2FE7}"/>
              </a:ext>
            </a:extLst>
          </p:cNvPr>
          <p:cNvSpPr txBox="1"/>
          <p:nvPr/>
        </p:nvSpPr>
        <p:spPr>
          <a:xfrm>
            <a:off x="290946" y="3274921"/>
            <a:ext cx="3477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NON Linear</a:t>
            </a:r>
            <a:r>
              <a:rPr lang="en-GB" sz="2400" dirty="0"/>
              <a:t> model fitting: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03AB5E3-FE59-7C4C-8D65-6ECFDF84B72F}"/>
              </a:ext>
            </a:extLst>
          </p:cNvPr>
          <p:cNvSpPr txBox="1"/>
          <p:nvPr/>
        </p:nvSpPr>
        <p:spPr>
          <a:xfrm>
            <a:off x="3768629" y="3310166"/>
            <a:ext cx="1829027" cy="461665"/>
          </a:xfrm>
          <a:prstGeom prst="rect">
            <a:avLst/>
          </a:prstGeom>
          <a:gradFill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txBody>
          <a:bodyPr wrap="none" rtlCol="0">
            <a:spAutoFit/>
          </a:bodyPr>
          <a:lstStyle/>
          <a:p>
            <a:r>
              <a:rPr lang="en-GB" sz="2400" dirty="0"/>
              <a:t>See Sect. IV.3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29F4627-81B2-E340-8C0E-BA69468EBB9B}"/>
              </a:ext>
            </a:extLst>
          </p:cNvPr>
          <p:cNvSpPr txBox="1"/>
          <p:nvPr/>
        </p:nvSpPr>
        <p:spPr>
          <a:xfrm>
            <a:off x="4814823" y="6129641"/>
            <a:ext cx="6865790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400" dirty="0"/>
              <a:t>Go to </a:t>
            </a:r>
            <a:r>
              <a:rPr lang="en-GB" sz="2400" dirty="0">
                <a:solidFill>
                  <a:schemeClr val="tx1"/>
                </a:solidFill>
              </a:rPr>
              <a:t>Sect. IV.3 </a:t>
            </a:r>
            <a:r>
              <a:rPr lang="en-GB" sz="2400" dirty="0"/>
              <a:t>of the Notebook for practical example</a:t>
            </a:r>
          </a:p>
        </p:txBody>
      </p:sp>
    </p:spTree>
    <p:extLst>
      <p:ext uri="{BB962C8B-B14F-4D97-AF65-F5344CB8AC3E}">
        <p14:creationId xmlns:p14="http://schemas.microsoft.com/office/powerpoint/2010/main" val="3807664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10638992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Quality of the regression 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3B60492F-B244-3340-A97C-E8D22F11F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776" y="1582221"/>
            <a:ext cx="7175249" cy="466141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2DFB80B-F5B6-6F47-B590-ED96F4CD119C}"/>
              </a:ext>
            </a:extLst>
          </p:cNvPr>
          <p:cNvSpPr/>
          <p:nvPr/>
        </p:nvSpPr>
        <p:spPr>
          <a:xfrm>
            <a:off x="10482173" y="6488668"/>
            <a:ext cx="1709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>
                <a:hlinkClick r:id="rId4"/>
              </a:rPr>
              <a:t>xkcd.com/1725/</a:t>
            </a:r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E6E3067-D0D8-4447-A986-5E298586D729}"/>
              </a:ext>
            </a:extLst>
          </p:cNvPr>
          <p:cNvSpPr txBox="1"/>
          <p:nvPr/>
        </p:nvSpPr>
        <p:spPr>
          <a:xfrm>
            <a:off x="0" y="6488668"/>
            <a:ext cx="5085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R</a:t>
            </a:r>
            <a:r>
              <a:rPr lang="en-GB" baseline="30000" dirty="0">
                <a:solidFill>
                  <a:schemeClr val="accent2"/>
                </a:solidFill>
              </a:rPr>
              <a:t>2</a:t>
            </a:r>
            <a:r>
              <a:rPr lang="en-GB" dirty="0">
                <a:solidFill>
                  <a:schemeClr val="accent2"/>
                </a:solidFill>
              </a:rPr>
              <a:t> = Coefficient of determination of Pearson</a:t>
            </a:r>
          </a:p>
        </p:txBody>
      </p:sp>
    </p:spTree>
    <p:extLst>
      <p:ext uri="{BB962C8B-B14F-4D97-AF65-F5344CB8AC3E}">
        <p14:creationId xmlns:p14="http://schemas.microsoft.com/office/powerpoint/2010/main" val="868424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10638992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Quality of the regression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A61A3EA-BC13-A34F-95FD-D3770DD5DC62}"/>
              </a:ext>
            </a:extLst>
          </p:cNvPr>
          <p:cNvSpPr txBox="1"/>
          <p:nvPr/>
        </p:nvSpPr>
        <p:spPr>
          <a:xfrm>
            <a:off x="290946" y="1455990"/>
            <a:ext cx="336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Look at the residuals: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EE87C0B-F7F6-F84C-9144-DD55A34F9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715" y="1636310"/>
            <a:ext cx="2057400" cy="3429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F27091F-1469-AD43-92FA-9127760E4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6658" y="1197887"/>
            <a:ext cx="3974396" cy="87684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F642596-4EA9-2F41-9133-FAFD5D363FD1}"/>
              </a:ext>
            </a:extLst>
          </p:cNvPr>
          <p:cNvSpPr txBox="1"/>
          <p:nvPr/>
        </p:nvSpPr>
        <p:spPr>
          <a:xfrm>
            <a:off x="7926658" y="623500"/>
            <a:ext cx="402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Coefficient of determination of Pearson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78E1C03-91AA-1D4E-B474-4BE9BE2C98BD}"/>
              </a:ext>
            </a:extLst>
          </p:cNvPr>
          <p:cNvSpPr txBox="1"/>
          <p:nvPr/>
        </p:nvSpPr>
        <p:spPr>
          <a:xfrm>
            <a:off x="9626018" y="2466246"/>
            <a:ext cx="23590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Closer R</a:t>
            </a:r>
            <a:r>
              <a:rPr lang="en-GB" baseline="30000" dirty="0"/>
              <a:t>2</a:t>
            </a:r>
            <a:r>
              <a:rPr lang="en-GB" dirty="0"/>
              <a:t> is to 1, more the model is good at explaining the data (or at making predictions).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But use with care as it is originally designed for linear models and does not account for uncertainty on data points (</a:t>
            </a:r>
            <a:r>
              <a:rPr lang="en-GB" dirty="0" err="1"/>
              <a:t>cf</a:t>
            </a:r>
            <a:r>
              <a:rPr lang="en-GB" dirty="0"/>
              <a:t> least-square vs </a:t>
            </a:r>
            <a:r>
              <a:rPr lang="en-GB" dirty="0">
                <a:latin typeface="Symbol" pitchFamily="2" charset="2"/>
              </a:rPr>
              <a:t>c</a:t>
            </a:r>
            <a:r>
              <a:rPr lang="en-GB" baseline="30000" dirty="0">
                <a:latin typeface="Symbol" pitchFamily="2" charset="2"/>
              </a:rPr>
              <a:t>2</a:t>
            </a:r>
            <a:r>
              <a:rPr lang="en-GB" dirty="0">
                <a:latin typeface="Symbol" pitchFamily="2" charset="2"/>
              </a:rPr>
              <a:t> </a:t>
            </a:r>
            <a:r>
              <a:rPr lang="en-GB" dirty="0">
                <a:cs typeface="Arial" panose="020B0604020202020204" pitchFamily="34" charset="0"/>
              </a:rPr>
              <a:t>regression)</a:t>
            </a:r>
            <a:endParaRPr lang="en-GB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E42913F-C9D6-AC43-9DBD-6F230D58B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255052"/>
            <a:ext cx="9518073" cy="444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7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7126566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Regression and model fitting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C094992-00F2-0A47-9DFD-127F415A1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5" y="1455989"/>
            <a:ext cx="11387911" cy="986269"/>
          </a:xfr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/>
              <a:t>Problem:</a:t>
            </a:r>
            <a:r>
              <a:rPr lang="en-GB" dirty="0"/>
              <a:t> the quantities of interest are parameters of a model, not the RV that you measure</a:t>
            </a:r>
            <a:endParaRPr lang="en-GB" i="1" dirty="0"/>
          </a:p>
        </p:txBody>
      </p:sp>
      <p:graphicFrame>
        <p:nvGraphicFramePr>
          <p:cNvPr id="8" name="Tableau 9">
            <a:extLst>
              <a:ext uri="{FF2B5EF4-FFF2-40B4-BE49-F238E27FC236}">
                <a16:creationId xmlns:a16="http://schemas.microsoft.com/office/drawing/2014/main" id="{8B79D27D-C333-8F45-9935-ADFBAB836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88943"/>
              </p:ext>
            </p:extLst>
          </p:nvPr>
        </p:nvGraphicFramePr>
        <p:xfrm>
          <a:off x="173621" y="3429000"/>
          <a:ext cx="11794602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534">
                  <a:extLst>
                    <a:ext uri="{9D8B030D-6E8A-4147-A177-3AD203B41FA5}">
                      <a16:colId xmlns:a16="http://schemas.microsoft.com/office/drawing/2014/main" val="293095222"/>
                    </a:ext>
                  </a:extLst>
                </a:gridCol>
                <a:gridCol w="4286491">
                  <a:extLst>
                    <a:ext uri="{9D8B030D-6E8A-4147-A177-3AD203B41FA5}">
                      <a16:colId xmlns:a16="http://schemas.microsoft.com/office/drawing/2014/main" val="3448292334"/>
                    </a:ext>
                  </a:extLst>
                </a:gridCol>
                <a:gridCol w="3576577">
                  <a:extLst>
                    <a:ext uri="{9D8B030D-6E8A-4147-A177-3AD203B41FA5}">
                      <a16:colId xmlns:a16="http://schemas.microsoft.com/office/drawing/2014/main" val="1621776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Observation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Quantity of 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305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Position of a star: </a:t>
                      </a:r>
                      <a:r>
                        <a:rPr lang="en-GB" b="1" dirty="0"/>
                        <a:t>x</a:t>
                      </a:r>
                      <a:r>
                        <a:rPr lang="en-GB" b="0" dirty="0"/>
                        <a:t>(t)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Proper motion (velocity) of the 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V = f(</a:t>
                      </a:r>
                      <a:r>
                        <a:rPr lang="en-GB" b="1" dirty="0"/>
                        <a:t>x</a:t>
                      </a:r>
                      <a:r>
                        <a:rPr lang="en-GB" b="0" dirty="0"/>
                        <a:t>, t, …)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013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Photometry of an asteroid: mag(t)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 (period of rotation)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mag = f(t, P, …)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451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Transit of a planet: mag(t)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 (period), e (eccentricity), D (</a:t>
                      </a:r>
                      <a:r>
                        <a:rPr lang="en-GB" dirty="0" err="1"/>
                        <a:t>dist</a:t>
                      </a:r>
                      <a:r>
                        <a:rPr lang="en-GB" dirty="0"/>
                        <a:t> to star)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Symbol" pitchFamily="2" charset="2"/>
                        </a:rPr>
                        <a:t>D </a:t>
                      </a:r>
                      <a:r>
                        <a:rPr lang="en-GB" dirty="0">
                          <a:latin typeface="+mn-lt"/>
                        </a:rPr>
                        <a:t>m = f (t, P, e, D, …) </a:t>
                      </a:r>
                      <a:endParaRPr lang="en-GB" dirty="0">
                        <a:latin typeface="Symbol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884937"/>
                  </a:ext>
                </a:extLst>
              </a:tr>
              <a:tr h="319847">
                <a:tc>
                  <a:txBody>
                    <a:bodyPr/>
                    <a:lstStyle/>
                    <a:p>
                      <a:r>
                        <a:rPr lang="en-GB" dirty="0"/>
                        <a:t>Spectrum of a QSO: F (</a:t>
                      </a:r>
                      <a:r>
                        <a:rPr lang="en-GB" dirty="0">
                          <a:latin typeface="Symbol" pitchFamily="2" charset="2"/>
                        </a:rPr>
                        <a:t>l</a:t>
                      </a:r>
                      <a:r>
                        <a:rPr lang="en-GB" dirty="0">
                          <a:latin typeface="+mn-lt"/>
                        </a:rPr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  <a:r>
                        <a:rPr lang="en-GB" baseline="-25000" dirty="0"/>
                        <a:t>BH </a:t>
                      </a:r>
                      <a:r>
                        <a:rPr lang="en-GB" baseline="0" dirty="0"/>
                        <a:t>(Black hole mass of QSO)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FWHM = f(M</a:t>
                      </a:r>
                      <a:r>
                        <a:rPr lang="en-GB" baseline="-25000" dirty="0"/>
                        <a:t>BH</a:t>
                      </a:r>
                      <a:r>
                        <a:rPr lang="en-GB" baseline="0" dirty="0"/>
                        <a:t>, L, …)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897324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D05A8E0B-AA57-3C47-AAEF-19E11AB501E6}"/>
              </a:ext>
            </a:extLst>
          </p:cNvPr>
          <p:cNvSpPr txBox="1"/>
          <p:nvPr/>
        </p:nvSpPr>
        <p:spPr>
          <a:xfrm>
            <a:off x="173621" y="2951544"/>
            <a:ext cx="106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900266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10638992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Quality of the regression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A61A3EA-BC13-A34F-95FD-D3770DD5DC62}"/>
              </a:ext>
            </a:extLst>
          </p:cNvPr>
          <p:cNvSpPr txBox="1"/>
          <p:nvPr/>
        </p:nvSpPr>
        <p:spPr>
          <a:xfrm>
            <a:off x="290946" y="1455990"/>
            <a:ext cx="336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Look at the residuals: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EE87C0B-F7F6-F84C-9144-DD55A34F9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715" y="1636310"/>
            <a:ext cx="2057400" cy="3429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E79B346-8995-044B-BB0B-DDCA89920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238" y="1241173"/>
            <a:ext cx="5486400" cy="54864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344220F-613E-9549-90EA-8C0AE2EE79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2836951"/>
            <a:ext cx="6357082" cy="2966638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06FFE8F-5435-7A45-BDC1-02B6536951EF}"/>
              </a:ext>
            </a:extLst>
          </p:cNvPr>
          <p:cNvCxnSpPr/>
          <p:nvPr/>
        </p:nvCxnSpPr>
        <p:spPr>
          <a:xfrm>
            <a:off x="9351819" y="1594745"/>
            <a:ext cx="0" cy="454281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A6CAE30-CDA5-4149-87A2-B457F8F4BD99}"/>
              </a:ext>
            </a:extLst>
          </p:cNvPr>
          <p:cNvCxnSpPr>
            <a:cxnSpLocks/>
          </p:cNvCxnSpPr>
          <p:nvPr/>
        </p:nvCxnSpPr>
        <p:spPr>
          <a:xfrm>
            <a:off x="9351819" y="3308742"/>
            <a:ext cx="70658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24FD7D46-E587-264B-B9E5-5D8F71E177A6}"/>
              </a:ext>
            </a:extLst>
          </p:cNvPr>
          <p:cNvSpPr txBox="1"/>
          <p:nvPr/>
        </p:nvSpPr>
        <p:spPr>
          <a:xfrm>
            <a:off x="7190509" y="637309"/>
            <a:ext cx="4042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Compare variance of residuals to </a:t>
            </a:r>
            <a:r>
              <a:rPr lang="en-GB" dirty="0">
                <a:latin typeface="Symbol" pitchFamily="2" charset="2"/>
              </a:rPr>
              <a:t>s</a:t>
            </a:r>
            <a:r>
              <a:rPr lang="en-GB" baseline="30000" dirty="0">
                <a:latin typeface="Symbol" pitchFamily="2" charset="2"/>
              </a:rPr>
              <a:t>2</a:t>
            </a:r>
            <a:r>
              <a:rPr lang="en-GB" dirty="0">
                <a:latin typeface="Symbol" pitchFamily="2" charset="2"/>
              </a:rPr>
              <a:t> </a:t>
            </a:r>
            <a:r>
              <a:rPr lang="en-GB" dirty="0"/>
              <a:t>on </a:t>
            </a:r>
            <a:r>
              <a:rPr lang="en-GB" dirty="0" err="1"/>
              <a:t>y</a:t>
            </a:r>
            <a:r>
              <a:rPr lang="en-GB" baseline="-25000" dirty="0" err="1"/>
              <a:t>i</a:t>
            </a:r>
            <a:r>
              <a:rPr lang="en-GB" baseline="-25000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7703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10638992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Quality of the regression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AD6AC4-0659-8B42-BBBE-DEFF9BB65DAD}"/>
              </a:ext>
            </a:extLst>
          </p:cNvPr>
          <p:cNvSpPr txBox="1"/>
          <p:nvPr/>
        </p:nvSpPr>
        <p:spPr>
          <a:xfrm>
            <a:off x="2065589" y="2908836"/>
            <a:ext cx="671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5F1ACC-143D-7B4A-8AF5-1EABBD27B80B}"/>
              </a:ext>
            </a:extLst>
          </p:cNvPr>
          <p:cNvSpPr/>
          <p:nvPr/>
        </p:nvSpPr>
        <p:spPr>
          <a:xfrm>
            <a:off x="56328" y="6362116"/>
            <a:ext cx="9130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See also the Notebook 03-Basic_statistics_and_proba_concepts/Descriptive_statistics_02.ipynb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0B66176-F5C9-154E-9BAE-3D0F0DFF7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882" y="2672316"/>
            <a:ext cx="8547100" cy="10541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DB05925-2E4A-F140-86D9-1F5E0AA9D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48" y="2590811"/>
            <a:ext cx="1756974" cy="113560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01FE375-3C4D-7E47-BA17-A0E4E9EE6ABB}"/>
              </a:ext>
            </a:extLst>
          </p:cNvPr>
          <p:cNvSpPr txBox="1"/>
          <p:nvPr/>
        </p:nvSpPr>
        <p:spPr>
          <a:xfrm>
            <a:off x="169748" y="4029559"/>
            <a:ext cx="902323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k = </a:t>
            </a:r>
            <a:r>
              <a:rPr lang="en-GB" sz="2400" b="1" dirty="0">
                <a:solidFill>
                  <a:srgbClr val="FF0000"/>
                </a:solidFill>
              </a:rPr>
              <a:t>d</a:t>
            </a:r>
            <a:r>
              <a:rPr lang="en-GB" sz="2400" dirty="0"/>
              <a:t>egree </a:t>
            </a:r>
            <a:r>
              <a:rPr lang="en-GB" sz="2400" b="1" dirty="0">
                <a:solidFill>
                  <a:srgbClr val="FF0000"/>
                </a:solidFill>
              </a:rPr>
              <a:t>o</a:t>
            </a:r>
            <a:r>
              <a:rPr lang="en-GB" sz="2400" dirty="0"/>
              <a:t>f </a:t>
            </a:r>
            <a:r>
              <a:rPr lang="en-GB" sz="2400" b="1" dirty="0">
                <a:solidFill>
                  <a:srgbClr val="FF0000"/>
                </a:solidFill>
              </a:rPr>
              <a:t>f</a:t>
            </a:r>
            <a:r>
              <a:rPr lang="en-GB" sz="2400" dirty="0"/>
              <a:t>reedom = N </a:t>
            </a:r>
            <a:r>
              <a:rPr lang="en-GB" sz="2400" i="1" dirty="0">
                <a:solidFill>
                  <a:schemeClr val="accent1">
                    <a:lumMod val="75000"/>
                  </a:schemeClr>
                </a:solidFill>
              </a:rPr>
              <a:t>points</a:t>
            </a:r>
            <a:r>
              <a:rPr lang="en-GB" sz="2400" dirty="0"/>
              <a:t> – n </a:t>
            </a:r>
            <a:r>
              <a:rPr lang="en-GB" sz="2400" i="1" dirty="0">
                <a:solidFill>
                  <a:schemeClr val="accent2">
                    <a:lumMod val="75000"/>
                  </a:schemeClr>
                </a:solidFill>
              </a:rPr>
              <a:t>parameters</a:t>
            </a:r>
          </a:p>
          <a:p>
            <a:endParaRPr lang="en-GB" sz="2400" i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400" dirty="0"/>
              <a:t>If you fit a model with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GB" sz="2400" dirty="0"/>
              <a:t> parameters on a set of 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100</a:t>
            </a:r>
            <a:r>
              <a:rPr lang="en-GB" sz="2400" dirty="0"/>
              <a:t> points =&gt; </a:t>
            </a:r>
            <a:r>
              <a:rPr lang="en-GB" sz="2400" dirty="0">
                <a:solidFill>
                  <a:srgbClr val="FF0000"/>
                </a:solidFill>
              </a:rPr>
              <a:t>98 </a:t>
            </a:r>
            <a:r>
              <a:rPr lang="en-GB" sz="2400" dirty="0" err="1">
                <a:solidFill>
                  <a:srgbClr val="FF0000"/>
                </a:solidFill>
              </a:rPr>
              <a:t>d.o.f</a:t>
            </a:r>
            <a:r>
              <a:rPr lang="en-GB" sz="2400" dirty="0">
                <a:solidFill>
                  <a:srgbClr val="FF0000"/>
                </a:solidFill>
              </a:rPr>
              <a:t>.</a:t>
            </a:r>
          </a:p>
          <a:p>
            <a:r>
              <a:rPr lang="en-GB" sz="2400" dirty="0"/>
              <a:t>Expectation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/>
              <a:t>E(</a:t>
            </a:r>
            <a:r>
              <a:rPr lang="en-GB" sz="2400" dirty="0">
                <a:latin typeface="Symbol" pitchFamily="2" charset="2"/>
              </a:rPr>
              <a:t>c</a:t>
            </a:r>
            <a:r>
              <a:rPr lang="en-GB" sz="2400" baseline="30000" dirty="0">
                <a:latin typeface="Symbol" pitchFamily="2" charset="2"/>
              </a:rPr>
              <a:t>2</a:t>
            </a:r>
            <a:r>
              <a:rPr lang="en-GB" sz="2400" dirty="0">
                <a:latin typeface="Symbol" pitchFamily="2" charset="2"/>
              </a:rPr>
              <a:t>) =</a:t>
            </a:r>
            <a:r>
              <a:rPr lang="en-GB" sz="2400" dirty="0">
                <a:solidFill>
                  <a:srgbClr val="FF0000"/>
                </a:solidFill>
                <a:latin typeface="Symbol" pitchFamily="2" charset="2"/>
              </a:rPr>
              <a:t> 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Symbol" pitchFamily="2" charset="2"/>
              </a:rPr>
              <a:t>100</a:t>
            </a:r>
            <a:r>
              <a:rPr lang="en-GB" sz="2400" dirty="0">
                <a:solidFill>
                  <a:srgbClr val="FF0000"/>
                </a:solidFill>
                <a:latin typeface="Symbol" pitchFamily="2" charset="2"/>
              </a:rPr>
              <a:t> </a:t>
            </a:r>
            <a:r>
              <a:rPr lang="en-GB" sz="2400" dirty="0">
                <a:latin typeface="Symbol" pitchFamily="2" charset="2"/>
              </a:rPr>
              <a:t>–</a:t>
            </a:r>
            <a:r>
              <a:rPr lang="en-GB" sz="2400" dirty="0">
                <a:solidFill>
                  <a:srgbClr val="FF0000"/>
                </a:solidFill>
                <a:latin typeface="Symbol" pitchFamily="2" charset="2"/>
              </a:rPr>
              <a:t> </a:t>
            </a:r>
            <a:r>
              <a:rPr lang="en-GB" sz="2400" dirty="0">
                <a:solidFill>
                  <a:schemeClr val="accent2"/>
                </a:solidFill>
                <a:latin typeface="Symbol" pitchFamily="2" charset="2"/>
              </a:rPr>
              <a:t>2</a:t>
            </a:r>
            <a:r>
              <a:rPr lang="en-GB" sz="2400" dirty="0">
                <a:solidFill>
                  <a:srgbClr val="FF0000"/>
                </a:solidFill>
                <a:latin typeface="Symbol" pitchFamily="2" charset="2"/>
              </a:rPr>
              <a:t> = 98  </a:t>
            </a:r>
          </a:p>
          <a:p>
            <a:r>
              <a:rPr lang="en-GB" sz="2400" dirty="0"/>
              <a:t>Reduced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>
                <a:latin typeface="Symbol" pitchFamily="2" charset="2"/>
              </a:rPr>
              <a:t>c</a:t>
            </a:r>
            <a:r>
              <a:rPr lang="en-GB" sz="2400" baseline="30000" dirty="0">
                <a:latin typeface="Symbol" pitchFamily="2" charset="2"/>
              </a:rPr>
              <a:t>2</a:t>
            </a:r>
            <a:r>
              <a:rPr lang="en-GB" sz="2400" dirty="0">
                <a:latin typeface="Symbol" pitchFamily="2" charset="2"/>
              </a:rPr>
              <a:t> : c</a:t>
            </a:r>
            <a:r>
              <a:rPr lang="en-GB" sz="2400" baseline="30000" dirty="0">
                <a:latin typeface="Symbol" pitchFamily="2" charset="2"/>
              </a:rPr>
              <a:t>2</a:t>
            </a:r>
            <a:r>
              <a:rPr lang="en-GB" sz="2400" baseline="-25000" dirty="0"/>
              <a:t>red</a:t>
            </a:r>
            <a:r>
              <a:rPr lang="en-GB" sz="2400" dirty="0"/>
              <a:t> = </a:t>
            </a:r>
            <a:r>
              <a:rPr lang="en-GB" sz="2400" dirty="0">
                <a:latin typeface="Symbol" pitchFamily="2" charset="2"/>
              </a:rPr>
              <a:t>c</a:t>
            </a:r>
            <a:r>
              <a:rPr lang="en-GB" sz="2400" baseline="30000" dirty="0">
                <a:latin typeface="Symbol" pitchFamily="2" charset="2"/>
              </a:rPr>
              <a:t>2</a:t>
            </a:r>
            <a:r>
              <a:rPr lang="en-GB" sz="2400" baseline="-25000" dirty="0"/>
              <a:t>dof </a:t>
            </a:r>
            <a:r>
              <a:rPr lang="en-GB" sz="2400" dirty="0"/>
              <a:t>/ </a:t>
            </a:r>
            <a:r>
              <a:rPr lang="en-GB" sz="2400" dirty="0" err="1">
                <a:solidFill>
                  <a:srgbClr val="FF0000"/>
                </a:solidFill>
              </a:rPr>
              <a:t>d.o.f</a:t>
            </a:r>
            <a:r>
              <a:rPr lang="en-GB" sz="2400" dirty="0">
                <a:solidFill>
                  <a:srgbClr val="FF0000"/>
                </a:solidFill>
              </a:rPr>
              <a:t>.          </a:t>
            </a:r>
            <a:r>
              <a:rPr lang="en-GB" sz="2400" dirty="0"/>
              <a:t>⇒</a:t>
            </a:r>
            <a:r>
              <a:rPr lang="en-GB" sz="2400" dirty="0">
                <a:solidFill>
                  <a:srgbClr val="FF0000"/>
                </a:solidFill>
              </a:rPr>
              <a:t>      </a:t>
            </a:r>
            <a:r>
              <a:rPr lang="en-GB" sz="2400" dirty="0"/>
              <a:t>Reduced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>
                <a:latin typeface="Symbol" pitchFamily="2" charset="2"/>
              </a:rPr>
              <a:t>c</a:t>
            </a:r>
            <a:r>
              <a:rPr lang="en-GB" sz="2400" baseline="30000" dirty="0">
                <a:latin typeface="Symbol" pitchFamily="2" charset="2"/>
              </a:rPr>
              <a:t>2  </a:t>
            </a:r>
            <a:r>
              <a:rPr lang="en-GB" sz="2400" dirty="0"/>
              <a:t>≡ 1. if good fit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71814F-BEE3-F44B-94E5-6562FEE2E564}"/>
              </a:ext>
            </a:extLst>
          </p:cNvPr>
          <p:cNvSpPr txBox="1"/>
          <p:nvPr/>
        </p:nvSpPr>
        <p:spPr>
          <a:xfrm>
            <a:off x="209933" y="1469402"/>
            <a:ext cx="4774705" cy="5232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254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tx1"/>
                </a:solidFill>
              </a:rPr>
              <a:t>Your</a:t>
            </a:r>
            <a:r>
              <a:rPr lang="en-GB" sz="2800" dirty="0"/>
              <a:t> </a:t>
            </a:r>
            <a:r>
              <a:rPr lang="en-GB" sz="2800" dirty="0">
                <a:solidFill>
                  <a:srgbClr val="FF0000"/>
                </a:solidFill>
                <a:latin typeface="Symbol" pitchFamily="2" charset="2"/>
              </a:rPr>
              <a:t>c</a:t>
            </a:r>
            <a:r>
              <a:rPr lang="en-GB" sz="2800" baseline="30000" dirty="0">
                <a:solidFill>
                  <a:srgbClr val="FF0000"/>
                </a:solidFill>
                <a:latin typeface="Symbol" pitchFamily="2" charset="2"/>
              </a:rPr>
              <a:t>2 </a:t>
            </a:r>
            <a:r>
              <a:rPr lang="en-GB" sz="2800" dirty="0">
                <a:solidFill>
                  <a:srgbClr val="FF0000"/>
                </a:solidFill>
                <a:latin typeface="Symbol" pitchFamily="2" charset="2"/>
              </a:rPr>
              <a:t> </a:t>
            </a:r>
            <a:r>
              <a:rPr lang="en-GB" sz="2800" dirty="0">
                <a:solidFill>
                  <a:schemeClr val="tx1"/>
                </a:solidFill>
              </a:rPr>
              <a:t>is a random variable ! </a:t>
            </a:r>
            <a:r>
              <a:rPr lang="en-GB" sz="2800" dirty="0">
                <a:solidFill>
                  <a:schemeClr val="tx1"/>
                </a:solidFill>
                <a:latin typeface="Symbol" pitchFamily="2" charset="2"/>
              </a:rPr>
              <a:t> 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6132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10638992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Quality of the regression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0B66176-F5C9-154E-9BAE-3D0F0DFF7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213" y="956195"/>
            <a:ext cx="6116969" cy="75439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61737F7-DE2F-744A-BB5F-A49B85511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8832" y="1758250"/>
            <a:ext cx="9130961" cy="353100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C1945F0-FA47-7F4C-83D2-5F6F36A99185}"/>
              </a:ext>
            </a:extLst>
          </p:cNvPr>
          <p:cNvSpPr txBox="1"/>
          <p:nvPr/>
        </p:nvSpPr>
        <p:spPr>
          <a:xfrm>
            <a:off x="10507850" y="3037668"/>
            <a:ext cx="1684149" cy="774915"/>
          </a:xfrm>
          <a:prstGeom prst="rect">
            <a:avLst/>
          </a:prstGeom>
          <a:solidFill>
            <a:schemeClr val="accent1">
              <a:lumMod val="60000"/>
              <a:lumOff val="40000"/>
              <a:alpha val="21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EAADB56-86ED-B746-A8F8-F48377CFFFA5}"/>
              </a:ext>
            </a:extLst>
          </p:cNvPr>
          <p:cNvSpPr txBox="1"/>
          <p:nvPr/>
        </p:nvSpPr>
        <p:spPr>
          <a:xfrm>
            <a:off x="11001901" y="3863186"/>
            <a:ext cx="596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CDF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1BD0982-F8B2-1B4D-B132-13EB746C9988}"/>
              </a:ext>
            </a:extLst>
          </p:cNvPr>
          <p:cNvSpPr txBox="1"/>
          <p:nvPr/>
        </p:nvSpPr>
        <p:spPr>
          <a:xfrm>
            <a:off x="9062129" y="4414462"/>
            <a:ext cx="2962671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5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/>
              <a:t>Typically: </a:t>
            </a:r>
          </a:p>
          <a:p>
            <a:r>
              <a:rPr lang="en-GB" sz="2400" dirty="0"/>
              <a:t>p-value &lt; 0.05 : ☹️</a:t>
            </a:r>
          </a:p>
          <a:p>
            <a:r>
              <a:rPr lang="en-GB" sz="2400" dirty="0"/>
              <a:t>0.05 &lt; p-value &lt; 1: 😀</a:t>
            </a:r>
          </a:p>
          <a:p>
            <a:r>
              <a:rPr lang="en-GB" sz="2400" dirty="0"/>
              <a:t>p-value close to 1 :  😕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043DF3F-49F7-F947-950D-6AE0F610E7C7}"/>
              </a:ext>
            </a:extLst>
          </p:cNvPr>
          <p:cNvSpPr txBox="1"/>
          <p:nvPr/>
        </p:nvSpPr>
        <p:spPr>
          <a:xfrm>
            <a:off x="4825138" y="6366616"/>
            <a:ext cx="7098225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400" dirty="0"/>
              <a:t>Go to </a:t>
            </a:r>
            <a:r>
              <a:rPr lang="en-GB" sz="2400" dirty="0">
                <a:solidFill>
                  <a:schemeClr val="tx1"/>
                </a:solidFill>
              </a:rPr>
              <a:t>Sect. IV.1.1 </a:t>
            </a:r>
            <a:r>
              <a:rPr lang="en-GB" sz="2400" dirty="0"/>
              <a:t>of the Notebook for practical example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FF5E92-756F-6C4D-BAC9-085EA4EBBE44}"/>
              </a:ext>
            </a:extLst>
          </p:cNvPr>
          <p:cNvSpPr/>
          <p:nvPr/>
        </p:nvSpPr>
        <p:spPr>
          <a:xfrm>
            <a:off x="421652" y="5846118"/>
            <a:ext cx="8042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ndale Mono" panose="020B0509000000000004" pitchFamily="49" charset="0"/>
              </a:rPr>
              <a:t>1-scipy.stats.chi2.cdf(chi2_data, df= </a:t>
            </a:r>
            <a:r>
              <a:rPr lang="en-GB" dirty="0" err="1">
                <a:latin typeface="Andale Mono" panose="020B0509000000000004" pitchFamily="49" charset="0"/>
              </a:rPr>
              <a:t>len</a:t>
            </a:r>
            <a:r>
              <a:rPr lang="en-GB" dirty="0">
                <a:latin typeface="Andale Mono" panose="020B0509000000000004" pitchFamily="49" charset="0"/>
              </a:rPr>
              <a:t>(data)-</a:t>
            </a:r>
            <a:r>
              <a:rPr lang="en-GB" dirty="0" err="1">
                <a:latin typeface="Andale Mono" panose="020B0509000000000004" pitchFamily="49" charset="0"/>
              </a:rPr>
              <a:t>nparam</a:t>
            </a:r>
            <a:r>
              <a:rPr lang="en-GB" dirty="0">
                <a:latin typeface="Andale Mono" panose="020B0509000000000004" pitchFamily="49" charset="0"/>
              </a:rPr>
              <a:t>)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6CD70819-BA5A-C946-B05C-43FD53FC03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9270" y="3269981"/>
            <a:ext cx="2241335" cy="32471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B87C5C0-84AF-4845-BE2A-90426F681B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4238" y="2410441"/>
            <a:ext cx="3134301" cy="339964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04977CB2-CDCF-0D4E-8415-C8979C9516B4}"/>
              </a:ext>
            </a:extLst>
          </p:cNvPr>
          <p:cNvSpPr txBox="1"/>
          <p:nvPr/>
        </p:nvSpPr>
        <p:spPr>
          <a:xfrm>
            <a:off x="1968284" y="5106021"/>
            <a:ext cx="39145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+mj-lt"/>
              </a:rPr>
              <a:t>Q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53A46D9-0981-1D45-A1B5-565DE0A9359C}"/>
              </a:ext>
            </a:extLst>
          </p:cNvPr>
          <p:cNvSpPr txBox="1"/>
          <p:nvPr/>
        </p:nvSpPr>
        <p:spPr>
          <a:xfrm>
            <a:off x="6785674" y="5104550"/>
            <a:ext cx="39145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+mj-lt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495379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10638992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Uncertainty on the fitted parameters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1E0CC8C-4DB7-0148-ACA5-76D251D0B7F7}"/>
              </a:ext>
            </a:extLst>
          </p:cNvPr>
          <p:cNvSpPr txBox="1"/>
          <p:nvPr/>
        </p:nvSpPr>
        <p:spPr>
          <a:xfrm>
            <a:off x="514350" y="1614487"/>
            <a:ext cx="11052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The python functions return a covariance matrix (</a:t>
            </a:r>
            <a:r>
              <a:rPr lang="en-GB" sz="2400" dirty="0">
                <a:solidFill>
                  <a:srgbClr val="FF0000"/>
                </a:solidFill>
              </a:rPr>
              <a:t>Warning : 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use arg. </a:t>
            </a:r>
            <a:r>
              <a:rPr lang="en-GB" sz="2400" dirty="0" err="1"/>
              <a:t>cov</a:t>
            </a:r>
            <a:r>
              <a:rPr lang="en-GB" sz="2400" dirty="0"/>
              <a:t>=</a:t>
            </a:r>
            <a:r>
              <a:rPr lang="en-GB" sz="2400" dirty="0">
                <a:solidFill>
                  <a:srgbClr val="008F00"/>
                </a:solidFill>
              </a:rPr>
              <a:t>True</a:t>
            </a:r>
            <a:r>
              <a:rPr lang="en-GB" sz="2400" dirty="0"/>
              <a:t>)</a:t>
            </a:r>
          </a:p>
          <a:p>
            <a:endParaRPr lang="en-GB" sz="2400" dirty="0"/>
          </a:p>
          <a:p>
            <a:r>
              <a:rPr lang="en-GB" sz="2400" dirty="0"/>
              <a:t>The diagonal elements of the matrix give the </a:t>
            </a:r>
            <a:r>
              <a:rPr lang="en-GB" sz="2400" dirty="0">
                <a:solidFill>
                  <a:srgbClr val="FF0000"/>
                </a:solidFill>
              </a:rPr>
              <a:t>variance </a:t>
            </a:r>
            <a:r>
              <a:rPr lang="en-GB" sz="2400" dirty="0"/>
              <a:t>on the parameters (uncertainty</a:t>
            </a:r>
            <a:r>
              <a:rPr lang="en-GB" sz="2400" baseline="30000" dirty="0"/>
              <a:t>2</a:t>
            </a:r>
            <a:r>
              <a:rPr lang="en-GB" sz="2400" dirty="0"/>
              <a:t>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0EC86C-2896-3642-85C1-00F19ED56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30" y="3190886"/>
            <a:ext cx="3331018" cy="85212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307D184-1C8B-3B49-9635-E9AA25D8D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425" y="2892173"/>
            <a:ext cx="8001000" cy="3835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A6114DE-5559-7C4F-A3C1-5ED07E234A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750" y="3094107"/>
            <a:ext cx="1739900" cy="66978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A4872BE-1B98-024B-A47D-EF60E249EF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6575" y="3134767"/>
            <a:ext cx="2032000" cy="629125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733954C-9B4A-EA40-9847-09FD1578AE2C}"/>
              </a:ext>
            </a:extLst>
          </p:cNvPr>
          <p:cNvCxnSpPr/>
          <p:nvPr/>
        </p:nvCxnSpPr>
        <p:spPr>
          <a:xfrm>
            <a:off x="5197642" y="5550568"/>
            <a:ext cx="1812758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B98C102-94B4-524C-B0DE-DCD7A3201100}"/>
              </a:ext>
            </a:extLst>
          </p:cNvPr>
          <p:cNvCxnSpPr>
            <a:cxnSpLocks/>
          </p:cNvCxnSpPr>
          <p:nvPr/>
        </p:nvCxnSpPr>
        <p:spPr>
          <a:xfrm flipV="1">
            <a:off x="5053959" y="3616946"/>
            <a:ext cx="0" cy="1699293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FCF4842-D2A0-404A-BB07-5C36C0F52F70}"/>
              </a:ext>
            </a:extLst>
          </p:cNvPr>
          <p:cNvCxnSpPr>
            <a:cxnSpLocks/>
          </p:cNvCxnSpPr>
          <p:nvPr/>
        </p:nvCxnSpPr>
        <p:spPr>
          <a:xfrm flipV="1">
            <a:off x="5473700" y="3940552"/>
            <a:ext cx="1428056" cy="127323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A2144468-E527-F84E-AEEA-D31FBA5095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9733" y="4246968"/>
            <a:ext cx="914400" cy="33020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050EC1E1-CDC8-C245-A0D9-E68B0C8101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8273" y="4246968"/>
            <a:ext cx="546100" cy="57150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467C20C-13D3-BE47-8EE7-8D61AA5DB1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5506" y="5546533"/>
            <a:ext cx="5588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89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10638992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Uncertainty on the fitted parameters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92ADB3E-EA2E-A645-B427-7F35AE389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46" y="1266573"/>
            <a:ext cx="3111500" cy="11049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02902AF-F351-EF43-9E1D-EDB07A3BD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00" y="2371473"/>
            <a:ext cx="11836400" cy="4356100"/>
          </a:xfrm>
          <a:prstGeom prst="rect">
            <a:avLst/>
          </a:prstGeom>
        </p:spPr>
      </p:pic>
      <p:sp>
        <p:nvSpPr>
          <p:cNvPr id="11" name="Losange 10">
            <a:extLst>
              <a:ext uri="{FF2B5EF4-FFF2-40B4-BE49-F238E27FC236}">
                <a16:creationId xmlns:a16="http://schemas.microsoft.com/office/drawing/2014/main" id="{05274B65-5288-9341-8514-5224255DB10C}"/>
              </a:ext>
            </a:extLst>
          </p:cNvPr>
          <p:cNvSpPr/>
          <p:nvPr/>
        </p:nvSpPr>
        <p:spPr>
          <a:xfrm>
            <a:off x="5505667" y="5780341"/>
            <a:ext cx="190283" cy="220409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Losange 12">
            <a:extLst>
              <a:ext uri="{FF2B5EF4-FFF2-40B4-BE49-F238E27FC236}">
                <a16:creationId xmlns:a16="http://schemas.microsoft.com/office/drawing/2014/main" id="{C4170D21-9E98-8144-BFC0-06E46F7193D4}"/>
              </a:ext>
            </a:extLst>
          </p:cNvPr>
          <p:cNvSpPr/>
          <p:nvPr/>
        </p:nvSpPr>
        <p:spPr>
          <a:xfrm>
            <a:off x="1692277" y="3161796"/>
            <a:ext cx="155573" cy="267204"/>
          </a:xfrm>
          <a:prstGeom prst="diamon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080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10638992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Uncertainty on the fitted parameters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0EC86C-2896-3642-85C1-00F19ED56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09" y="1455990"/>
            <a:ext cx="3331018" cy="85212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47A540E-4B92-8A46-929E-7250B5FEB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942" y="2892173"/>
            <a:ext cx="8001000" cy="3835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D4574A7-DA48-DD40-B8E1-50CF40978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1058" y="3312205"/>
            <a:ext cx="1670161" cy="64293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8A5F319-D2AE-D54E-8210-E92C56ADC4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8425" y="3312205"/>
            <a:ext cx="1670161" cy="64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64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A9B369-C3E5-214E-B0C2-C149DFC5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Non linear regression use numerical methods to find the minimum </a:t>
            </a:r>
            <a:r>
              <a:rPr lang="en-GB" dirty="0">
                <a:latin typeface="Symbol" pitchFamily="2" charset="2"/>
              </a:rPr>
              <a:t>c</a:t>
            </a:r>
            <a:r>
              <a:rPr lang="en-GB" baseline="30000" dirty="0">
                <a:latin typeface="Symbol" pitchFamily="2" charset="2"/>
              </a:rPr>
              <a:t>2</a:t>
            </a:r>
            <a:r>
              <a:rPr lang="en-GB" dirty="0">
                <a:latin typeface="Symbol" pitchFamily="2" charset="2"/>
              </a:rPr>
              <a:t>. </a:t>
            </a:r>
            <a:r>
              <a:rPr lang="en-GB" dirty="0"/>
              <a:t>For this reason the results are highly sensitive to initial conditions! </a:t>
            </a:r>
            <a:endParaRPr lang="en-GB" dirty="0">
              <a:latin typeface="Symbol" pitchFamily="2" charset="2"/>
            </a:endParaRPr>
          </a:p>
          <a:p>
            <a:pPr marL="0" indent="0">
              <a:buNone/>
            </a:pPr>
            <a:r>
              <a:rPr lang="en-GB" i="1" dirty="0">
                <a:solidFill>
                  <a:srgbClr val="0070C0"/>
                </a:solidFill>
              </a:rPr>
              <a:t>Tips for choosing good initial conditions</a:t>
            </a:r>
          </a:p>
          <a:p>
            <a:pPr marL="0" indent="0">
              <a:buNone/>
            </a:pPr>
            <a:endParaRPr lang="en-GB" i="1" dirty="0">
              <a:solidFill>
                <a:srgbClr val="0070C0"/>
              </a:solidFill>
            </a:endParaRPr>
          </a:p>
          <a:p>
            <a:pPr lvl="1"/>
            <a:r>
              <a:rPr lang="fr-FR" dirty="0"/>
              <a:t>Visualise the </a:t>
            </a:r>
            <a:r>
              <a:rPr lang="fr-FR" dirty="0" err="1"/>
              <a:t>prediction</a:t>
            </a:r>
            <a:r>
              <a:rPr lang="fr-FR" dirty="0"/>
              <a:t> of the model for </a:t>
            </a:r>
            <a:r>
              <a:rPr lang="fr-FR" dirty="0" err="1"/>
              <a:t>various</a:t>
            </a:r>
            <a:r>
              <a:rPr lang="fr-FR" dirty="0"/>
              <a:t> sets of </a:t>
            </a:r>
            <a:r>
              <a:rPr lang="fr-FR" dirty="0" err="1"/>
              <a:t>parameters</a:t>
            </a:r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If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: R </a:t>
            </a:r>
            <a:r>
              <a:rPr lang="fr-FR" dirty="0" err="1"/>
              <a:t>andomly</a:t>
            </a:r>
            <a:r>
              <a:rPr lang="fr-FR" dirty="0"/>
              <a:t> </a:t>
            </a:r>
            <a:r>
              <a:rPr lang="fr-FR" dirty="0" err="1"/>
              <a:t>sample</a:t>
            </a:r>
            <a:r>
              <a:rPr lang="fr-FR" dirty="0"/>
              <a:t> the </a:t>
            </a:r>
            <a:r>
              <a:rPr lang="fr-FR" dirty="0" err="1"/>
              <a:t>parameter</a:t>
            </a:r>
            <a:r>
              <a:rPr lang="fr-FR" dirty="0"/>
              <a:t> </a:t>
            </a:r>
            <a:r>
              <a:rPr lang="fr-FR" dirty="0" err="1"/>
              <a:t>space</a:t>
            </a:r>
            <a:r>
              <a:rPr lang="fr-FR" dirty="0"/>
              <a:t> and </a:t>
            </a:r>
            <a:r>
              <a:rPr lang="fr-FR" dirty="0" err="1"/>
              <a:t>calculate</a:t>
            </a:r>
            <a:r>
              <a:rPr lang="fr-FR" dirty="0"/>
              <a:t> the </a:t>
            </a:r>
            <a:r>
              <a:rPr lang="en-GB" dirty="0">
                <a:latin typeface="Symbol" pitchFamily="2" charset="2"/>
              </a:rPr>
              <a:t>c</a:t>
            </a:r>
            <a:r>
              <a:rPr lang="en-GB" baseline="30000" dirty="0">
                <a:latin typeface="Symbol" pitchFamily="2" charset="2"/>
              </a:rPr>
              <a:t>2 </a:t>
            </a:r>
            <a:r>
              <a:rPr lang="en-GB" dirty="0">
                <a:latin typeface="Symbol" pitchFamily="2" charset="2"/>
              </a:rPr>
              <a:t> . </a:t>
            </a:r>
          </a:p>
          <a:p>
            <a:pPr lvl="1"/>
            <a:endParaRPr lang="en-GB" dirty="0">
              <a:latin typeface="Symbol" pitchFamily="2" charset="2"/>
            </a:endParaRPr>
          </a:p>
          <a:p>
            <a:pPr lvl="1"/>
            <a:r>
              <a:rPr lang="fr-FR" dirty="0"/>
              <a:t>If the </a:t>
            </a:r>
            <a:r>
              <a:rPr lang="fr-FR" dirty="0" err="1"/>
              <a:t>optimization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fast</a:t>
            </a:r>
            <a:r>
              <a:rPr lang="fr-FR" dirty="0"/>
              <a:t>, </a:t>
            </a:r>
            <a:r>
              <a:rPr lang="fr-FR" dirty="0" err="1"/>
              <a:t>repeat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sets of initial conditions</a:t>
            </a:r>
            <a:endParaRPr lang="en-GB" dirty="0"/>
          </a:p>
          <a:p>
            <a:pPr lvl="1"/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2A70B47-9490-5744-A505-5DBC07BD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808" y="242722"/>
            <a:ext cx="10638992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Non linear models and initial conditions </a:t>
            </a:r>
          </a:p>
        </p:txBody>
      </p:sp>
    </p:spTree>
    <p:extLst>
      <p:ext uri="{BB962C8B-B14F-4D97-AF65-F5344CB8AC3E}">
        <p14:creationId xmlns:p14="http://schemas.microsoft.com/office/powerpoint/2010/main" val="76170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CF795F85-A429-DC40-9730-BFA28E046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7522"/>
            <a:ext cx="9515476" cy="442133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7126566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Regression and model fitting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C094992-00F2-0A47-9DFD-127F415A1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5" y="1455989"/>
            <a:ext cx="4593571" cy="604305"/>
          </a:xfr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i="1" dirty="0"/>
              <a:t>Problem: </a:t>
            </a:r>
            <a:r>
              <a:rPr lang="en-GB" dirty="0"/>
              <a:t>You measure D ≡ ({</a:t>
            </a:r>
            <a:r>
              <a:rPr lang="en-GB" dirty="0" err="1"/>
              <a:t>y</a:t>
            </a:r>
            <a:r>
              <a:rPr lang="en-GB" baseline="-25000" dirty="0" err="1"/>
              <a:t>i</a:t>
            </a:r>
            <a:r>
              <a:rPr lang="en-GB" dirty="0"/>
              <a:t>}, {x</a:t>
            </a:r>
            <a:r>
              <a:rPr lang="en-GB" baseline="-25000" dirty="0"/>
              <a:t>i</a:t>
            </a:r>
            <a:r>
              <a:rPr lang="en-GB" dirty="0"/>
              <a:t>})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11D79F-F232-A042-91B4-7AB6C207C68B}"/>
              </a:ext>
            </a:extLst>
          </p:cNvPr>
          <p:cNvSpPr txBox="1"/>
          <p:nvPr/>
        </p:nvSpPr>
        <p:spPr>
          <a:xfrm>
            <a:off x="9618562" y="2743200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Model:  </a:t>
            </a:r>
            <a:r>
              <a:rPr lang="en-GB" sz="2400" dirty="0"/>
              <a:t>M</a:t>
            </a:r>
            <a:r>
              <a:rPr lang="en-GB" sz="2400" dirty="0">
                <a:latin typeface="Symbol" pitchFamily="2" charset="2"/>
              </a:rPr>
              <a:t>(</a:t>
            </a:r>
            <a:r>
              <a:rPr lang="en-GB" sz="2400" b="1" dirty="0">
                <a:latin typeface="Symbol" pitchFamily="2" charset="2"/>
              </a:rPr>
              <a:t>q</a:t>
            </a:r>
            <a:r>
              <a:rPr lang="en-GB" sz="2400" dirty="0">
                <a:latin typeface="Symbol" pitchFamily="2" charset="2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D520AC3-6B3A-1F40-BB57-1738580EF03F}"/>
              </a:ext>
            </a:extLst>
          </p:cNvPr>
          <p:cNvSpPr txBox="1"/>
          <p:nvPr/>
        </p:nvSpPr>
        <p:spPr>
          <a:xfrm>
            <a:off x="760533" y="2804155"/>
            <a:ext cx="2581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432FF"/>
                </a:solidFill>
              </a:rPr>
              <a:t>Data: </a:t>
            </a:r>
            <a:r>
              <a:rPr lang="en-GB" sz="2400" dirty="0">
                <a:solidFill>
                  <a:srgbClr val="0432FF"/>
                </a:solidFill>
              </a:rPr>
              <a:t>{x</a:t>
            </a:r>
            <a:r>
              <a:rPr lang="en-GB" sz="2400" baseline="-25000" dirty="0">
                <a:solidFill>
                  <a:srgbClr val="0432FF"/>
                </a:solidFill>
              </a:rPr>
              <a:t>i</a:t>
            </a:r>
            <a:r>
              <a:rPr lang="en-GB" sz="2400" dirty="0">
                <a:solidFill>
                  <a:srgbClr val="0432FF"/>
                </a:solidFill>
              </a:rPr>
              <a:t>}, {</a:t>
            </a:r>
            <a:r>
              <a:rPr lang="en-GB" sz="2400" dirty="0" err="1">
                <a:solidFill>
                  <a:srgbClr val="0432FF"/>
                </a:solidFill>
              </a:rPr>
              <a:t>y</a:t>
            </a:r>
            <a:r>
              <a:rPr lang="en-GB" sz="2400" baseline="-25000" dirty="0" err="1">
                <a:solidFill>
                  <a:srgbClr val="0432FF"/>
                </a:solidFill>
              </a:rPr>
              <a:t>i</a:t>
            </a:r>
            <a:r>
              <a:rPr lang="en-GB" sz="2400" dirty="0">
                <a:solidFill>
                  <a:srgbClr val="0432FF"/>
                </a:solidFill>
              </a:rPr>
              <a:t>} w. </a:t>
            </a:r>
            <a:r>
              <a:rPr lang="en-GB" sz="2400" dirty="0" err="1">
                <a:solidFill>
                  <a:srgbClr val="0432FF"/>
                </a:solidFill>
                <a:latin typeface="Symbol" pitchFamily="2" charset="2"/>
              </a:rPr>
              <a:t>s</a:t>
            </a:r>
            <a:r>
              <a:rPr lang="en-GB" sz="2400" baseline="-25000" dirty="0" err="1">
                <a:solidFill>
                  <a:srgbClr val="0432FF"/>
                </a:solidFill>
                <a:latin typeface="Symbol" pitchFamily="2" charset="2"/>
              </a:rPr>
              <a:t>i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612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7126566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Regression and model fitting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11D79F-F232-A042-91B4-7AB6C207C68B}"/>
              </a:ext>
            </a:extLst>
          </p:cNvPr>
          <p:cNvSpPr txBox="1"/>
          <p:nvPr/>
        </p:nvSpPr>
        <p:spPr>
          <a:xfrm>
            <a:off x="9618562" y="2743200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Model:  </a:t>
            </a:r>
            <a:r>
              <a:rPr lang="en-GB" sz="2400" dirty="0">
                <a:latin typeface="+mj-lt"/>
              </a:rPr>
              <a:t>M(</a:t>
            </a:r>
            <a:r>
              <a:rPr lang="en-GB" sz="2400" b="1" dirty="0">
                <a:latin typeface="Symbol" pitchFamily="2" charset="2"/>
              </a:rPr>
              <a:t>q</a:t>
            </a:r>
            <a:r>
              <a:rPr lang="en-GB" sz="2400" dirty="0">
                <a:latin typeface="+mj-lt"/>
              </a:rPr>
              <a:t>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1D8E224-AF8B-4B4E-AC35-A69A15F61C63}"/>
              </a:ext>
            </a:extLst>
          </p:cNvPr>
          <p:cNvSpPr txBox="1"/>
          <p:nvPr/>
        </p:nvSpPr>
        <p:spPr>
          <a:xfrm>
            <a:off x="9711159" y="3429000"/>
            <a:ext cx="16979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+mj-lt"/>
              </a:rPr>
              <a:t>y = a * x + b </a:t>
            </a:r>
          </a:p>
          <a:p>
            <a:endParaRPr lang="en-GB" sz="2400" dirty="0"/>
          </a:p>
          <a:p>
            <a:r>
              <a:rPr lang="en-GB" sz="2400" b="1" dirty="0">
                <a:latin typeface="Symbol" pitchFamily="2" charset="2"/>
              </a:rPr>
              <a:t>q</a:t>
            </a:r>
            <a:r>
              <a:rPr lang="en-GB" sz="2400" dirty="0">
                <a:latin typeface="Symbol" pitchFamily="2" charset="2"/>
              </a:rPr>
              <a:t> </a:t>
            </a:r>
            <a:r>
              <a:rPr lang="en-GB" sz="2400" dirty="0">
                <a:latin typeface="+mj-lt"/>
              </a:rPr>
              <a:t>= a, b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2D77D72-7E22-9247-BB73-D7A8F2948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75" y="2430684"/>
            <a:ext cx="9478530" cy="440416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5E8E978-88A7-9243-93C1-A25C50B08C41}"/>
              </a:ext>
            </a:extLst>
          </p:cNvPr>
          <p:cNvSpPr txBox="1"/>
          <p:nvPr/>
        </p:nvSpPr>
        <p:spPr>
          <a:xfrm>
            <a:off x="5833641" y="3890665"/>
            <a:ext cx="24497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+mj-lt"/>
              </a:rPr>
              <a:t>M(</a:t>
            </a:r>
            <a:r>
              <a:rPr lang="en-GB" sz="2400" b="1" dirty="0">
                <a:latin typeface="Symbol" pitchFamily="2" charset="2"/>
              </a:rPr>
              <a:t>q</a:t>
            </a:r>
            <a:r>
              <a:rPr lang="en-GB" sz="2400" dirty="0">
                <a:latin typeface="+mj-lt"/>
              </a:rPr>
              <a:t>): y = a * x + b </a:t>
            </a:r>
          </a:p>
          <a:p>
            <a:endParaRPr lang="en-GB" dirty="0"/>
          </a:p>
        </p:txBody>
      </p:sp>
      <p:sp>
        <p:nvSpPr>
          <p:cNvPr id="12" name="Espace réservé du contenu 4">
            <a:extLst>
              <a:ext uri="{FF2B5EF4-FFF2-40B4-BE49-F238E27FC236}">
                <a16:creationId xmlns:a16="http://schemas.microsoft.com/office/drawing/2014/main" id="{D18699E9-46AE-2349-A524-90058830D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5" y="1455989"/>
            <a:ext cx="4593571" cy="604305"/>
          </a:xfr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i="1" dirty="0"/>
              <a:t>Problem: </a:t>
            </a:r>
            <a:r>
              <a:rPr lang="en-GB" dirty="0"/>
              <a:t>You measure D ≡ ({</a:t>
            </a:r>
            <a:r>
              <a:rPr lang="en-GB" dirty="0" err="1"/>
              <a:t>y</a:t>
            </a:r>
            <a:r>
              <a:rPr lang="en-GB" baseline="-25000" dirty="0" err="1"/>
              <a:t>i</a:t>
            </a:r>
            <a:r>
              <a:rPr lang="en-GB" dirty="0"/>
              <a:t>}, {x</a:t>
            </a:r>
            <a:r>
              <a:rPr lang="en-GB" baseline="-25000" dirty="0"/>
              <a:t>i</a:t>
            </a:r>
            <a:r>
              <a:rPr lang="en-GB" dirty="0"/>
              <a:t>})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E00D687-4C89-E84C-8DC8-C44EEA08F44F}"/>
              </a:ext>
            </a:extLst>
          </p:cNvPr>
          <p:cNvSpPr txBox="1"/>
          <p:nvPr/>
        </p:nvSpPr>
        <p:spPr>
          <a:xfrm>
            <a:off x="760533" y="2804155"/>
            <a:ext cx="2581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432FF"/>
                </a:solidFill>
              </a:rPr>
              <a:t>Data: </a:t>
            </a:r>
            <a:r>
              <a:rPr lang="en-GB" sz="2400" dirty="0">
                <a:solidFill>
                  <a:srgbClr val="0432FF"/>
                </a:solidFill>
              </a:rPr>
              <a:t>{x</a:t>
            </a:r>
            <a:r>
              <a:rPr lang="en-GB" sz="2400" baseline="-25000" dirty="0">
                <a:solidFill>
                  <a:srgbClr val="0432FF"/>
                </a:solidFill>
              </a:rPr>
              <a:t>i</a:t>
            </a:r>
            <a:r>
              <a:rPr lang="en-GB" sz="2400" dirty="0">
                <a:solidFill>
                  <a:srgbClr val="0432FF"/>
                </a:solidFill>
              </a:rPr>
              <a:t>}, {</a:t>
            </a:r>
            <a:r>
              <a:rPr lang="en-GB" sz="2400" dirty="0" err="1">
                <a:solidFill>
                  <a:srgbClr val="0432FF"/>
                </a:solidFill>
              </a:rPr>
              <a:t>y</a:t>
            </a:r>
            <a:r>
              <a:rPr lang="en-GB" sz="2400" baseline="-25000" dirty="0" err="1">
                <a:solidFill>
                  <a:srgbClr val="0432FF"/>
                </a:solidFill>
              </a:rPr>
              <a:t>i</a:t>
            </a:r>
            <a:r>
              <a:rPr lang="en-GB" sz="2400" dirty="0">
                <a:solidFill>
                  <a:srgbClr val="0432FF"/>
                </a:solidFill>
              </a:rPr>
              <a:t>} w. </a:t>
            </a:r>
            <a:r>
              <a:rPr lang="en-GB" sz="2400" dirty="0" err="1">
                <a:solidFill>
                  <a:srgbClr val="0432FF"/>
                </a:solidFill>
                <a:latin typeface="Symbol" pitchFamily="2" charset="2"/>
              </a:rPr>
              <a:t>s</a:t>
            </a:r>
            <a:r>
              <a:rPr lang="en-GB" sz="2400" baseline="-25000" dirty="0" err="1">
                <a:solidFill>
                  <a:srgbClr val="0432FF"/>
                </a:solidFill>
                <a:latin typeface="Symbol" pitchFamily="2" charset="2"/>
              </a:rPr>
              <a:t>i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7380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360793C4-B0A4-094C-81C9-164F888B2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402462"/>
            <a:ext cx="9562152" cy="444302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7126566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Regression and model fitting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C094992-00F2-0A47-9DFD-127F415A1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4" y="1455989"/>
            <a:ext cx="8748883" cy="604305"/>
          </a:xfr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/>
              <a:t>How to  find a good model?   </a:t>
            </a:r>
            <a:endParaRPr lang="en-GB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11D79F-F232-A042-91B4-7AB6C207C68B}"/>
              </a:ext>
            </a:extLst>
          </p:cNvPr>
          <p:cNvSpPr txBox="1"/>
          <p:nvPr/>
        </p:nvSpPr>
        <p:spPr>
          <a:xfrm>
            <a:off x="10060486" y="1455989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Model:  </a:t>
            </a:r>
            <a:r>
              <a:rPr lang="en-GB" sz="2400" dirty="0">
                <a:latin typeface="+mj-lt"/>
              </a:rPr>
              <a:t>M(</a:t>
            </a:r>
            <a:r>
              <a:rPr lang="en-GB" sz="2400" b="1" dirty="0">
                <a:latin typeface="Symbol" pitchFamily="2" charset="2"/>
              </a:rPr>
              <a:t>q</a:t>
            </a:r>
            <a:r>
              <a:rPr lang="en-GB" sz="2400" dirty="0">
                <a:latin typeface="+mj-lt"/>
              </a:rPr>
              <a:t>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1D8E224-AF8B-4B4E-AC35-A69A15F61C63}"/>
              </a:ext>
            </a:extLst>
          </p:cNvPr>
          <p:cNvSpPr txBox="1"/>
          <p:nvPr/>
        </p:nvSpPr>
        <p:spPr>
          <a:xfrm>
            <a:off x="10153083" y="2141789"/>
            <a:ext cx="1697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+mj-lt"/>
              </a:rPr>
              <a:t>y = a * x + b </a:t>
            </a:r>
          </a:p>
          <a:p>
            <a:r>
              <a:rPr lang="en-GB" sz="2400" dirty="0">
                <a:latin typeface="+mj-lt"/>
              </a:rPr>
              <a:t>   = f(x | </a:t>
            </a:r>
            <a:r>
              <a:rPr lang="en-GB" sz="2400" b="1" dirty="0">
                <a:latin typeface="Symbol" pitchFamily="2" charset="2"/>
              </a:rPr>
              <a:t>q</a:t>
            </a:r>
            <a:r>
              <a:rPr lang="en-GB" sz="2400" dirty="0">
                <a:latin typeface="+mj-lt"/>
              </a:rPr>
              <a:t>)</a:t>
            </a:r>
          </a:p>
          <a:p>
            <a:endParaRPr lang="en-GB" sz="2400" dirty="0"/>
          </a:p>
          <a:p>
            <a:r>
              <a:rPr lang="en-GB" sz="2400" b="1" dirty="0">
                <a:latin typeface="Symbol" pitchFamily="2" charset="2"/>
              </a:rPr>
              <a:t>q</a:t>
            </a:r>
            <a:r>
              <a:rPr lang="en-GB" sz="2400" dirty="0">
                <a:latin typeface="Symbol" pitchFamily="2" charset="2"/>
              </a:rPr>
              <a:t> </a:t>
            </a:r>
            <a:r>
              <a:rPr lang="en-GB" sz="2400" dirty="0">
                <a:latin typeface="+mj-lt"/>
              </a:rPr>
              <a:t>= a,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A153D9-CCE4-0D45-A9DA-875A0348091A}"/>
              </a:ext>
            </a:extLst>
          </p:cNvPr>
          <p:cNvSpPr/>
          <p:nvPr/>
        </p:nvSpPr>
        <p:spPr>
          <a:xfrm>
            <a:off x="6600828" y="4957609"/>
            <a:ext cx="5445919" cy="168480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4ECBA00-7F7F-F24A-96E4-A377E92D6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104" y="5162808"/>
            <a:ext cx="4559300" cy="12573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4362442-5273-F74E-8D59-09C75F4212D6}"/>
              </a:ext>
            </a:extLst>
          </p:cNvPr>
          <p:cNvSpPr txBox="1"/>
          <p:nvPr/>
        </p:nvSpPr>
        <p:spPr>
          <a:xfrm>
            <a:off x="9767881" y="4086422"/>
            <a:ext cx="14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Minimize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17709FA-8164-CA4D-9532-0C2955223682}"/>
              </a:ext>
            </a:extLst>
          </p:cNvPr>
          <p:cNvSpPr txBox="1"/>
          <p:nvPr/>
        </p:nvSpPr>
        <p:spPr>
          <a:xfrm>
            <a:off x="760533" y="2804155"/>
            <a:ext cx="2581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432FF"/>
                </a:solidFill>
              </a:rPr>
              <a:t>Data: </a:t>
            </a:r>
            <a:r>
              <a:rPr lang="en-GB" sz="2400" dirty="0">
                <a:solidFill>
                  <a:srgbClr val="0432FF"/>
                </a:solidFill>
              </a:rPr>
              <a:t>{x</a:t>
            </a:r>
            <a:r>
              <a:rPr lang="en-GB" sz="2400" baseline="-25000" dirty="0">
                <a:solidFill>
                  <a:srgbClr val="0432FF"/>
                </a:solidFill>
              </a:rPr>
              <a:t>i</a:t>
            </a:r>
            <a:r>
              <a:rPr lang="en-GB" sz="2400" dirty="0">
                <a:solidFill>
                  <a:srgbClr val="0432FF"/>
                </a:solidFill>
              </a:rPr>
              <a:t>}, {</a:t>
            </a:r>
            <a:r>
              <a:rPr lang="en-GB" sz="2400" dirty="0" err="1">
                <a:solidFill>
                  <a:srgbClr val="0432FF"/>
                </a:solidFill>
              </a:rPr>
              <a:t>y</a:t>
            </a:r>
            <a:r>
              <a:rPr lang="en-GB" sz="2400" baseline="-25000" dirty="0" err="1">
                <a:solidFill>
                  <a:srgbClr val="0432FF"/>
                </a:solidFill>
              </a:rPr>
              <a:t>i</a:t>
            </a:r>
            <a:r>
              <a:rPr lang="en-GB" sz="2400" dirty="0">
                <a:solidFill>
                  <a:srgbClr val="0432FF"/>
                </a:solidFill>
              </a:rPr>
              <a:t>} w. </a:t>
            </a:r>
            <a:r>
              <a:rPr lang="en-GB" sz="2400" dirty="0" err="1">
                <a:solidFill>
                  <a:srgbClr val="0432FF"/>
                </a:solidFill>
                <a:latin typeface="Symbol" pitchFamily="2" charset="2"/>
              </a:rPr>
              <a:t>s</a:t>
            </a:r>
            <a:r>
              <a:rPr lang="en-GB" sz="2400" baseline="-25000" dirty="0" err="1">
                <a:solidFill>
                  <a:srgbClr val="0432FF"/>
                </a:solidFill>
                <a:latin typeface="Symbol" pitchFamily="2" charset="2"/>
              </a:rPr>
              <a:t>i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1256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7126566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Regression and model fitting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A153D9-CCE4-0D45-A9DA-875A0348091A}"/>
              </a:ext>
            </a:extLst>
          </p:cNvPr>
          <p:cNvSpPr/>
          <p:nvPr/>
        </p:nvSpPr>
        <p:spPr>
          <a:xfrm>
            <a:off x="290946" y="1744192"/>
            <a:ext cx="5445919" cy="168480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4ECBA00-7F7F-F24A-96E4-A377E92D6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22" y="1949391"/>
            <a:ext cx="4559300" cy="12573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C6362B7-B0A7-B34B-B395-A32C7ECAFDED}"/>
              </a:ext>
            </a:extLst>
          </p:cNvPr>
          <p:cNvSpPr txBox="1"/>
          <p:nvPr/>
        </p:nvSpPr>
        <p:spPr>
          <a:xfrm>
            <a:off x="6286141" y="1898532"/>
            <a:ext cx="5229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If </a:t>
            </a:r>
            <a:r>
              <a:rPr lang="en-GB" sz="2400" dirty="0" err="1">
                <a:latin typeface="Symbol" pitchFamily="2" charset="2"/>
              </a:rPr>
              <a:t>s</a:t>
            </a:r>
            <a:r>
              <a:rPr lang="en-GB" sz="2400" baseline="-25000" dirty="0" err="1"/>
              <a:t>i</a:t>
            </a:r>
            <a:r>
              <a:rPr lang="en-GB" sz="2400" dirty="0"/>
              <a:t> = 1 : Least square regression</a:t>
            </a:r>
          </a:p>
          <a:p>
            <a:endParaRPr lang="en-GB" sz="2400" dirty="0"/>
          </a:p>
          <a:p>
            <a:r>
              <a:rPr lang="en-GB" sz="2400" dirty="0"/>
              <a:t>If </a:t>
            </a:r>
            <a:r>
              <a:rPr lang="en-GB" sz="2400" dirty="0" err="1">
                <a:latin typeface="Symbol" pitchFamily="2" charset="2"/>
              </a:rPr>
              <a:t>s</a:t>
            </a:r>
            <a:r>
              <a:rPr lang="en-GB" sz="2400" baseline="-25000" dirty="0" err="1"/>
              <a:t>i</a:t>
            </a:r>
            <a:r>
              <a:rPr lang="en-GB" sz="2400" baseline="-25000" dirty="0"/>
              <a:t> </a:t>
            </a:r>
            <a:r>
              <a:rPr lang="en-GB" sz="2400" dirty="0"/>
              <a:t> ≠ 1 : chi-square regression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88BF106-7F00-3948-A6BF-7EDFF1E28D9A}"/>
              </a:ext>
            </a:extLst>
          </p:cNvPr>
          <p:cNvSpPr txBox="1"/>
          <p:nvPr/>
        </p:nvSpPr>
        <p:spPr>
          <a:xfrm>
            <a:off x="217921" y="3541403"/>
            <a:ext cx="117561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</a:t>
            </a:r>
            <a:r>
              <a:rPr lang="en-GB" sz="2400" dirty="0">
                <a:latin typeface="Symbol" pitchFamily="2" charset="2"/>
              </a:rPr>
              <a:t>c</a:t>
            </a:r>
            <a:r>
              <a:rPr lang="en-GB" sz="2400" baseline="30000" dirty="0">
                <a:latin typeface="Symbol" pitchFamily="2" charset="2"/>
              </a:rPr>
              <a:t>2</a:t>
            </a:r>
            <a:r>
              <a:rPr lang="en-GB" sz="2400" dirty="0">
                <a:latin typeface="Symbol" pitchFamily="2" charset="2"/>
              </a:rPr>
              <a:t> </a:t>
            </a:r>
            <a:r>
              <a:rPr lang="en-GB" sz="2400" dirty="0"/>
              <a:t>is called a </a:t>
            </a:r>
            <a:r>
              <a:rPr lang="en-GB" sz="2400" b="1" dirty="0">
                <a:solidFill>
                  <a:srgbClr val="FF0000"/>
                </a:solidFill>
              </a:rPr>
              <a:t>merit </a:t>
            </a:r>
            <a:r>
              <a:rPr lang="en-GB" sz="2400" dirty="0"/>
              <a:t>function</a:t>
            </a:r>
          </a:p>
          <a:p>
            <a:endParaRPr lang="en-GB" sz="2400" dirty="0"/>
          </a:p>
          <a:p>
            <a:r>
              <a:rPr lang="en-GB" sz="2400" dirty="0"/>
              <a:t>When uncertainties between variables</a:t>
            </a:r>
          </a:p>
          <a:p>
            <a:r>
              <a:rPr lang="en-GB" sz="2400" dirty="0"/>
              <a:t> are correlated, the </a:t>
            </a:r>
            <a:r>
              <a:rPr lang="en-GB" sz="2400" dirty="0">
                <a:latin typeface="Symbol" pitchFamily="2" charset="2"/>
              </a:rPr>
              <a:t>c</a:t>
            </a:r>
            <a:r>
              <a:rPr lang="en-GB" sz="2400" baseline="30000" dirty="0"/>
              <a:t>2</a:t>
            </a:r>
            <a:r>
              <a:rPr lang="en-GB" sz="2400" dirty="0"/>
              <a:t> is expressed: 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Where </a:t>
            </a:r>
            <a:r>
              <a:rPr lang="en-GB" sz="2400" i="1" dirty="0"/>
              <a:t>F</a:t>
            </a:r>
            <a:r>
              <a:rPr lang="en-GB" sz="2400" dirty="0"/>
              <a:t> is the Fisher matrix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D13F96ED-A37D-E04D-B68E-8A99862D6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037" y="4136049"/>
            <a:ext cx="6467042" cy="108741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7BA00D14-026A-1742-B894-F5BB0EB3DE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705709"/>
            <a:ext cx="4657794" cy="90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88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7126566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Regression and model fitting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A153D9-CCE4-0D45-A9DA-875A0348091A}"/>
              </a:ext>
            </a:extLst>
          </p:cNvPr>
          <p:cNvSpPr/>
          <p:nvPr/>
        </p:nvSpPr>
        <p:spPr>
          <a:xfrm>
            <a:off x="290946" y="1744192"/>
            <a:ext cx="5445919" cy="168480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4ECBA00-7F7F-F24A-96E4-A377E92D6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22" y="1949391"/>
            <a:ext cx="4559300" cy="12573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C6362B7-B0A7-B34B-B395-A32C7ECAFDED}"/>
              </a:ext>
            </a:extLst>
          </p:cNvPr>
          <p:cNvSpPr txBox="1"/>
          <p:nvPr/>
        </p:nvSpPr>
        <p:spPr>
          <a:xfrm>
            <a:off x="6286141" y="1898532"/>
            <a:ext cx="5229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If </a:t>
            </a:r>
            <a:r>
              <a:rPr lang="en-GB" sz="2400" dirty="0" err="1">
                <a:latin typeface="Symbol" pitchFamily="2" charset="2"/>
              </a:rPr>
              <a:t>s</a:t>
            </a:r>
            <a:r>
              <a:rPr lang="en-GB" sz="2400" baseline="-25000" dirty="0" err="1"/>
              <a:t>i</a:t>
            </a:r>
            <a:r>
              <a:rPr lang="en-GB" sz="2400" dirty="0"/>
              <a:t> = 1 : Least square regression</a:t>
            </a:r>
          </a:p>
          <a:p>
            <a:endParaRPr lang="en-GB" sz="2400" dirty="0"/>
          </a:p>
          <a:p>
            <a:r>
              <a:rPr lang="en-GB" sz="2400" dirty="0"/>
              <a:t>If </a:t>
            </a:r>
            <a:r>
              <a:rPr lang="en-GB" sz="2400" dirty="0" err="1">
                <a:latin typeface="Symbol" pitchFamily="2" charset="2"/>
              </a:rPr>
              <a:t>s</a:t>
            </a:r>
            <a:r>
              <a:rPr lang="en-GB" sz="2400" baseline="-25000" dirty="0" err="1"/>
              <a:t>i</a:t>
            </a:r>
            <a:r>
              <a:rPr lang="en-GB" sz="2400" baseline="-25000" dirty="0"/>
              <a:t> </a:t>
            </a:r>
            <a:r>
              <a:rPr lang="en-GB" sz="2400" dirty="0"/>
              <a:t> ≠ 1 : chi-square regression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88BF106-7F00-3948-A6BF-7EDFF1E28D9A}"/>
              </a:ext>
            </a:extLst>
          </p:cNvPr>
          <p:cNvSpPr txBox="1"/>
          <p:nvPr/>
        </p:nvSpPr>
        <p:spPr>
          <a:xfrm>
            <a:off x="136898" y="3504323"/>
            <a:ext cx="11756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When uncertainties between variables</a:t>
            </a:r>
          </a:p>
          <a:p>
            <a:r>
              <a:rPr lang="en-GB" sz="2400" dirty="0"/>
              <a:t> are correlated, the </a:t>
            </a:r>
            <a:r>
              <a:rPr lang="en-GB" sz="2400" dirty="0">
                <a:latin typeface="Symbol" pitchFamily="2" charset="2"/>
              </a:rPr>
              <a:t>c</a:t>
            </a:r>
            <a:r>
              <a:rPr lang="en-GB" sz="2400" baseline="30000" dirty="0"/>
              <a:t>2</a:t>
            </a:r>
            <a:r>
              <a:rPr lang="en-GB" sz="2400" dirty="0"/>
              <a:t> is expressed: </a:t>
            </a:r>
          </a:p>
          <a:p>
            <a:endParaRPr lang="en-GB" sz="2400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7BA00D14-026A-1742-B894-F5BB0EB3D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46" y="5576078"/>
            <a:ext cx="4657794" cy="90858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9F58644-DA84-A742-9CBF-FE74600512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4025" y="3429000"/>
            <a:ext cx="5981700" cy="6731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6014788-7485-3848-9969-C35D001184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364" y="4781467"/>
            <a:ext cx="1952078" cy="188664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E140092-2BE5-BF40-A7BE-F820B80AD2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7812" y="4507562"/>
            <a:ext cx="30607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12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8753042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Link between </a:t>
            </a:r>
            <a:r>
              <a:rPr lang="en-GB" b="1" dirty="0">
                <a:solidFill>
                  <a:srgbClr val="002060"/>
                </a:solidFill>
                <a:latin typeface="Symbol" pitchFamily="2" charset="2"/>
              </a:rPr>
              <a:t>c</a:t>
            </a:r>
            <a:r>
              <a:rPr lang="en-GB" b="1" baseline="30000" dirty="0">
                <a:solidFill>
                  <a:srgbClr val="002060"/>
                </a:solidFill>
                <a:latin typeface="Symbol" pitchFamily="2" charset="2"/>
              </a:rPr>
              <a:t>2 </a:t>
            </a:r>
            <a:r>
              <a:rPr lang="en-GB" b="1" dirty="0">
                <a:solidFill>
                  <a:srgbClr val="002060"/>
                </a:solidFill>
                <a:latin typeface="Symbol" pitchFamily="2" charset="2"/>
              </a:rPr>
              <a:t> </a:t>
            </a:r>
            <a:r>
              <a:rPr lang="en-GB" dirty="0">
                <a:solidFill>
                  <a:srgbClr val="002060"/>
                </a:solidFill>
                <a:latin typeface="+mn-lt"/>
              </a:rPr>
              <a:t>and likelihood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183FDB2-14DC-B045-ADCB-57057E1B4589}"/>
              </a:ext>
            </a:extLst>
          </p:cNvPr>
          <p:cNvSpPr txBox="1"/>
          <p:nvPr/>
        </p:nvSpPr>
        <p:spPr>
          <a:xfrm>
            <a:off x="290946" y="2172753"/>
            <a:ext cx="3001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Case of a straight line: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3C698BE-7036-034F-BBAB-50D6C584B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327" y="2216105"/>
            <a:ext cx="3001334" cy="34827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C2A5A46-FCC4-2144-BA71-E6E58F573626}"/>
              </a:ext>
            </a:extLst>
          </p:cNvPr>
          <p:cNvSpPr txBox="1"/>
          <p:nvPr/>
        </p:nvSpPr>
        <p:spPr>
          <a:xfrm>
            <a:off x="6875283" y="2159411"/>
            <a:ext cx="808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with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82D13BC-3474-3B4C-9A05-CEB5074F7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271" y="2132126"/>
            <a:ext cx="2501900" cy="4699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9944D19-BAF4-624B-AC0C-F07BFFD31F24}"/>
              </a:ext>
            </a:extLst>
          </p:cNvPr>
          <p:cNvSpPr txBox="1"/>
          <p:nvPr/>
        </p:nvSpPr>
        <p:spPr>
          <a:xfrm>
            <a:off x="212380" y="3602644"/>
            <a:ext cx="2785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For each </a:t>
            </a:r>
            <a:r>
              <a:rPr lang="en-GB" sz="2400" i="1" dirty="0" err="1"/>
              <a:t>y</a:t>
            </a:r>
            <a:r>
              <a:rPr lang="en-GB" sz="2400" i="1" baseline="-25000" dirty="0" err="1"/>
              <a:t>k</a:t>
            </a:r>
            <a:r>
              <a:rPr lang="en-GB" sz="2400" i="1" baseline="-25000" dirty="0"/>
              <a:t> </a:t>
            </a:r>
            <a:r>
              <a:rPr lang="en-GB" sz="2400" dirty="0"/>
              <a:t>we have: 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F00F752-3F71-4140-B990-C42AB104B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1441" y="5565098"/>
            <a:ext cx="8842798" cy="90673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F74CD9F-82FF-E740-8225-AD116B67C634}"/>
              </a:ext>
            </a:extLst>
          </p:cNvPr>
          <p:cNvSpPr/>
          <p:nvPr/>
        </p:nvSpPr>
        <p:spPr>
          <a:xfrm>
            <a:off x="7727959" y="322176"/>
            <a:ext cx="3786188" cy="100012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A758A159-B782-0348-8DCC-AF365C9E39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0271" y="541141"/>
            <a:ext cx="3543300" cy="4699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4D7A9427-C97A-BB42-A586-4673916B98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0918" y="3347963"/>
            <a:ext cx="6341772" cy="1015056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12F04D3-CD62-CD44-84D6-A927EC25F184}"/>
              </a:ext>
            </a:extLst>
          </p:cNvPr>
          <p:cNvSpPr txBox="1"/>
          <p:nvPr/>
        </p:nvSpPr>
        <p:spPr>
          <a:xfrm>
            <a:off x="183804" y="5105774"/>
            <a:ext cx="4626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Hence, we have for our </a:t>
            </a:r>
            <a:r>
              <a:rPr lang="en-GB" sz="2400" dirty="0">
                <a:solidFill>
                  <a:srgbClr val="0432FF"/>
                </a:solidFill>
              </a:rPr>
              <a:t>data set D</a:t>
            </a:r>
            <a:r>
              <a:rPr lang="en-GB" sz="2400" dirty="0"/>
              <a:t>: 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6B12CF0-9756-BE4B-8628-61FA55C16B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5434" y="4742936"/>
            <a:ext cx="1649552" cy="28163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B8393D1-BA2D-FB4D-B0C3-60363C604403}"/>
              </a:ext>
            </a:extLst>
          </p:cNvPr>
          <p:cNvSpPr txBox="1"/>
          <p:nvPr/>
        </p:nvSpPr>
        <p:spPr>
          <a:xfrm>
            <a:off x="290946" y="4596406"/>
            <a:ext cx="1318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With e.g.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02D5E90-5693-3144-A463-670FFF7A9345}"/>
              </a:ext>
            </a:extLst>
          </p:cNvPr>
          <p:cNvSpPr txBox="1"/>
          <p:nvPr/>
        </p:nvSpPr>
        <p:spPr>
          <a:xfrm>
            <a:off x="3311356" y="4628241"/>
            <a:ext cx="3311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If the model is “correct” </a:t>
            </a:r>
          </a:p>
        </p:txBody>
      </p:sp>
    </p:spTree>
    <p:extLst>
      <p:ext uri="{BB962C8B-B14F-4D97-AF65-F5344CB8AC3E}">
        <p14:creationId xmlns:p14="http://schemas.microsoft.com/office/powerpoint/2010/main" val="3658555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F0E1509-320E-FC49-9600-0FFA3E8269AB}"/>
              </a:ext>
            </a:extLst>
          </p:cNvPr>
          <p:cNvSpPr/>
          <p:nvPr/>
        </p:nvSpPr>
        <p:spPr>
          <a:xfrm>
            <a:off x="1201665" y="5451122"/>
            <a:ext cx="3676259" cy="104184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5AC6D4-EF1A-7C49-88F2-9F1C6DF87A7C}"/>
              </a:ext>
            </a:extLst>
          </p:cNvPr>
          <p:cNvSpPr/>
          <p:nvPr/>
        </p:nvSpPr>
        <p:spPr>
          <a:xfrm>
            <a:off x="677853" y="3429000"/>
            <a:ext cx="5851535" cy="152876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8753042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Link between </a:t>
            </a:r>
            <a:r>
              <a:rPr lang="en-GB" b="1" dirty="0">
                <a:solidFill>
                  <a:srgbClr val="002060"/>
                </a:solidFill>
                <a:latin typeface="Symbol" pitchFamily="2" charset="2"/>
              </a:rPr>
              <a:t>c</a:t>
            </a:r>
            <a:r>
              <a:rPr lang="en-GB" b="1" baseline="30000" dirty="0">
                <a:solidFill>
                  <a:srgbClr val="002060"/>
                </a:solidFill>
                <a:latin typeface="Symbol" pitchFamily="2" charset="2"/>
              </a:rPr>
              <a:t>2 </a:t>
            </a:r>
            <a:r>
              <a:rPr lang="en-GB" b="1" dirty="0">
                <a:solidFill>
                  <a:srgbClr val="002060"/>
                </a:solidFill>
                <a:latin typeface="Symbol" pitchFamily="2" charset="2"/>
              </a:rPr>
              <a:t> </a:t>
            </a:r>
            <a:r>
              <a:rPr lang="en-GB" dirty="0">
                <a:solidFill>
                  <a:srgbClr val="002060"/>
                </a:solidFill>
                <a:latin typeface="+mn-lt"/>
              </a:rPr>
              <a:t>and likelihood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A153D9-CCE4-0D45-A9DA-875A0348091A}"/>
              </a:ext>
            </a:extLst>
          </p:cNvPr>
          <p:cNvSpPr/>
          <p:nvPr/>
        </p:nvSpPr>
        <p:spPr>
          <a:xfrm>
            <a:off x="7161614" y="3618839"/>
            <a:ext cx="4352533" cy="117377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254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4ECBA00-7F7F-F24A-96E4-A377E92D6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724" y="3721438"/>
            <a:ext cx="3512311" cy="968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0A7F3EA-C5B9-D24E-A9EB-D97E8BEF8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667" y="5688827"/>
            <a:ext cx="3225800" cy="520700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F00F752-3F71-4140-B990-C42AB104B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7141" y="2215286"/>
            <a:ext cx="8842798" cy="90673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12F04D3-CD62-CD44-84D6-A927EC25F184}"/>
              </a:ext>
            </a:extLst>
          </p:cNvPr>
          <p:cNvSpPr txBox="1"/>
          <p:nvPr/>
        </p:nvSpPr>
        <p:spPr>
          <a:xfrm>
            <a:off x="251336" y="1651022"/>
            <a:ext cx="4626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Hence, we have for our </a:t>
            </a:r>
            <a:r>
              <a:rPr lang="en-GB" sz="2400" dirty="0">
                <a:solidFill>
                  <a:srgbClr val="0432FF"/>
                </a:solidFill>
              </a:rPr>
              <a:t>data set D</a:t>
            </a:r>
            <a:r>
              <a:rPr lang="en-GB" sz="2400" dirty="0"/>
              <a:t>: 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EB1B20B-0787-B34E-B927-99742C44AB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977" y="3721230"/>
            <a:ext cx="5192202" cy="959826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08618DDD-C7D0-204E-95F9-C8639EF4C09E}"/>
              </a:ext>
            </a:extLst>
          </p:cNvPr>
          <p:cNvSpPr txBox="1"/>
          <p:nvPr/>
        </p:nvSpPr>
        <p:spPr>
          <a:xfrm>
            <a:off x="444444" y="5687989"/>
            <a:ext cx="54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⇒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395CD8D-13C0-3F4E-9BD9-216C9054BE84}"/>
              </a:ext>
            </a:extLst>
          </p:cNvPr>
          <p:cNvSpPr txBox="1"/>
          <p:nvPr/>
        </p:nvSpPr>
        <p:spPr>
          <a:xfrm>
            <a:off x="5830027" y="5687989"/>
            <a:ext cx="5684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432FF"/>
                </a:solidFill>
              </a:rPr>
              <a:t>Minimizing </a:t>
            </a:r>
            <a:r>
              <a:rPr lang="en-GB" sz="2400" b="1" dirty="0">
                <a:solidFill>
                  <a:srgbClr val="0432FF"/>
                </a:solidFill>
                <a:latin typeface="Symbol" pitchFamily="2" charset="2"/>
              </a:rPr>
              <a:t>c</a:t>
            </a:r>
            <a:r>
              <a:rPr lang="en-GB" sz="2400" b="1" baseline="30000" dirty="0">
                <a:solidFill>
                  <a:srgbClr val="0432FF"/>
                </a:solidFill>
                <a:latin typeface="Symbol" pitchFamily="2" charset="2"/>
              </a:rPr>
              <a:t>2</a:t>
            </a:r>
            <a:r>
              <a:rPr lang="en-GB" sz="2400" b="1" baseline="30000" dirty="0">
                <a:latin typeface="Symbol" pitchFamily="2" charset="2"/>
              </a:rPr>
              <a:t> </a:t>
            </a:r>
            <a:r>
              <a:rPr lang="en-GB" sz="2400" dirty="0">
                <a:latin typeface="Symbol" pitchFamily="2" charset="2"/>
              </a:rPr>
              <a:t> </a:t>
            </a:r>
            <a:r>
              <a:rPr lang="en-GB" sz="2400" dirty="0"/>
              <a:t>is equivalent to </a:t>
            </a:r>
            <a:r>
              <a:rPr lang="en-GB" sz="2400" dirty="0">
                <a:solidFill>
                  <a:srgbClr val="FF0000"/>
                </a:solidFill>
              </a:rPr>
              <a:t>maximizing L </a:t>
            </a:r>
          </a:p>
        </p:txBody>
      </p:sp>
    </p:spTree>
    <p:extLst>
      <p:ext uri="{BB962C8B-B14F-4D97-AF65-F5344CB8AC3E}">
        <p14:creationId xmlns:p14="http://schemas.microsoft.com/office/powerpoint/2010/main" val="17113382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38062</TotalTime>
  <Words>1608</Words>
  <Application>Microsoft Macintosh PowerPoint</Application>
  <PresentationFormat>Grand écran</PresentationFormat>
  <Paragraphs>237</Paragraphs>
  <Slides>26</Slides>
  <Notes>25</Notes>
  <HiddenSlides>2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Andale Mono</vt:lpstr>
      <vt:lpstr>Arial</vt:lpstr>
      <vt:lpstr>Calibri</vt:lpstr>
      <vt:lpstr>Calibri Light</vt:lpstr>
      <vt:lpstr>Symbol</vt:lpstr>
      <vt:lpstr>Thème Office</vt:lpstr>
      <vt:lpstr>Classical statistical inference Regression and Model fitting</vt:lpstr>
      <vt:lpstr>Regression and model fitting </vt:lpstr>
      <vt:lpstr>Regression and model fitting </vt:lpstr>
      <vt:lpstr>Regression and model fitting </vt:lpstr>
      <vt:lpstr>Regression and model fitting </vt:lpstr>
      <vt:lpstr>Regression and model fitting </vt:lpstr>
      <vt:lpstr>Regression and model fitting </vt:lpstr>
      <vt:lpstr>Link between c2  and likelihood</vt:lpstr>
      <vt:lpstr>Link between c2  and likelihood</vt:lpstr>
      <vt:lpstr>Regression and model fitting </vt:lpstr>
      <vt:lpstr>Regression and model fitting </vt:lpstr>
      <vt:lpstr>Regression of a straight line in python</vt:lpstr>
      <vt:lpstr>Regression and model fitting </vt:lpstr>
      <vt:lpstr>How to choose a suitable regression method ?</vt:lpstr>
      <vt:lpstr>How to choose a suitable regression method ?</vt:lpstr>
      <vt:lpstr>Linear vs non linear regression </vt:lpstr>
      <vt:lpstr>Linear vs non linear regression </vt:lpstr>
      <vt:lpstr>Quality of the regression </vt:lpstr>
      <vt:lpstr>Quality of the regression </vt:lpstr>
      <vt:lpstr>Quality of the regression </vt:lpstr>
      <vt:lpstr>Quality of the regression </vt:lpstr>
      <vt:lpstr>Quality of the regression </vt:lpstr>
      <vt:lpstr>Uncertainty on the fitted parameters</vt:lpstr>
      <vt:lpstr>Uncertainty on the fitted parameters</vt:lpstr>
      <vt:lpstr>Uncertainty on the fitted parameters</vt:lpstr>
      <vt:lpstr>Non linear models and initial conditions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Classical statistical inference</dc:title>
  <dc:creator>Microsoft Office User</dc:creator>
  <cp:lastModifiedBy>Sluse Dominique</cp:lastModifiedBy>
  <cp:revision>270</cp:revision>
  <cp:lastPrinted>2020-11-23T15:28:54Z</cp:lastPrinted>
  <dcterms:created xsi:type="dcterms:W3CDTF">2020-10-15T16:04:45Z</dcterms:created>
  <dcterms:modified xsi:type="dcterms:W3CDTF">2021-11-22T13:03:27Z</dcterms:modified>
</cp:coreProperties>
</file>