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63" r:id="rId2"/>
  </p:sldMasterIdLst>
  <p:notesMasterIdLst>
    <p:notesMasterId r:id="rId33"/>
  </p:notesMasterIdLst>
  <p:handoutMasterIdLst>
    <p:handoutMasterId r:id="rId34"/>
  </p:handoutMasterIdLst>
  <p:sldIdLst>
    <p:sldId id="269" r:id="rId3"/>
    <p:sldId id="280" r:id="rId4"/>
    <p:sldId id="282" r:id="rId5"/>
    <p:sldId id="309" r:id="rId6"/>
    <p:sldId id="311" r:id="rId7"/>
    <p:sldId id="310" r:id="rId8"/>
    <p:sldId id="285" r:id="rId9"/>
    <p:sldId id="304" r:id="rId10"/>
    <p:sldId id="305" r:id="rId11"/>
    <p:sldId id="288" r:id="rId12"/>
    <p:sldId id="290" r:id="rId13"/>
    <p:sldId id="308" r:id="rId14"/>
    <p:sldId id="307" r:id="rId15"/>
    <p:sldId id="276" r:id="rId16"/>
    <p:sldId id="291" r:id="rId17"/>
    <p:sldId id="289" r:id="rId18"/>
    <p:sldId id="274" r:id="rId19"/>
    <p:sldId id="306" r:id="rId20"/>
    <p:sldId id="295" r:id="rId21"/>
    <p:sldId id="279" r:id="rId22"/>
    <p:sldId id="284" r:id="rId23"/>
    <p:sldId id="283" r:id="rId24"/>
    <p:sldId id="286" r:id="rId25"/>
    <p:sldId id="298" r:id="rId26"/>
    <p:sldId id="299" r:id="rId27"/>
    <p:sldId id="300" r:id="rId28"/>
    <p:sldId id="287" r:id="rId29"/>
    <p:sldId id="302" r:id="rId30"/>
    <p:sldId id="301" r:id="rId31"/>
    <p:sldId id="303" r:id="rId32"/>
  </p:sldIdLst>
  <p:sldSz cx="12192000" cy="6858000"/>
  <p:notesSz cx="4683125" cy="8686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BE60"/>
    <a:srgbClr val="FFD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 autoAdjust="0"/>
    <p:restoredTop sz="75531" autoAdjust="0"/>
  </p:normalViewPr>
  <p:slideViewPr>
    <p:cSldViewPr snapToGrid="0">
      <p:cViewPr varScale="1">
        <p:scale>
          <a:sx n="82" d="100"/>
          <a:sy n="82" d="100"/>
        </p:scale>
        <p:origin x="214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29354" cy="435849"/>
          </a:xfrm>
          <a:prstGeom prst="rect">
            <a:avLst/>
          </a:prstGeom>
        </p:spPr>
        <p:txBody>
          <a:bodyPr vert="horz" lIns="76398" tIns="38199" rIns="76398" bIns="38199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52687" y="0"/>
            <a:ext cx="2029354" cy="435849"/>
          </a:xfrm>
          <a:prstGeom prst="rect">
            <a:avLst/>
          </a:prstGeom>
        </p:spPr>
        <p:txBody>
          <a:bodyPr vert="horz" lIns="76398" tIns="38199" rIns="76398" bIns="38199" rtlCol="0"/>
          <a:lstStyle>
            <a:lvl1pPr algn="r">
              <a:defRPr sz="1000"/>
            </a:lvl1pPr>
          </a:lstStyle>
          <a:p>
            <a:fld id="{FCDF4E22-E98E-4F6B-977F-447F402EDE8D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0953"/>
            <a:ext cx="2029354" cy="435848"/>
          </a:xfrm>
          <a:prstGeom prst="rect">
            <a:avLst/>
          </a:prstGeom>
        </p:spPr>
        <p:txBody>
          <a:bodyPr vert="horz" lIns="76398" tIns="38199" rIns="76398" bIns="38199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52687" y="8250953"/>
            <a:ext cx="2029354" cy="435848"/>
          </a:xfrm>
          <a:prstGeom prst="rect">
            <a:avLst/>
          </a:prstGeom>
        </p:spPr>
        <p:txBody>
          <a:bodyPr vert="horz" lIns="76398" tIns="38199" rIns="76398" bIns="38199" rtlCol="0" anchor="b"/>
          <a:lstStyle>
            <a:lvl1pPr algn="r">
              <a:defRPr sz="10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29354" cy="435849"/>
          </a:xfrm>
          <a:prstGeom prst="rect">
            <a:avLst/>
          </a:prstGeom>
        </p:spPr>
        <p:txBody>
          <a:bodyPr vert="horz" lIns="76398" tIns="38199" rIns="76398" bIns="38199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52687" y="0"/>
            <a:ext cx="2029354" cy="435849"/>
          </a:xfrm>
          <a:prstGeom prst="rect">
            <a:avLst/>
          </a:prstGeom>
        </p:spPr>
        <p:txBody>
          <a:bodyPr vert="horz" lIns="76398" tIns="38199" rIns="76398" bIns="38199" rtlCol="0"/>
          <a:lstStyle>
            <a:lvl1pPr algn="r">
              <a:defRPr sz="1000"/>
            </a:lvl1pPr>
          </a:lstStyle>
          <a:p>
            <a:fld id="{3902AA3D-838A-4524-93AE-BB6F4B6FC72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63525" y="1085850"/>
            <a:ext cx="521017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6398" tIns="38199" rIns="76398" bIns="381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8313" y="4180522"/>
            <a:ext cx="3746500" cy="3420428"/>
          </a:xfrm>
          <a:prstGeom prst="rect">
            <a:avLst/>
          </a:prstGeom>
        </p:spPr>
        <p:txBody>
          <a:bodyPr vert="horz" lIns="76398" tIns="38199" rIns="76398" bIns="3819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029354" cy="435848"/>
          </a:xfrm>
          <a:prstGeom prst="rect">
            <a:avLst/>
          </a:prstGeom>
        </p:spPr>
        <p:txBody>
          <a:bodyPr vert="horz" lIns="76398" tIns="38199" rIns="76398" bIns="38199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52687" y="8250953"/>
            <a:ext cx="2029354" cy="435848"/>
          </a:xfrm>
          <a:prstGeom prst="rect">
            <a:avLst/>
          </a:prstGeom>
        </p:spPr>
        <p:txBody>
          <a:bodyPr vert="horz" lIns="76398" tIns="38199" rIns="76398" bIns="38199" rtlCol="0" anchor="b"/>
          <a:lstStyle>
            <a:lvl1pPr algn="r">
              <a:defRPr sz="10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Became Linux Foundation Project in 2010.</a:t>
            </a:r>
          </a:p>
          <a:p>
            <a:r>
              <a:rPr lang="en-US"/>
              <a:t>The community consists of lawers, open source officers, and CEOs who want to support their companies with license risk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5297-9661-4111-AC4D-7C1869DFF0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3609-7D14-41B8-AE26-409554843C41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3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5AF-14D2-4C20-8E22-2975C7BB0D77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3BA90-A00B-41E9-830C-9D135BFF58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5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EFA-6EDE-437E-B8F8-E2BE59E39D8B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33D640-5CA5-4B98-B18F-065C39500E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2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0697-E8AA-40DF-9F99-8CE04C55F6B9}" type="datetime1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67085-9C9D-4530-AAB5-BEB1F094DE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57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77DD-0733-448E-BA8E-F42D38F7737E}" type="datetime1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0469FA-5312-4743-A702-D78928C585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2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AD4E-538E-4DF7-BB4E-13C445DF6227}" type="datetime1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1FBF9-A897-49BC-A043-02227B01E8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63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C60F-6C19-4139-BB38-8DADE97864A9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59E41-8A3C-4157-ACFE-23B97AD7BE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9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7C6-6169-4734-B43F-38D3986C3E80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CD441-6ACF-4636-8F19-40ECC94E3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931-4CC9-4010-AE57-836D2E366FB4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04699-9E8E-4219-BB93-3E04C2D414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9395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599C-8908-44E8-9822-C6E52707B888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D5D24-6433-41A7-B3BA-6BF757251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70FB-C6BB-4784-93A3-6CEE27D77909}" type="datetime1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36FA0-15DD-474C-9496-383C399EB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6DDF-89CA-481A-B416-1467717498D1}" type="datetime1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AB2A8-3B57-43D3-AACD-72D304328F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F196-3246-4885-9809-D9A63BCE6CAB}" type="datetime1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00F3C6-E9CC-4CF7-B8E5-2294C87CC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D0CD-D9CA-480D-A1F2-BD5C377A8E4D}" type="datetime1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DE667-1652-44D9-BF75-364772D598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8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050-6F2B-4FC2-AD0A-52C9BDA56B26}" type="datetime1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272C2C-D144-4B21-9DA9-76721C2AAE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6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8CB1-585B-4F19-BAB0-0DE50AFAB517}" type="datetime1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3786BF-58FD-40F5-A686-20E359636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6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DCD7-9D5F-4772-A600-3C6A2DDCEF96}" type="datetime1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394658C-0C49-45DB-BFCC-DC81E2CB10C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" y="6549679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2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1145/3148330.314833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DX-CaseStudy/fil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mgermonprez@unomaha.edu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doi.org/10.1145/3148330.3148333" TargetMode="External"/><Relationship Id="rId2" Type="http://schemas.openxmlformats.org/officeDocument/2006/relationships/hyperlink" Target="mailto:rgandhi@unomaha.edu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glink@unomaha.edu" TargetMode="External"/><Relationship Id="rId9" Type="http://schemas.openxmlformats.org/officeDocument/2006/relationships/hyperlink" Target="https://github.com/SPDX-CaseStudy/fil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DX-CaseStudy/fil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s://www.spdx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2038350"/>
          </a:xfrm>
        </p:spPr>
        <p:txBody>
          <a:bodyPr>
            <a:noAutofit/>
          </a:bodyPr>
          <a:lstStyle/>
          <a:p>
            <a:r>
              <a:rPr lang="en-US" sz="4000"/>
              <a:t>Open Data </a:t>
            </a:r>
            <a:r>
              <a:rPr lang="en-US" sz="4000" b="1">
                <a:solidFill>
                  <a:srgbClr val="00B050"/>
                </a:solidFill>
              </a:rPr>
              <a:t>Standards</a:t>
            </a:r>
            <a:r>
              <a:rPr lang="en-US" sz="4000"/>
              <a:t> for Open Source Software Risk Management </a:t>
            </a:r>
            <a:r>
              <a:rPr lang="en-US" sz="4000" b="1">
                <a:solidFill>
                  <a:srgbClr val="00B050"/>
                </a:solidFill>
              </a:rPr>
              <a:t>Routines</a:t>
            </a:r>
            <a:r>
              <a:rPr lang="en-US" sz="4000"/>
              <a:t>: An Examination of SPDX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804396"/>
          </a:xfrm>
        </p:spPr>
        <p:txBody>
          <a:bodyPr>
            <a:normAutofit fontScale="92500" lnSpcReduction="20000"/>
          </a:bodyPr>
          <a:lstStyle/>
          <a:p>
            <a:r>
              <a:rPr lang="en-US" b="1"/>
              <a:t>Georg Link</a:t>
            </a:r>
          </a:p>
          <a:p>
            <a:r>
              <a:rPr lang="en-US" i="1"/>
              <a:t>Coauthors: </a:t>
            </a:r>
            <a:r>
              <a:rPr lang="en-US" b="1"/>
              <a:t>Robin Gandhi </a:t>
            </a:r>
            <a:r>
              <a:rPr lang="en-US"/>
              <a:t>and </a:t>
            </a:r>
            <a:r>
              <a:rPr lang="en-US" b="1"/>
              <a:t>Matt Germonprez</a:t>
            </a:r>
          </a:p>
          <a:p>
            <a:endParaRPr lang="en-US"/>
          </a:p>
          <a:p>
            <a:r>
              <a:rPr lang="en-US"/>
              <a:t>GROUP 2018, Sanibel Island, Florida, USA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B8527-AE7B-4147-A6D9-9E910F58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19" y="192602"/>
            <a:ext cx="3764310" cy="113137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E7EAB5-2138-4DD7-BBBC-5721100B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52398426-3503-4E24-853D-304F6892E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78" y="1442902"/>
            <a:ext cx="1941151" cy="776289"/>
          </a:xfrm>
          <a:prstGeom prst="rect">
            <a:avLst/>
          </a:prstGeom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F05AD86E-5D82-4712-A80A-19D69842A9F3}"/>
              </a:ext>
            </a:extLst>
          </p:cNvPr>
          <p:cNvSpPr txBox="1"/>
          <p:nvPr/>
        </p:nvSpPr>
        <p:spPr>
          <a:xfrm>
            <a:off x="9016131" y="6596390"/>
            <a:ext cx="3175869" cy="2616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Paper https://doi.org/10.1145/3148330.3148333</a:t>
            </a:r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37192C-7CF4-4B57-A366-F32095B6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C7230-1F86-43C9-BF0A-7F0BDB3CA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599"/>
            <a:ext cx="4313864" cy="463429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Assurance Case Method</a:t>
            </a:r>
          </a:p>
          <a:p>
            <a:endParaRPr lang="en-US"/>
          </a:p>
          <a:p>
            <a:r>
              <a:rPr lang="en-US"/>
              <a:t>16 Interviews</a:t>
            </a:r>
          </a:p>
          <a:p>
            <a:r>
              <a:rPr lang="en-US"/>
              <a:t>15 Organizations</a:t>
            </a:r>
          </a:p>
          <a:p>
            <a:r>
              <a:rPr lang="en-US"/>
              <a:t>10 hours of recording</a:t>
            </a:r>
          </a:p>
          <a:p>
            <a:r>
              <a:rPr lang="en-US"/>
              <a:t>Field notes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Validation</a:t>
            </a:r>
          </a:p>
          <a:p>
            <a:r>
              <a:rPr lang="en-US"/>
              <a:t>Focus Group with 15 SPDX members at Open Source Leadership Summit 2017</a:t>
            </a:r>
          </a:p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78FE37-0129-4094-9F57-A3EC8FBF33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49031"/>
          <a:stretch/>
        </p:blipFill>
        <p:spPr>
          <a:xfrm>
            <a:off x="7828474" y="2125664"/>
            <a:ext cx="3038413" cy="19257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51F4-5B05-4773-992B-67B65BFC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hlinkClick r:id="rId3"/>
            <a:extLst>
              <a:ext uri="{FF2B5EF4-FFF2-40B4-BE49-F238E27FC236}">
                <a16:creationId xmlns:a16="http://schemas.microsoft.com/office/drawing/2014/main" id="{072A8FB8-1250-4D1D-AC76-E2FB56F64B4D}"/>
              </a:ext>
            </a:extLst>
          </p:cNvPr>
          <p:cNvSpPr/>
          <p:nvPr/>
        </p:nvSpPr>
        <p:spPr>
          <a:xfrm>
            <a:off x="7190748" y="5914284"/>
            <a:ext cx="4313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https://github.com/SPDX-CaseStudy/files</a:t>
            </a:r>
          </a:p>
        </p:txBody>
      </p:sp>
      <p:pic>
        <p:nvPicPr>
          <p:cNvPr id="7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C28761-A0E8-46B3-BD17-473FB3C301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49" y="4230536"/>
            <a:ext cx="4313863" cy="167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0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52EB-9AC5-4385-A71D-C37B584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Answering the Research Question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DFD9F-510F-431F-8F99-172214F6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0400"/>
          </a:xfrm>
        </p:spPr>
        <p:txBody>
          <a:bodyPr>
            <a:normAutofit/>
          </a:bodyPr>
          <a:lstStyle/>
          <a:p>
            <a:r>
              <a:rPr lang="en-US" sz="2600" u="sng"/>
              <a:t>RQ1:</a:t>
            </a:r>
            <a:r>
              <a:rPr lang="en-US" sz="2600"/>
              <a:t> </a:t>
            </a:r>
            <a:r>
              <a:rPr lang="en-US" sz="2600" i="1"/>
              <a:t>How do organizations participating in the SPDX community describe their </a:t>
            </a:r>
            <a:r>
              <a:rPr lang="en-US" sz="2600" b="1">
                <a:solidFill>
                  <a:srgbClr val="00B050"/>
                </a:solidFill>
              </a:rPr>
              <a:t>local interpretations </a:t>
            </a:r>
            <a:r>
              <a:rPr lang="en-US" sz="2600" i="1"/>
              <a:t>of communally structured OSS risk management routines? </a:t>
            </a:r>
          </a:p>
          <a:p>
            <a:pPr lvl="1"/>
            <a:endParaRPr lang="en-US" b="1"/>
          </a:p>
          <a:p>
            <a:pPr lvl="1"/>
            <a:r>
              <a:rPr lang="en-US" b="1"/>
              <a:t>Very differently, ranging from using full standard to learning from early adopters.</a:t>
            </a:r>
          </a:p>
          <a:p>
            <a:pPr lvl="1"/>
            <a:endParaRPr lang="en-US" b="1"/>
          </a:p>
          <a:p>
            <a:pPr lvl="2"/>
            <a:r>
              <a:rPr lang="en-US" i="1"/>
              <a:t>“When I hear my guys having modeling discussions, I often say, ‘look at SPDX, if it's a coin flip what to call this field, let's go with the standard.’”</a:t>
            </a:r>
          </a:p>
          <a:p>
            <a:pPr lvl="1"/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C9EB-0A65-4486-AB28-9A5F015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52EB-9AC5-4385-A71D-C37B584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Answering the Research Question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DFD9F-510F-431F-8F99-172214F6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0400"/>
          </a:xfrm>
        </p:spPr>
        <p:txBody>
          <a:bodyPr>
            <a:normAutofit/>
          </a:bodyPr>
          <a:lstStyle/>
          <a:p>
            <a:r>
              <a:rPr lang="en-US" sz="2400" u="sng"/>
              <a:t>RQ2:</a:t>
            </a:r>
            <a:r>
              <a:rPr lang="en-US" sz="2400"/>
              <a:t> </a:t>
            </a:r>
            <a:r>
              <a:rPr lang="en-US" sz="2400" i="1"/>
              <a:t>How do these local interpretations influence the extent of their SPDX </a:t>
            </a:r>
            <a:r>
              <a:rPr lang="en-US" sz="2400" b="1">
                <a:solidFill>
                  <a:srgbClr val="00B050"/>
                </a:solidFill>
              </a:rPr>
              <a:t>adoption</a:t>
            </a:r>
            <a:r>
              <a:rPr lang="en-US" sz="2400" i="1"/>
              <a:t>? </a:t>
            </a:r>
            <a:endParaRPr lang="en-US" i="1"/>
          </a:p>
          <a:p>
            <a:pPr lvl="1"/>
            <a:endParaRPr lang="en-US" b="1" i="1"/>
          </a:p>
          <a:p>
            <a:pPr lvl="1"/>
            <a:r>
              <a:rPr lang="en-US" b="1" i="1"/>
              <a:t>Local interpretation is the adoption of SPDX for local needs.</a:t>
            </a:r>
          </a:p>
          <a:p>
            <a:pPr lvl="1"/>
            <a:endParaRPr lang="en-US" b="1" i="1"/>
          </a:p>
          <a:p>
            <a:pPr lvl="2"/>
            <a:r>
              <a:rPr lang="en-US" i="1"/>
              <a:t>“The cost of distributing license information was our business driver for adopting SPDX.“</a:t>
            </a:r>
          </a:p>
          <a:p>
            <a:pPr lvl="1"/>
            <a:endParaRPr lang="en-US" b="1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C9EB-0A65-4486-AB28-9A5F015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3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52EB-9AC5-4385-A71D-C37B584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Answering the Research Question 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DFD9F-510F-431F-8F99-172214F6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0400"/>
          </a:xfrm>
        </p:spPr>
        <p:txBody>
          <a:bodyPr>
            <a:normAutofit/>
          </a:bodyPr>
          <a:lstStyle/>
          <a:p>
            <a:r>
              <a:rPr lang="en-US" sz="2400" u="sng"/>
              <a:t>RQ3:</a:t>
            </a:r>
            <a:r>
              <a:rPr lang="en-US" sz="2400"/>
              <a:t> </a:t>
            </a:r>
            <a:r>
              <a:rPr lang="en-US" sz="2400" i="1"/>
              <a:t>How do these member organizations seek to guide the </a:t>
            </a:r>
            <a:r>
              <a:rPr lang="en-US" sz="2400" b="1">
                <a:solidFill>
                  <a:srgbClr val="00B050"/>
                </a:solidFill>
              </a:rPr>
              <a:t>advancement</a:t>
            </a:r>
            <a:r>
              <a:rPr lang="en-US" sz="2400" i="1"/>
              <a:t> of the shared SPDX specification? </a:t>
            </a:r>
            <a:endParaRPr lang="en-US" i="1"/>
          </a:p>
          <a:p>
            <a:pPr lvl="1"/>
            <a:endParaRPr lang="en-US" b="1" i="1"/>
          </a:p>
          <a:p>
            <a:pPr lvl="1"/>
            <a:r>
              <a:rPr lang="en-US" b="1" i="1"/>
              <a:t>Local interpretations are source of innovation for communal practices.</a:t>
            </a:r>
          </a:p>
          <a:p>
            <a:pPr lvl="1"/>
            <a:endParaRPr lang="en-US" b="1" i="1"/>
          </a:p>
          <a:p>
            <a:pPr lvl="2"/>
            <a:r>
              <a:rPr lang="en-US" i="1"/>
              <a:t>“[In the SPDX group] we talked about the merits of different fields, how to characterize them, and how to serialize formats.”</a:t>
            </a:r>
          </a:p>
          <a:p>
            <a:pPr lvl="1"/>
            <a:endParaRPr lang="en-US" b="1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C9EB-0A65-4486-AB28-9A5F015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465CC-574D-42E2-9484-BA59D448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90F44-7677-4CB1-A7E4-83B40889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/>
              <a:t>Parallels to other risk related data exchange standards</a:t>
            </a:r>
          </a:p>
          <a:p>
            <a:pPr lvl="1"/>
            <a:r>
              <a:rPr lang="en-US"/>
              <a:t>Many organizations attempt to address risk close to delivery</a:t>
            </a:r>
          </a:p>
          <a:p>
            <a:pPr lvl="1"/>
            <a:r>
              <a:rPr lang="en-US"/>
              <a:t>Federating risk practices throughout product development can be successful</a:t>
            </a:r>
          </a:p>
          <a:p>
            <a:endParaRPr lang="en-US"/>
          </a:p>
          <a:p>
            <a:r>
              <a:rPr lang="en-US" b="1"/>
              <a:t>Useful feature of a shared standard like SPDX would be built-in gradation</a:t>
            </a:r>
          </a:p>
          <a:p>
            <a:pPr lvl="1"/>
            <a:r>
              <a:rPr lang="en-US"/>
              <a:t>Partial and successive implementation enables maturing local practices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EA66B-2F8F-46F2-821F-CBEEEC23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5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465CC-574D-42E2-9484-BA59D448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90F44-7677-4CB1-A7E4-83B40889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/>
              <a:t>Software design is a highly dynamic landscape</a:t>
            </a:r>
          </a:p>
          <a:p>
            <a:pPr lvl="1"/>
            <a:r>
              <a:rPr lang="en-US"/>
              <a:t>SPDX specification improves guidance by declaring potential risks in OSS</a:t>
            </a:r>
          </a:p>
          <a:p>
            <a:pPr lvl="1"/>
            <a:r>
              <a:rPr lang="en-US"/>
              <a:t>SPDX stabailizes the complexities in software design</a:t>
            </a:r>
          </a:p>
          <a:p>
            <a:pPr lvl="1"/>
            <a:r>
              <a:rPr lang="en-US"/>
              <a:t>SPDX is itself entails responsive design within the duality of routines</a:t>
            </a:r>
          </a:p>
          <a:p>
            <a:pPr lvl="1"/>
            <a:endParaRPr lang="en-US"/>
          </a:p>
          <a:p>
            <a:r>
              <a:rPr lang="en-US" b="1"/>
              <a:t>The Open Source Ecosystem has strategic and brokered communities</a:t>
            </a:r>
          </a:p>
          <a:p>
            <a:pPr lvl="1"/>
            <a:r>
              <a:rPr lang="en-US"/>
              <a:t>Brokers, such as the Linux Foundation, shape the ecosystem </a:t>
            </a:r>
          </a:p>
          <a:p>
            <a:pPr lvl="1"/>
            <a:r>
              <a:rPr lang="en-US"/>
              <a:t>SPDX is one example of a community that enables new interactions</a:t>
            </a:r>
          </a:p>
          <a:p>
            <a:pPr lvl="1"/>
            <a:r>
              <a:rPr lang="en-US"/>
              <a:t>Brokered engagements can include internal communal needs and external needs from brokering foundations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EA66B-2F8F-46F2-821F-CBEEEC23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21DE-63D7-4D6E-93FC-CA02155C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ED53-150B-4059-A979-6A074BBD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b="1"/>
              <a:t>Routines: </a:t>
            </a:r>
            <a:r>
              <a:rPr lang="en-US"/>
              <a:t>Uncover complexities involved in the development of communal risk related open data standards.</a:t>
            </a:r>
          </a:p>
          <a:p>
            <a:endParaRPr lang="en-US"/>
          </a:p>
          <a:p>
            <a:r>
              <a:rPr lang="en-US" b="1"/>
              <a:t>Open source: </a:t>
            </a:r>
            <a:r>
              <a:rPr lang="en-US"/>
              <a:t>Report how the SPDX project is changing the open source ecosystem by developing shared routines and encoding fixed elements in the SPDX specification</a:t>
            </a:r>
          </a:p>
          <a:p>
            <a:endParaRPr lang="en-US"/>
          </a:p>
          <a:p>
            <a:r>
              <a:rPr lang="en-US" b="1"/>
              <a:t>Standard setting: </a:t>
            </a:r>
            <a:r>
              <a:rPr lang="en-US"/>
              <a:t>Demonstrate how shared practices shape standards</a:t>
            </a:r>
          </a:p>
          <a:p>
            <a:endParaRPr lang="en-US"/>
          </a:p>
          <a:p>
            <a:r>
              <a:rPr lang="en-US" b="1"/>
              <a:t>Methodology: </a:t>
            </a:r>
            <a:r>
              <a:rPr lang="en-US"/>
              <a:t>Demonstrate the use of the assurance case driven case study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FEEF1-4BFF-440F-A992-5AF0313E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ECC0C-1521-466B-98E3-3C532E01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CAE4-D48E-4C5E-A888-F8AF5C165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4332226" cy="3137177"/>
          </a:xfrm>
        </p:spPr>
        <p:txBody>
          <a:bodyPr>
            <a:normAutofit/>
          </a:bodyPr>
          <a:lstStyle/>
          <a:p>
            <a:r>
              <a:rPr lang="en-US" sz="2000" b="1"/>
              <a:t>Robin Gandhi</a:t>
            </a:r>
            <a:br>
              <a:rPr lang="en-US" sz="2000"/>
            </a:br>
            <a:r>
              <a:rPr lang="en-US" sz="2000">
                <a:hlinkClick r:id="rId2"/>
              </a:rPr>
              <a:t>rgandhi@unomaha.edu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Matt Germonprez</a:t>
            </a:r>
            <a:br>
              <a:rPr lang="en-US" sz="2000"/>
            </a:br>
            <a:r>
              <a:rPr lang="en-US" sz="2000">
                <a:hlinkClick r:id="rId3"/>
              </a:rPr>
              <a:t>mgermonprez@unomaha.edu</a:t>
            </a:r>
            <a:endParaRPr lang="en-US" sz="2000"/>
          </a:p>
          <a:p>
            <a:endParaRPr lang="en-US" sz="1800"/>
          </a:p>
          <a:p>
            <a:r>
              <a:rPr lang="en-US" sz="2000" b="1"/>
              <a:t>Georg Link</a:t>
            </a:r>
            <a:br>
              <a:rPr lang="en-US" sz="2000"/>
            </a:br>
            <a:r>
              <a:rPr lang="en-US" sz="2000">
                <a:hlinkClick r:id="rId4"/>
              </a:rPr>
              <a:t>glink@unomaha.edu</a:t>
            </a:r>
            <a:endParaRPr lang="en-US" sz="2000"/>
          </a:p>
        </p:txBody>
      </p:sp>
      <p:pic>
        <p:nvPicPr>
          <p:cNvPr id="10" name="Content Placeholder 9" descr="A person in a striped shirt&#10;&#10;Description generated with very high confidence">
            <a:extLst>
              <a:ext uri="{FF2B5EF4-FFF2-40B4-BE49-F238E27FC236}">
                <a16:creationId xmlns:a16="http://schemas.microsoft.com/office/drawing/2014/main" id="{CE643470-C9DF-4F95-9BF4-24FB11EDA1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863" y="2133599"/>
            <a:ext cx="1344884" cy="2017327"/>
          </a:xfrm>
        </p:spPr>
      </p:pic>
      <p:pic>
        <p:nvPicPr>
          <p:cNvPr id="12" name="Picture 11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1E74FE77-9430-4A29-8560-B3B8C36CF6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561" y="2133598"/>
            <a:ext cx="1344884" cy="2017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FD6F21-3556-4F1F-9150-834F590C2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164" y="2133600"/>
            <a:ext cx="1344884" cy="2017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268044-3022-4336-87A8-B94BFD8F4A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289" y="5533900"/>
            <a:ext cx="3586322" cy="1077878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2A1AB94-EFFE-4F57-8836-017B8C45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17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DA2D8E-968A-485C-8DEA-125F2FF70DA0}"/>
              </a:ext>
            </a:extLst>
          </p:cNvPr>
          <p:cNvSpPr txBox="1"/>
          <p:nvPr/>
        </p:nvSpPr>
        <p:spPr>
          <a:xfrm>
            <a:off x="7376668" y="409858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Robin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7ED001-3B77-405B-BDC6-02FC11BBE49C}"/>
              </a:ext>
            </a:extLst>
          </p:cNvPr>
          <p:cNvSpPr txBox="1"/>
          <p:nvPr/>
        </p:nvSpPr>
        <p:spPr>
          <a:xfrm>
            <a:off x="9093869" y="4098584"/>
            <a:ext cx="71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Matt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1C5270-BD49-49F4-BD95-DE450107E38B}"/>
              </a:ext>
            </a:extLst>
          </p:cNvPr>
          <p:cNvSpPr txBox="1"/>
          <p:nvPr/>
        </p:nvSpPr>
        <p:spPr>
          <a:xfrm>
            <a:off x="10655579" y="40985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Georg</a:t>
            </a:r>
          </a:p>
        </p:txBody>
      </p:sp>
      <p:sp>
        <p:nvSpPr>
          <p:cNvPr id="20" name="Rectangle 19">
            <a:hlinkClick r:id="rId9"/>
            <a:extLst>
              <a:ext uri="{FF2B5EF4-FFF2-40B4-BE49-F238E27FC236}">
                <a16:creationId xmlns:a16="http://schemas.microsoft.com/office/drawing/2014/main" id="{01610919-0DB2-4101-838A-B4F6B2A9FBBA}"/>
              </a:ext>
            </a:extLst>
          </p:cNvPr>
          <p:cNvSpPr/>
          <p:nvPr/>
        </p:nvSpPr>
        <p:spPr>
          <a:xfrm>
            <a:off x="2589211" y="5326446"/>
            <a:ext cx="3913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Assurance case and interview protocol:</a:t>
            </a:r>
          </a:p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https://github.com/SPDX-CaseStudy/files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81357-AFBE-451F-A0FA-9F111EC06104}"/>
              </a:ext>
            </a:extLst>
          </p:cNvPr>
          <p:cNvSpPr/>
          <p:nvPr/>
        </p:nvSpPr>
        <p:spPr>
          <a:xfrm>
            <a:off x="2589213" y="6611779"/>
            <a:ext cx="96560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© 2016-2018 Robin Gandhi, Matt Germonprez, and Georg J.P. Link. The presentation is provided under the </a:t>
            </a:r>
            <a:r>
              <a:rPr lang="en-US" sz="1000">
                <a:hlinkClick r:id="rId10"/>
              </a:rPr>
              <a:t>Attribution 4.0 International (CC BY 4.0) License</a:t>
            </a:r>
            <a:r>
              <a:rPr lang="en-US" sz="1000"/>
              <a:t>.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DF062F3F-4909-45BE-A198-6BA94A33ECD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289" y="4653314"/>
            <a:ext cx="1941151" cy="776289"/>
          </a:xfrm>
          <a:prstGeom prst="rect">
            <a:avLst/>
          </a:prstGeom>
        </p:spPr>
      </p:pic>
      <p:sp>
        <p:nvSpPr>
          <p:cNvPr id="6" name="TextBox 5">
            <a:hlinkClick r:id="rId12"/>
            <a:extLst>
              <a:ext uri="{FF2B5EF4-FFF2-40B4-BE49-F238E27FC236}">
                <a16:creationId xmlns:a16="http://schemas.microsoft.com/office/drawing/2014/main" id="{2C5CF45F-8357-4868-B257-66B9CEBB097F}"/>
              </a:ext>
            </a:extLst>
          </p:cNvPr>
          <p:cNvSpPr txBox="1"/>
          <p:nvPr/>
        </p:nvSpPr>
        <p:spPr>
          <a:xfrm>
            <a:off x="2564738" y="5946633"/>
            <a:ext cx="392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Full Paper: </a:t>
            </a:r>
          </a:p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https://doi.org/10.1145/3148330.3148333</a:t>
            </a:r>
          </a:p>
        </p:txBody>
      </p:sp>
    </p:spTree>
    <p:extLst>
      <p:ext uri="{BB962C8B-B14F-4D97-AF65-F5344CB8AC3E}">
        <p14:creationId xmlns:p14="http://schemas.microsoft.com/office/powerpoint/2010/main" val="65335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F34045-5ACB-48C7-B5B2-6AF706CB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Slides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9D2AF7-1921-4B9E-A2E2-50B55C45B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D7DB-F78B-4C99-8157-12D908DA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597444-6765-46C2-8358-F98CD427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B88B5E-08F0-41C2-A49C-CFEF14946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9543" y="1447800"/>
          <a:ext cx="9307286" cy="50509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989103">
                  <a:extLst>
                    <a:ext uri="{9D8B030D-6E8A-4147-A177-3AD203B41FA5}">
                      <a16:colId xmlns:a16="http://schemas.microsoft.com/office/drawing/2014/main" val="3182800763"/>
                    </a:ext>
                  </a:extLst>
                </a:gridCol>
                <a:gridCol w="5318183">
                  <a:extLst>
                    <a:ext uri="{9D8B030D-6E8A-4147-A177-3AD203B41FA5}">
                      <a16:colId xmlns:a16="http://schemas.microsoft.com/office/drawing/2014/main" val="1677202222"/>
                    </a:ext>
                  </a:extLst>
                </a:gridCol>
              </a:tblGrid>
              <a:tr h="4052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Elimination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effectLst/>
                        </a:rPr>
                        <a:t>Summary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832925"/>
                  </a:ext>
                </a:extLst>
              </a:tr>
              <a:tr h="8105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R1: </a:t>
                      </a:r>
                      <a:r>
                        <a:rPr lang="en-US" sz="1400">
                          <a:effectLst/>
                        </a:rPr>
                        <a:t>Unless the SPDX specification is deemed complex for operational needs of local OSS risk management routines.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R1 </a:t>
                      </a:r>
                      <a:r>
                        <a:rPr lang="en-US" sz="1400">
                          <a:effectLst/>
                        </a:rPr>
                        <a:t>is not eliminated for organizations just starting with SPDX. Organizations engaged in the SPDX community for a long time easily address the rebuttal.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2617724"/>
                  </a:ext>
                </a:extLst>
              </a:tr>
              <a:tr h="8105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R2: </a:t>
                      </a:r>
                      <a:r>
                        <a:rPr lang="en-US" sz="1400">
                          <a:effectLst/>
                        </a:rPr>
                        <a:t>Unless the information recorded in an SPDX document does not support local OSS risk management routines.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R2 </a:t>
                      </a:r>
                      <a:r>
                        <a:rPr lang="en-US" sz="1400">
                          <a:effectLst/>
                        </a:rPr>
                        <a:t>is eliminated in most organizations by mapping parts of SPDX to local OSS risk management routines.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/>
                </a:tc>
                <a:extLst>
                  <a:ext uri="{0D108BD9-81ED-4DB2-BD59-A6C34878D82A}">
                    <a16:rowId xmlns:a16="http://schemas.microsoft.com/office/drawing/2014/main" val="2864724722"/>
                  </a:ext>
                </a:extLst>
              </a:tr>
              <a:tr h="8105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R3: </a:t>
                      </a:r>
                      <a:r>
                        <a:rPr lang="en-US" sz="1400">
                          <a:effectLst/>
                        </a:rPr>
                        <a:t>Unless the organization does not require SPDX documents upon supply or intake.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R3 </a:t>
                      </a:r>
                      <a:r>
                        <a:rPr lang="en-US" sz="1400">
                          <a:effectLst/>
                        </a:rPr>
                        <a:t>is not eliminated in most organizations as SPDX adoption in OSS supply </a:t>
                      </a:r>
                      <a:r>
                        <a:rPr lang="en-US" sz="1400" spc="-20">
                          <a:effectLst/>
                        </a:rPr>
                        <a:t>chains is not widespread. Few organization are starting to use and ship SPDX to customers.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/>
                </a:tc>
                <a:extLst>
                  <a:ext uri="{0D108BD9-81ED-4DB2-BD59-A6C34878D82A}">
                    <a16:rowId xmlns:a16="http://schemas.microsoft.com/office/drawing/2014/main" val="3978943579"/>
                  </a:ext>
                </a:extLst>
              </a:tr>
              <a:tr h="8105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R4: </a:t>
                      </a:r>
                      <a:r>
                        <a:rPr lang="en-US" sz="1400">
                          <a:effectLst/>
                        </a:rPr>
                        <a:t>Unless SPDX does not integrate well in to organizational training programs.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R4 </a:t>
                      </a:r>
                      <a:r>
                        <a:rPr lang="en-US" sz="1400">
                          <a:effectLst/>
                        </a:rPr>
                        <a:t>is partially eliminated by the inclusion of License List in developer training and best practices. However, there is only mention of SPDX in formal training.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/>
                </a:tc>
                <a:extLst>
                  <a:ext uri="{0D108BD9-81ED-4DB2-BD59-A6C34878D82A}">
                    <a16:rowId xmlns:a16="http://schemas.microsoft.com/office/drawing/2014/main" val="1934756881"/>
                  </a:ext>
                </a:extLst>
              </a:tr>
              <a:tr h="9473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R5: </a:t>
                      </a:r>
                      <a:r>
                        <a:rPr lang="en-US" sz="1400">
                          <a:effectLst/>
                        </a:rPr>
                        <a:t>Unless engagement with SPDX community is difficult.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R5 </a:t>
                      </a:r>
                      <a:r>
                        <a:rPr lang="en-US" sz="1400">
                          <a:effectLst/>
                        </a:rPr>
                        <a:t>is eliminated in organizations that directly participate, observe, or engage through proxy representation in the SPDX community. SPDX community is perceived as open and inviting.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954466"/>
                  </a:ext>
                </a:extLst>
              </a:tr>
              <a:tr h="45595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Table 1. Rebuttals and summary of findings.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168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1746C-E887-4CAA-8DAA-BCDCE250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95226-FBBC-470D-AE4D-10FCA2B2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Community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BC0B2-95F7-4FE0-B584-69B87788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 SPDX® (Software Package Data Exchange®)</a:t>
            </a:r>
          </a:p>
          <a:p>
            <a:endParaRPr lang="en-US"/>
          </a:p>
          <a:p>
            <a:r>
              <a:rPr lang="en-US"/>
              <a:t>The vision of SPDX is to achieve license compliance with minimal cost across the supply chain</a:t>
            </a:r>
          </a:p>
          <a:p>
            <a:endParaRPr lang="en-US"/>
          </a:p>
          <a:p>
            <a:r>
              <a:rPr lang="en-US"/>
              <a:t>SPDX community produces</a:t>
            </a:r>
          </a:p>
          <a:p>
            <a:pPr lvl="1"/>
            <a:r>
              <a:rPr lang="en-US"/>
              <a:t>License List</a:t>
            </a:r>
          </a:p>
          <a:p>
            <a:pPr lvl="1"/>
            <a:r>
              <a:rPr lang="en-US"/>
              <a:t>SPDX specification</a:t>
            </a:r>
          </a:p>
          <a:p>
            <a:pPr lvl="1"/>
            <a:r>
              <a:rPr lang="en-US"/>
              <a:t>Tools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3EA26-73CF-424C-AF85-1F9812B4D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0215"/>
            <a:ext cx="3175724" cy="105434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9DA2FC-783B-47D8-AE3E-220FA74A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3ACE3-33A0-4825-829E-A5DFE95F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Exchanging Organizational Routines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385AB4-BE4E-419A-BB1A-A582A3057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/>
              <a:t>Routine = Set of actions executed repeatedly with reliable outcomes</a:t>
            </a:r>
          </a:p>
          <a:p>
            <a:r>
              <a:rPr lang="en-US" sz="2400"/>
              <a:t>Fixed vs. negotiated aspects</a:t>
            </a:r>
          </a:p>
          <a:p>
            <a:pPr lvl="1"/>
            <a:r>
              <a:rPr lang="en-US" sz="2000"/>
              <a:t>Fixed: artifacts, workflows, forms, tools, standards, …</a:t>
            </a:r>
          </a:p>
          <a:p>
            <a:pPr lvl="1"/>
            <a:r>
              <a:rPr lang="en-US" sz="2000"/>
              <a:t>Negotiated: actual use, workarounds, shortcuts, …</a:t>
            </a:r>
          </a:p>
          <a:p>
            <a:r>
              <a:rPr lang="en-US" sz="2400"/>
              <a:t>Knowledge boundary complicates exchange of routines</a:t>
            </a:r>
          </a:p>
          <a:p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C827E1-D44B-4952-B83D-C18379A7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856" y="4211058"/>
            <a:ext cx="6155823" cy="25935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44C67-3CFA-49DC-A425-3BA9A735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8BE9-B21C-4D5B-8902-BBCB897B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Creating Shared Routines through Shared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E3EF-E478-4E42-BE0E-22E557C9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Shared standards embody the fixed aspects of shared routines</a:t>
            </a:r>
          </a:p>
          <a:p>
            <a:r>
              <a:rPr lang="en-US"/>
              <a:t>Achieve compatability and foster exchange</a:t>
            </a:r>
          </a:p>
          <a:p>
            <a:r>
              <a:rPr lang="en-US"/>
              <a:t>Requires building shared understanding </a:t>
            </a:r>
          </a:p>
          <a:p>
            <a:pPr lvl="1"/>
            <a:r>
              <a:rPr lang="en-US"/>
              <a:t>Adoption is local interpretation</a:t>
            </a:r>
          </a:p>
          <a:p>
            <a:pPr lvl="1"/>
            <a:r>
              <a:rPr lang="en-US"/>
              <a:t>Unexpected implementations result from deviant interpretations</a:t>
            </a:r>
          </a:p>
          <a:p>
            <a:pPr lvl="1"/>
            <a:r>
              <a:rPr lang="en-US"/>
              <a:t>Audits and certifications assure uniform implementations</a:t>
            </a:r>
          </a:p>
          <a:p>
            <a:r>
              <a:rPr lang="en-US"/>
              <a:t>Standardization process benefits participant organizations</a:t>
            </a:r>
          </a:p>
          <a:p>
            <a:pPr lvl="1"/>
            <a:r>
              <a:rPr lang="en-US"/>
              <a:t>Align standard with local interpretation</a:t>
            </a:r>
          </a:p>
          <a:p>
            <a:pPr lvl="1"/>
            <a:r>
              <a:rPr lang="en-US"/>
              <a:t>Align organization with emerging standard</a:t>
            </a:r>
          </a:p>
          <a:p>
            <a:pPr lvl="1"/>
            <a:r>
              <a:rPr lang="en-US"/>
              <a:t>Information advantage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B4CA0-0CFA-46C6-ADFB-BD285A0D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F1FE14-068E-4A75-9CFE-CA677250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Method: Assurance Case</a:t>
            </a:r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7D4189-9234-41EF-B600-5BBD50800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93552"/>
            <a:ext cx="8915400" cy="3458346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8F168F-CA15-4B1B-810E-8A7CE41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22</a:t>
            </a:fld>
            <a:endParaRPr lang="en-US"/>
          </a:p>
        </p:txBody>
      </p:sp>
      <p:sp>
        <p:nvSpPr>
          <p:cNvPr id="11" name="Rectangle 10">
            <a:hlinkClick r:id="rId3"/>
            <a:extLst>
              <a:ext uri="{FF2B5EF4-FFF2-40B4-BE49-F238E27FC236}">
                <a16:creationId xmlns:a16="http://schemas.microsoft.com/office/drawing/2014/main" id="{BE13D797-0718-496F-A56E-FCB96E5AABD9}"/>
              </a:ext>
            </a:extLst>
          </p:cNvPr>
          <p:cNvSpPr/>
          <p:nvPr/>
        </p:nvSpPr>
        <p:spPr>
          <a:xfrm>
            <a:off x="2589213" y="5751898"/>
            <a:ext cx="2977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https://github.com/SPDX-CaseStudy/files</a:t>
            </a:r>
          </a:p>
        </p:txBody>
      </p:sp>
    </p:spTree>
    <p:extLst>
      <p:ext uri="{BB962C8B-B14F-4D97-AF65-F5344CB8AC3E}">
        <p14:creationId xmlns:p14="http://schemas.microsoft.com/office/powerpoint/2010/main" val="16435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F1FE14-068E-4A75-9CFE-CA677250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Top Claim C0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8F168F-CA15-4B1B-810E-8A7CE41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0FFD94-0B53-450A-B927-4366E685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44" y="2133600"/>
            <a:ext cx="2853050" cy="11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F1FE14-068E-4A75-9CFE-CA677250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Top Claim C0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8F168F-CA15-4B1B-810E-8A7CE41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0FFD94-0B53-450A-B927-4366E685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44" y="2133600"/>
            <a:ext cx="2853050" cy="1182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169CD-20AD-477E-906C-851099164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294" y="2133600"/>
            <a:ext cx="4215318" cy="11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F1FE14-068E-4A75-9CFE-CA677250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Top Claim C0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8F168F-CA15-4B1B-810E-8A7CE41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0FFD94-0B53-450A-B927-4366E685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44" y="2133600"/>
            <a:ext cx="2853050" cy="1182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58C39C-12D5-4E55-8812-FCBA9B21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51" y="2133600"/>
            <a:ext cx="3478493" cy="1182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169CD-20AD-477E-906C-85109916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294" y="2133600"/>
            <a:ext cx="4215318" cy="11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8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F1FE14-068E-4A75-9CFE-CA677250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Top Claim C0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8F168F-CA15-4B1B-810E-8A7CE41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0FFD94-0B53-450A-B927-4366E685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44" y="2133600"/>
            <a:ext cx="2853050" cy="1182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58C39C-12D5-4E55-8812-FCBA9B21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51" y="2133600"/>
            <a:ext cx="3478493" cy="1182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169CD-20AD-477E-906C-85109916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294" y="2133600"/>
            <a:ext cx="4215318" cy="11823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73F113-2E28-4414-90EC-5936EE06C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986" y="3288059"/>
            <a:ext cx="3684119" cy="1722112"/>
          </a:xfrm>
          <a:prstGeom prst="rect">
            <a:avLst/>
          </a:prstGeom>
        </p:spPr>
      </p:pic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6118C12B-D75B-45BE-9DA4-7B716615F7B0}"/>
              </a:ext>
            </a:extLst>
          </p:cNvPr>
          <p:cNvSpPr/>
          <p:nvPr/>
        </p:nvSpPr>
        <p:spPr>
          <a:xfrm>
            <a:off x="1699087" y="5565388"/>
            <a:ext cx="1507787" cy="668502"/>
          </a:xfrm>
          <a:prstGeom prst="snip1Rect">
            <a:avLst/>
          </a:prstGeom>
          <a:solidFill>
            <a:srgbClr val="FFDF71"/>
          </a:solidFill>
          <a:ln>
            <a:solidFill>
              <a:srgbClr val="D9B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Rebuttal R1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AE63D7E6-3D3D-45D5-A210-5ADF3105F115}"/>
              </a:ext>
            </a:extLst>
          </p:cNvPr>
          <p:cNvSpPr/>
          <p:nvPr/>
        </p:nvSpPr>
        <p:spPr>
          <a:xfrm>
            <a:off x="3590273" y="5565388"/>
            <a:ext cx="1507787" cy="668502"/>
          </a:xfrm>
          <a:prstGeom prst="snip1Rect">
            <a:avLst/>
          </a:prstGeom>
          <a:solidFill>
            <a:srgbClr val="FFDF71"/>
          </a:solidFill>
          <a:ln>
            <a:solidFill>
              <a:srgbClr val="D9B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Rebuttal R2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E8B8706B-79D1-41D1-B7BD-78EEDCCF8756}"/>
              </a:ext>
            </a:extLst>
          </p:cNvPr>
          <p:cNvSpPr/>
          <p:nvPr/>
        </p:nvSpPr>
        <p:spPr>
          <a:xfrm>
            <a:off x="5481459" y="5565388"/>
            <a:ext cx="1507787" cy="668502"/>
          </a:xfrm>
          <a:prstGeom prst="snip1Rect">
            <a:avLst/>
          </a:prstGeom>
          <a:solidFill>
            <a:srgbClr val="FFDF71"/>
          </a:solidFill>
          <a:ln>
            <a:solidFill>
              <a:srgbClr val="D9B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Rebuttal R3</a:t>
            </a: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3E2E617A-5146-451E-B712-E9128970ECB2}"/>
              </a:ext>
            </a:extLst>
          </p:cNvPr>
          <p:cNvSpPr/>
          <p:nvPr/>
        </p:nvSpPr>
        <p:spPr>
          <a:xfrm>
            <a:off x="7372645" y="5565388"/>
            <a:ext cx="1507787" cy="668502"/>
          </a:xfrm>
          <a:prstGeom prst="snip1Rect">
            <a:avLst/>
          </a:prstGeom>
          <a:solidFill>
            <a:srgbClr val="FFDF71"/>
          </a:solidFill>
          <a:ln>
            <a:solidFill>
              <a:srgbClr val="D9B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Rebuttal R4</a:t>
            </a:r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FCB2C022-3EEC-4471-8C58-706BE684DADC}"/>
              </a:ext>
            </a:extLst>
          </p:cNvPr>
          <p:cNvSpPr/>
          <p:nvPr/>
        </p:nvSpPr>
        <p:spPr>
          <a:xfrm>
            <a:off x="9263832" y="5565388"/>
            <a:ext cx="1507787" cy="668502"/>
          </a:xfrm>
          <a:prstGeom prst="snip1Rect">
            <a:avLst/>
          </a:prstGeom>
          <a:solidFill>
            <a:srgbClr val="FFDF71"/>
          </a:solidFill>
          <a:ln>
            <a:solidFill>
              <a:srgbClr val="D9B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Rebuttal R5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913EF54-A6D9-4426-B72C-3496BA021211}"/>
              </a:ext>
            </a:extLst>
          </p:cNvPr>
          <p:cNvCxnSpPr>
            <a:stCxn id="16" idx="2"/>
            <a:endCxn id="20" idx="3"/>
          </p:cNvCxnSpPr>
          <p:nvPr/>
        </p:nvCxnSpPr>
        <p:spPr>
          <a:xfrm rot="5400000">
            <a:off x="3887906" y="3575247"/>
            <a:ext cx="555217" cy="342506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F1A3F6B-C1AE-4684-88FB-B2CE7A91B5FF}"/>
              </a:ext>
            </a:extLst>
          </p:cNvPr>
          <p:cNvCxnSpPr>
            <a:cxnSpLocks/>
            <a:stCxn id="16" idx="2"/>
            <a:endCxn id="23" idx="3"/>
          </p:cNvCxnSpPr>
          <p:nvPr/>
        </p:nvCxnSpPr>
        <p:spPr>
          <a:xfrm rot="5400000">
            <a:off x="4833499" y="4520840"/>
            <a:ext cx="555217" cy="1533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4818944-0E73-45F3-886B-0CA882E68338}"/>
              </a:ext>
            </a:extLst>
          </p:cNvPr>
          <p:cNvCxnSpPr>
            <a:endCxn id="24" idx="3"/>
          </p:cNvCxnSpPr>
          <p:nvPr/>
        </p:nvCxnSpPr>
        <p:spPr>
          <a:xfrm rot="16200000" flipH="1">
            <a:off x="5779091" y="5109125"/>
            <a:ext cx="555217" cy="3573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17A719D-14CD-4ACB-B2A4-0B6A530B7264}"/>
              </a:ext>
            </a:extLst>
          </p:cNvPr>
          <p:cNvCxnSpPr>
            <a:cxnSpLocks/>
            <a:stCxn id="16" idx="2"/>
            <a:endCxn id="25" idx="3"/>
          </p:cNvCxnSpPr>
          <p:nvPr/>
        </p:nvCxnSpPr>
        <p:spPr>
          <a:xfrm rot="16200000" flipH="1">
            <a:off x="6724684" y="4163532"/>
            <a:ext cx="555217" cy="2248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25AA1D2B-7243-49EA-A2E1-D4920D89B401}"/>
              </a:ext>
            </a:extLst>
          </p:cNvPr>
          <p:cNvCxnSpPr>
            <a:stCxn id="16" idx="2"/>
            <a:endCxn id="26" idx="3"/>
          </p:cNvCxnSpPr>
          <p:nvPr/>
        </p:nvCxnSpPr>
        <p:spPr>
          <a:xfrm rot="16200000" flipH="1">
            <a:off x="7670278" y="3217939"/>
            <a:ext cx="555217" cy="41396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DC3A-1D7B-4D1F-AAF7-7B3EB47D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Rebuttal 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021D1-CC85-4C5F-BA54-894985384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60" y="1905000"/>
            <a:ext cx="9447215" cy="40292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5805-8E22-4187-835E-4C147FDD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C2431-46C2-42F3-B575-8B99D4B5FFD1}"/>
              </a:ext>
            </a:extLst>
          </p:cNvPr>
          <p:cNvSpPr/>
          <p:nvPr/>
        </p:nvSpPr>
        <p:spPr>
          <a:xfrm>
            <a:off x="2325160" y="3671455"/>
            <a:ext cx="3285931" cy="1233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B7E33-067D-42D9-A991-6B1992020BD2}"/>
              </a:ext>
            </a:extLst>
          </p:cNvPr>
          <p:cNvSpPr/>
          <p:nvPr/>
        </p:nvSpPr>
        <p:spPr>
          <a:xfrm>
            <a:off x="2325159" y="4904509"/>
            <a:ext cx="9447215" cy="1029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5C15F-1E0A-4C44-A9A2-BC2F835F5C04}"/>
              </a:ext>
            </a:extLst>
          </p:cNvPr>
          <p:cNvSpPr/>
          <p:nvPr/>
        </p:nvSpPr>
        <p:spPr>
          <a:xfrm>
            <a:off x="5611091" y="3429000"/>
            <a:ext cx="3285931" cy="147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1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DC3A-1D7B-4D1F-AAF7-7B3EB47D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Rebuttal 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021D1-CC85-4C5F-BA54-894985384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60" y="1905000"/>
            <a:ext cx="9447215" cy="40292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5805-8E22-4187-835E-4C147FDD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C2431-46C2-42F3-B575-8B99D4B5FFD1}"/>
              </a:ext>
            </a:extLst>
          </p:cNvPr>
          <p:cNvSpPr/>
          <p:nvPr/>
        </p:nvSpPr>
        <p:spPr>
          <a:xfrm>
            <a:off x="2325160" y="3671455"/>
            <a:ext cx="3285931" cy="1233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B7E33-067D-42D9-A991-6B1992020BD2}"/>
              </a:ext>
            </a:extLst>
          </p:cNvPr>
          <p:cNvSpPr/>
          <p:nvPr/>
        </p:nvSpPr>
        <p:spPr>
          <a:xfrm>
            <a:off x="2325159" y="4904509"/>
            <a:ext cx="9447215" cy="1029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DC3A-1D7B-4D1F-AAF7-7B3EB47D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Rebuttal 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021D1-CC85-4C5F-BA54-894985384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60" y="1905000"/>
            <a:ext cx="9447215" cy="40292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5805-8E22-4187-835E-4C147FDD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B7E33-067D-42D9-A991-6B1992020BD2}"/>
              </a:ext>
            </a:extLst>
          </p:cNvPr>
          <p:cNvSpPr/>
          <p:nvPr/>
        </p:nvSpPr>
        <p:spPr>
          <a:xfrm>
            <a:off x="2325159" y="4904509"/>
            <a:ext cx="9447215" cy="1029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7EA4-776C-48B5-A6D9-8404344D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SPDX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D4DB-56CA-4726-8685-ED789E0E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117778" cy="3777622"/>
          </a:xfrm>
        </p:spPr>
        <p:txBody>
          <a:bodyPr/>
          <a:lstStyle/>
          <a:p>
            <a:r>
              <a:rPr lang="en-US"/>
              <a:t>“The Software Package Data Exchange® (SPDX®) specification is a </a:t>
            </a:r>
            <a:r>
              <a:rPr lang="en-US" b="1">
                <a:solidFill>
                  <a:srgbClr val="00B050"/>
                </a:solidFill>
              </a:rPr>
              <a:t>standard format </a:t>
            </a:r>
            <a:r>
              <a:rPr lang="en-US"/>
              <a:t>for communicating the components, licenses and copyrights associated with software packages.” - </a:t>
            </a:r>
            <a:r>
              <a:rPr lang="en-US">
                <a:hlinkClick r:id="rId2"/>
              </a:rPr>
              <a:t>www.spdx.org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89186-2D5F-4122-A823-8B25F42F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07" y="4389723"/>
            <a:ext cx="9069810" cy="175009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C47A87-A258-4B3D-92BF-0488C56A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DC3A-1D7B-4D1F-AAF7-7B3EB47D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Rebuttal 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021D1-CC85-4C5F-BA54-894985384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60" y="1905000"/>
            <a:ext cx="9447215" cy="40292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5805-8E22-4187-835E-4C147FDD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52EB-9AC5-4385-A71D-C37B584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DFD9F-510F-431F-8F99-172214F6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0400"/>
          </a:xfrm>
        </p:spPr>
        <p:txBody>
          <a:bodyPr>
            <a:normAutofit/>
          </a:bodyPr>
          <a:lstStyle/>
          <a:p>
            <a:r>
              <a:rPr lang="en-US" sz="2600" u="sng"/>
              <a:t>RQ1:</a:t>
            </a:r>
            <a:r>
              <a:rPr lang="en-US" sz="2600"/>
              <a:t> </a:t>
            </a:r>
            <a:r>
              <a:rPr lang="en-US" sz="2600" i="1"/>
              <a:t>How do organizations participating in the SPDX community describe their </a:t>
            </a:r>
            <a:r>
              <a:rPr lang="en-US" sz="2600" b="1">
                <a:solidFill>
                  <a:srgbClr val="00B050"/>
                </a:solidFill>
              </a:rPr>
              <a:t>local interpretations </a:t>
            </a:r>
            <a:r>
              <a:rPr lang="en-US" sz="2600" i="1"/>
              <a:t>of communally structured OSS risk management routines? </a:t>
            </a:r>
          </a:p>
          <a:p>
            <a:endParaRPr lang="en-US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C9EB-0A65-4486-AB28-9A5F015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52EB-9AC5-4385-A71D-C37B584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DFD9F-510F-431F-8F99-172214F6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0400"/>
          </a:xfrm>
        </p:spPr>
        <p:txBody>
          <a:bodyPr>
            <a:normAutofit/>
          </a:bodyPr>
          <a:lstStyle/>
          <a:p>
            <a:r>
              <a:rPr lang="en-US" sz="2600" u="sng"/>
              <a:t>RQ1:</a:t>
            </a:r>
            <a:r>
              <a:rPr lang="en-US" sz="2600"/>
              <a:t> </a:t>
            </a:r>
            <a:r>
              <a:rPr lang="en-US" sz="2600" i="1"/>
              <a:t>How do organizations participating in the SPDX community describe their </a:t>
            </a:r>
            <a:r>
              <a:rPr lang="en-US" sz="2600" b="1">
                <a:solidFill>
                  <a:srgbClr val="00B050"/>
                </a:solidFill>
              </a:rPr>
              <a:t>local interpretations </a:t>
            </a:r>
            <a:r>
              <a:rPr lang="en-US" sz="2600" i="1"/>
              <a:t>of communally structured OSS risk management routines? </a:t>
            </a:r>
          </a:p>
          <a:p>
            <a:pPr lvl="1"/>
            <a:endParaRPr lang="en-US" sz="2200"/>
          </a:p>
          <a:p>
            <a:r>
              <a:rPr lang="en-US" sz="2600" u="sng"/>
              <a:t>RQ2:</a:t>
            </a:r>
            <a:r>
              <a:rPr lang="en-US" sz="2600"/>
              <a:t> </a:t>
            </a:r>
            <a:r>
              <a:rPr lang="en-US" sz="2600" i="1"/>
              <a:t>How do these local interpretations influence the extent of their SPDX </a:t>
            </a:r>
            <a:r>
              <a:rPr lang="en-US" sz="2600" b="1">
                <a:solidFill>
                  <a:srgbClr val="00B050"/>
                </a:solidFill>
              </a:rPr>
              <a:t>adoption</a:t>
            </a:r>
            <a:r>
              <a:rPr lang="en-US" sz="2600" i="1"/>
              <a:t>? </a:t>
            </a:r>
          </a:p>
          <a:p>
            <a:endParaRPr lang="en-US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C9EB-0A65-4486-AB28-9A5F015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52EB-9AC5-4385-A71D-C37B584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DFD9F-510F-431F-8F99-172214F6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0400"/>
          </a:xfrm>
        </p:spPr>
        <p:txBody>
          <a:bodyPr>
            <a:normAutofit fontScale="92500"/>
          </a:bodyPr>
          <a:lstStyle/>
          <a:p>
            <a:r>
              <a:rPr lang="en-US" u="sng"/>
              <a:t>RQ1:</a:t>
            </a:r>
            <a:r>
              <a:rPr lang="en-US"/>
              <a:t> </a:t>
            </a:r>
            <a:r>
              <a:rPr lang="en-US" i="1"/>
              <a:t>How do organizations participating in the SPDX community describe their </a:t>
            </a:r>
            <a:r>
              <a:rPr lang="en-US" b="1">
                <a:solidFill>
                  <a:srgbClr val="00B050"/>
                </a:solidFill>
              </a:rPr>
              <a:t>local interpretations </a:t>
            </a:r>
            <a:r>
              <a:rPr lang="en-US" i="1"/>
              <a:t>of communally structured OSS risk management routines? </a:t>
            </a:r>
          </a:p>
          <a:p>
            <a:pPr lvl="1"/>
            <a:endParaRPr lang="en-US"/>
          </a:p>
          <a:p>
            <a:r>
              <a:rPr lang="en-US" u="sng"/>
              <a:t>RQ2:</a:t>
            </a:r>
            <a:r>
              <a:rPr lang="en-US"/>
              <a:t> </a:t>
            </a:r>
            <a:r>
              <a:rPr lang="en-US" i="1"/>
              <a:t>How do these local interpretations influence the extent of their SPDX </a:t>
            </a:r>
            <a:r>
              <a:rPr lang="en-US" b="1">
                <a:solidFill>
                  <a:srgbClr val="00B050"/>
                </a:solidFill>
              </a:rPr>
              <a:t>adoption</a:t>
            </a:r>
            <a:r>
              <a:rPr lang="en-US" i="1"/>
              <a:t>? </a:t>
            </a:r>
          </a:p>
          <a:p>
            <a:pPr lvl="1"/>
            <a:endParaRPr lang="en-US" i="1"/>
          </a:p>
          <a:p>
            <a:r>
              <a:rPr lang="en-US" u="sng"/>
              <a:t>RQ3:</a:t>
            </a:r>
            <a:r>
              <a:rPr lang="en-US"/>
              <a:t> </a:t>
            </a:r>
            <a:r>
              <a:rPr lang="en-US" i="1"/>
              <a:t>How do these member organizations seek to guide the </a:t>
            </a:r>
            <a:r>
              <a:rPr lang="en-US" b="1">
                <a:solidFill>
                  <a:srgbClr val="00B050"/>
                </a:solidFill>
              </a:rPr>
              <a:t>advancement</a:t>
            </a:r>
            <a:r>
              <a:rPr lang="en-US"/>
              <a:t> </a:t>
            </a:r>
            <a:r>
              <a:rPr lang="en-US" i="1"/>
              <a:t>of the shared SPDX specification?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C9EB-0A65-4486-AB28-9A5F015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324C-63A0-441B-815F-C3DD6F56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/>
              <a:t>Shared OSS Risk Management Routines</a:t>
            </a:r>
            <a:br>
              <a:rPr lang="en-US"/>
            </a:br>
            <a:r>
              <a:rPr lang="en-US"/>
              <a:t>In the Shared SPDX Standard Development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437BED-533A-4B31-BB46-34E30153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7</a:t>
            </a:fld>
            <a:endParaRPr lang="en-US"/>
          </a:p>
        </p:txBody>
      </p:sp>
      <p:pic>
        <p:nvPicPr>
          <p:cNvPr id="25" name="Picture 24" descr="A close up of a logo&#10;&#10;Description generated with high confidence">
            <a:extLst>
              <a:ext uri="{FF2B5EF4-FFF2-40B4-BE49-F238E27FC236}">
                <a16:creationId xmlns:a16="http://schemas.microsoft.com/office/drawing/2014/main" id="{A0B7F617-0645-4413-B088-DE45C35101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87" y="3451073"/>
            <a:ext cx="4266027" cy="2274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FA2814-C702-48C2-BE10-E9BB59A858DD}"/>
              </a:ext>
            </a:extLst>
          </p:cNvPr>
          <p:cNvSpPr/>
          <p:nvPr/>
        </p:nvSpPr>
        <p:spPr>
          <a:xfrm>
            <a:off x="4497562" y="2964795"/>
            <a:ext cx="747539" cy="7475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RQ1</a:t>
            </a:r>
          </a:p>
        </p:txBody>
      </p:sp>
    </p:spTree>
    <p:extLst>
      <p:ext uri="{BB962C8B-B14F-4D97-AF65-F5344CB8AC3E}">
        <p14:creationId xmlns:p14="http://schemas.microsoft.com/office/powerpoint/2010/main" val="30136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324C-63A0-441B-815F-C3DD6F56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/>
              <a:t>Shared OSS Risk Management Routines</a:t>
            </a:r>
            <a:br>
              <a:rPr lang="en-US"/>
            </a:br>
            <a:r>
              <a:rPr lang="en-US"/>
              <a:t>In the Shared SPDX Standard Development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437BED-533A-4B31-BB46-34E30153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8</a:t>
            </a:fld>
            <a:endParaRPr lang="en-US"/>
          </a:p>
        </p:txBody>
      </p:sp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80AC69F-51AA-4F0E-AAE7-888F3ABAE8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68" y="3222187"/>
            <a:ext cx="8640865" cy="253080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176FE0-DD97-4004-AAB1-A7EE9B41645E}"/>
              </a:ext>
            </a:extLst>
          </p:cNvPr>
          <p:cNvSpPr/>
          <p:nvPr/>
        </p:nvSpPr>
        <p:spPr>
          <a:xfrm>
            <a:off x="6576170" y="3055230"/>
            <a:ext cx="747539" cy="7475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RQ2</a:t>
            </a:r>
          </a:p>
        </p:txBody>
      </p:sp>
    </p:spTree>
    <p:extLst>
      <p:ext uri="{BB962C8B-B14F-4D97-AF65-F5344CB8AC3E}">
        <p14:creationId xmlns:p14="http://schemas.microsoft.com/office/powerpoint/2010/main" val="19873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324C-63A0-441B-815F-C3DD6F56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/>
              <a:t>Shared OSS Risk Management Routines</a:t>
            </a:r>
            <a:br>
              <a:rPr lang="en-US"/>
            </a:br>
            <a:r>
              <a:rPr lang="en-US"/>
              <a:t>In the Shared SPDX Standard Development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437BED-533A-4B31-BB46-34E30153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9</a:t>
            </a:fld>
            <a:endParaRPr lang="en-US"/>
          </a:p>
        </p:txBody>
      </p:sp>
      <p:pic>
        <p:nvPicPr>
          <p:cNvPr id="29" name="Picture 28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888948C0-5EE5-4232-A6D5-ABD48C6A0D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0" y="3226056"/>
            <a:ext cx="11683329" cy="272416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97153EE-2514-4820-A8CA-62CB28D406C8}"/>
              </a:ext>
            </a:extLst>
          </p:cNvPr>
          <p:cNvSpPr/>
          <p:nvPr/>
        </p:nvSpPr>
        <p:spPr>
          <a:xfrm>
            <a:off x="5234996" y="5005453"/>
            <a:ext cx="747539" cy="7475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RQ3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A492BD-2C21-49E0-A9E2-2C2815574BDF}"/>
              </a:ext>
            </a:extLst>
          </p:cNvPr>
          <p:cNvSpPr/>
          <p:nvPr/>
        </p:nvSpPr>
        <p:spPr>
          <a:xfrm>
            <a:off x="9333109" y="4113819"/>
            <a:ext cx="747539" cy="7475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RQ3</a:t>
            </a:r>
          </a:p>
        </p:txBody>
      </p:sp>
    </p:spTree>
    <p:extLst>
      <p:ext uri="{BB962C8B-B14F-4D97-AF65-F5344CB8AC3E}">
        <p14:creationId xmlns:p14="http://schemas.microsoft.com/office/powerpoint/2010/main" val="394433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957CA36-13AE-4B4A-9E0A-E5DBD709B1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1138</Words>
  <Application>Microsoft Office PowerPoint</Application>
  <PresentationFormat>Widescreen</PresentationFormat>
  <Paragraphs>184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 New Roman</vt:lpstr>
      <vt:lpstr>Wingdings 3</vt:lpstr>
      <vt:lpstr>Wisp</vt:lpstr>
      <vt:lpstr>Open Data Standards for Open Source Software Risk Management Routines: An Examination of SPDX </vt:lpstr>
      <vt:lpstr>                         Community</vt:lpstr>
      <vt:lpstr>The SPDX Specification</vt:lpstr>
      <vt:lpstr>Research Questions</vt:lpstr>
      <vt:lpstr>Research Questions</vt:lpstr>
      <vt:lpstr>Research Questions</vt:lpstr>
      <vt:lpstr>Shared OSS Risk Management Routines In the Shared SPDX Standard Development</vt:lpstr>
      <vt:lpstr>Shared OSS Risk Management Routines In the Shared SPDX Standard Development</vt:lpstr>
      <vt:lpstr>Shared OSS Risk Management Routines In the Shared SPDX Standard Development</vt:lpstr>
      <vt:lpstr>Data Collection and Validation</vt:lpstr>
      <vt:lpstr>Answering the Research Question 1</vt:lpstr>
      <vt:lpstr>Answering the Research Question 2</vt:lpstr>
      <vt:lpstr>Answering the Research Question 3</vt:lpstr>
      <vt:lpstr>Discussion</vt:lpstr>
      <vt:lpstr>Discussion</vt:lpstr>
      <vt:lpstr>Contributions to</vt:lpstr>
      <vt:lpstr>Thank you!</vt:lpstr>
      <vt:lpstr>Backup Slides</vt:lpstr>
      <vt:lpstr>Key Findings</vt:lpstr>
      <vt:lpstr>Exchanging Organizational Routines</vt:lpstr>
      <vt:lpstr>Creating Shared Routines through Shared Standards</vt:lpstr>
      <vt:lpstr>Method: Assurance Case</vt:lpstr>
      <vt:lpstr>Assurance Case: Top Claim C0</vt:lpstr>
      <vt:lpstr>Assurance Case: Top Claim C0</vt:lpstr>
      <vt:lpstr>Assurance Case: Top Claim C0</vt:lpstr>
      <vt:lpstr>Assurance Case: Top Claim C0</vt:lpstr>
      <vt:lpstr>Assurance Case: Rebuttal R1</vt:lpstr>
      <vt:lpstr>Assurance Case: Rebuttal R1</vt:lpstr>
      <vt:lpstr>Assurance Case: Rebuttal R1</vt:lpstr>
      <vt:lpstr>Assurance Case: Rebuttal R1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2017-12-01T12:33:07Z</dcterms:created>
  <dcterms:modified xsi:type="dcterms:W3CDTF">2017-12-03T14:48:33Z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TC034605269991</vt:lpwstr>
  </property>
</Properties>
</file>