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2" r:id="rId3"/>
    <p:sldId id="257" r:id="rId4"/>
    <p:sldId id="258" r:id="rId5"/>
    <p:sldId id="259" r:id="rId6"/>
    <p:sldId id="260"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8703" autoAdjust="0"/>
  </p:normalViewPr>
  <p:slideViewPr>
    <p:cSldViewPr snapToGrid="0" snapToObjects="1">
      <p:cViewPr varScale="1">
        <p:scale>
          <a:sx n="55" d="100"/>
          <a:sy n="55" d="100"/>
        </p:scale>
        <p:origin x="96" y="8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9E4E7D-FD75-4935-9901-81C3362D4E06}" type="datetimeFigureOut">
              <a:rPr lang="en-US" smtClean="0"/>
              <a:t>6/17/2020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1603BB-2B15-4D34-8DDF-C6C79EBC2F7F}" type="slidenum">
              <a:rPr lang="en-US" smtClean="0"/>
              <a:t>‹#›</a:t>
            </a:fld>
            <a:endParaRPr lang="en-US"/>
          </a:p>
        </p:txBody>
      </p:sp>
    </p:spTree>
    <p:extLst>
      <p:ext uri="{BB962C8B-B14F-4D97-AF65-F5344CB8AC3E}">
        <p14:creationId xmlns:p14="http://schemas.microsoft.com/office/powerpoint/2010/main" val="2536923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Mean +/- SD</a:t>
            </a:r>
          </a:p>
          <a:p>
            <a:endParaRPr lang="en-US" dirty="0"/>
          </a:p>
          <a:p>
            <a:r>
              <a:rPr lang="en-US" dirty="0"/>
              <a:t>Turn this into a </a:t>
            </a:r>
            <a:r>
              <a:rPr lang="en-US" dirty="0" err="1"/>
              <a:t>barplot</a:t>
            </a:r>
            <a:r>
              <a:rPr lang="en-US" dirty="0"/>
              <a:t> with +/- error bars. </a:t>
            </a:r>
          </a:p>
          <a:p>
            <a:r>
              <a:rPr lang="en-US" dirty="0"/>
              <a:t>** Add </a:t>
            </a:r>
            <a:r>
              <a:rPr lang="en-US" dirty="0" err="1"/>
              <a:t>qscR</a:t>
            </a:r>
            <a:endParaRPr lang="en-US" dirty="0"/>
          </a:p>
        </p:txBody>
      </p:sp>
      <p:sp>
        <p:nvSpPr>
          <p:cNvPr id="4" name="Slide Number Placeholder 3"/>
          <p:cNvSpPr>
            <a:spLocks noGrp="1"/>
          </p:cNvSpPr>
          <p:nvPr>
            <p:ph type="sldNum" sz="quarter" idx="5"/>
          </p:nvPr>
        </p:nvSpPr>
        <p:spPr/>
        <p:txBody>
          <a:bodyPr/>
          <a:lstStyle/>
          <a:p>
            <a:fld id="{7B1603BB-2B15-4D34-8DDF-C6C79EBC2F7F}" type="slidenum">
              <a:rPr lang="en-US" smtClean="0"/>
              <a:t>2</a:t>
            </a:fld>
            <a:endParaRPr lang="en-US"/>
          </a:p>
        </p:txBody>
      </p:sp>
    </p:spTree>
    <p:extLst>
      <p:ext uri="{BB962C8B-B14F-4D97-AF65-F5344CB8AC3E}">
        <p14:creationId xmlns:p14="http://schemas.microsoft.com/office/powerpoint/2010/main" val="3388738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*dissimilarity score needs a bit of thinking.</a:t>
            </a:r>
          </a:p>
          <a:p>
            <a:r>
              <a:rPr lang="en-US" dirty="0"/>
              <a:t>** this will be replaced by a </a:t>
            </a:r>
            <a:r>
              <a:rPr lang="en-US" dirty="0" err="1"/>
              <a:t>barplot</a:t>
            </a:r>
            <a:r>
              <a:rPr lang="en-US" dirty="0"/>
              <a:t> version of slide 2. </a:t>
            </a:r>
          </a:p>
        </p:txBody>
      </p:sp>
      <p:sp>
        <p:nvSpPr>
          <p:cNvPr id="4" name="Slide Number Placeholder 3"/>
          <p:cNvSpPr>
            <a:spLocks noGrp="1"/>
          </p:cNvSpPr>
          <p:nvPr>
            <p:ph type="sldNum" sz="quarter" idx="5"/>
          </p:nvPr>
        </p:nvSpPr>
        <p:spPr/>
        <p:txBody>
          <a:bodyPr/>
          <a:lstStyle/>
          <a:p>
            <a:fld id="{7B1603BB-2B15-4D34-8DDF-C6C79EBC2F7F}" type="slidenum">
              <a:rPr lang="en-US" smtClean="0"/>
              <a:t>3</a:t>
            </a:fld>
            <a:endParaRPr lang="en-US"/>
          </a:p>
        </p:txBody>
      </p:sp>
    </p:spTree>
    <p:extLst>
      <p:ext uri="{BB962C8B-B14F-4D97-AF65-F5344CB8AC3E}">
        <p14:creationId xmlns:p14="http://schemas.microsoft.com/office/powerpoint/2010/main" val="929211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1c – </a:t>
            </a:r>
            <a:r>
              <a:rPr lang="en-US" dirty="0" err="1"/>
              <a:t>pca</a:t>
            </a:r>
            <a:r>
              <a:rPr lang="en-US" dirty="0"/>
              <a:t> on </a:t>
            </a:r>
            <a:r>
              <a:rPr lang="en-US" dirty="0" err="1"/>
              <a:t>lasR</a:t>
            </a:r>
            <a:endParaRPr lang="en-US" dirty="0"/>
          </a:p>
          <a:p>
            <a:r>
              <a:rPr lang="en-US" dirty="0"/>
              <a:t>1d – </a:t>
            </a:r>
            <a:r>
              <a:rPr lang="en-US" dirty="0" err="1"/>
              <a:t>pca</a:t>
            </a:r>
            <a:r>
              <a:rPr lang="en-US" dirty="0"/>
              <a:t> on </a:t>
            </a:r>
            <a:r>
              <a:rPr lang="en-US" dirty="0" err="1"/>
              <a:t>lasI</a:t>
            </a:r>
            <a:endParaRPr lang="en-US" dirty="0"/>
          </a:p>
        </p:txBody>
      </p:sp>
      <p:sp>
        <p:nvSpPr>
          <p:cNvPr id="4" name="Slide Number Placeholder 3"/>
          <p:cNvSpPr>
            <a:spLocks noGrp="1"/>
          </p:cNvSpPr>
          <p:nvPr>
            <p:ph type="sldNum" sz="quarter" idx="5"/>
          </p:nvPr>
        </p:nvSpPr>
        <p:spPr/>
        <p:txBody>
          <a:bodyPr/>
          <a:lstStyle/>
          <a:p>
            <a:fld id="{7B1603BB-2B15-4D34-8DDF-C6C79EBC2F7F}" type="slidenum">
              <a:rPr lang="en-US" smtClean="0"/>
              <a:t>4</a:t>
            </a:fld>
            <a:endParaRPr lang="en-US"/>
          </a:p>
        </p:txBody>
      </p:sp>
    </p:spTree>
    <p:extLst>
      <p:ext uri="{BB962C8B-B14F-4D97-AF65-F5344CB8AC3E}">
        <p14:creationId xmlns:p14="http://schemas.microsoft.com/office/powerpoint/2010/main" val="2008307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Everything figure 2 is </a:t>
            </a:r>
            <a:r>
              <a:rPr lang="en-US" dirty="0" err="1"/>
              <a:t>LasR</a:t>
            </a:r>
            <a:endParaRPr lang="en-US" dirty="0"/>
          </a:p>
          <a:p>
            <a:endParaRPr lang="en-US" dirty="0"/>
          </a:p>
          <a:p>
            <a:r>
              <a:rPr lang="en-US" dirty="0"/>
              <a:t>2a – turn this into a </a:t>
            </a:r>
            <a:r>
              <a:rPr lang="en-US" dirty="0" err="1"/>
              <a:t>barplot</a:t>
            </a:r>
            <a:endParaRPr lang="en-US" dirty="0"/>
          </a:p>
          <a:p>
            <a:endParaRPr lang="en-US" dirty="0"/>
          </a:p>
        </p:txBody>
      </p:sp>
      <p:sp>
        <p:nvSpPr>
          <p:cNvPr id="4" name="Slide Number Placeholder 3"/>
          <p:cNvSpPr>
            <a:spLocks noGrp="1"/>
          </p:cNvSpPr>
          <p:nvPr>
            <p:ph type="sldNum" sz="quarter" idx="5"/>
          </p:nvPr>
        </p:nvSpPr>
        <p:spPr/>
        <p:txBody>
          <a:bodyPr/>
          <a:lstStyle/>
          <a:p>
            <a:fld id="{7B1603BB-2B15-4D34-8DDF-C6C79EBC2F7F}" type="slidenum">
              <a:rPr lang="en-US" smtClean="0"/>
              <a:t>5</a:t>
            </a:fld>
            <a:endParaRPr lang="en-US"/>
          </a:p>
        </p:txBody>
      </p:sp>
    </p:spTree>
    <p:extLst>
      <p:ext uri="{BB962C8B-B14F-4D97-AF65-F5344CB8AC3E}">
        <p14:creationId xmlns:p14="http://schemas.microsoft.com/office/powerpoint/2010/main" val="2309443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2b – </a:t>
            </a:r>
            <a:r>
              <a:rPr lang="en-US" dirty="0" err="1"/>
              <a:t>lasR</a:t>
            </a:r>
            <a:r>
              <a:rPr lang="en-US" dirty="0"/>
              <a:t> by environment. Include ALL truncations – not just truncations with early stop codons.</a:t>
            </a:r>
          </a:p>
          <a:p>
            <a:endParaRPr lang="en-US" dirty="0"/>
          </a:p>
        </p:txBody>
      </p:sp>
      <p:sp>
        <p:nvSpPr>
          <p:cNvPr id="4" name="Slide Number Placeholder 3"/>
          <p:cNvSpPr>
            <a:spLocks noGrp="1"/>
          </p:cNvSpPr>
          <p:nvPr>
            <p:ph type="sldNum" sz="quarter" idx="5"/>
          </p:nvPr>
        </p:nvSpPr>
        <p:spPr/>
        <p:txBody>
          <a:bodyPr/>
          <a:lstStyle/>
          <a:p>
            <a:fld id="{7B1603BB-2B15-4D34-8DDF-C6C79EBC2F7F}" type="slidenum">
              <a:rPr lang="en-US" smtClean="0"/>
              <a:t>6</a:t>
            </a:fld>
            <a:endParaRPr lang="en-US"/>
          </a:p>
        </p:txBody>
      </p:sp>
    </p:spTree>
    <p:extLst>
      <p:ext uri="{BB962C8B-B14F-4D97-AF65-F5344CB8AC3E}">
        <p14:creationId xmlns:p14="http://schemas.microsoft.com/office/powerpoint/2010/main" val="1874314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updated slide 3. Add </a:t>
            </a:r>
            <a:r>
              <a:rPr lang="en-US" dirty="0" err="1"/>
              <a:t>qscR</a:t>
            </a:r>
            <a:endParaRPr lang="en-US" dirty="0"/>
          </a:p>
          <a:p>
            <a:r>
              <a:rPr lang="en-US" dirty="0"/>
              <a:t>This is getting replaced.</a:t>
            </a:r>
          </a:p>
        </p:txBody>
      </p:sp>
      <p:sp>
        <p:nvSpPr>
          <p:cNvPr id="4" name="Slide Number Placeholder 3"/>
          <p:cNvSpPr>
            <a:spLocks noGrp="1"/>
          </p:cNvSpPr>
          <p:nvPr>
            <p:ph type="sldNum" sz="quarter" idx="5"/>
          </p:nvPr>
        </p:nvSpPr>
        <p:spPr/>
        <p:txBody>
          <a:bodyPr/>
          <a:lstStyle/>
          <a:p>
            <a:fld id="{7B1603BB-2B15-4D34-8DDF-C6C79EBC2F7F}" type="slidenum">
              <a:rPr lang="en-US" smtClean="0"/>
              <a:t>8</a:t>
            </a:fld>
            <a:endParaRPr lang="en-US"/>
          </a:p>
        </p:txBody>
      </p:sp>
    </p:spTree>
    <p:extLst>
      <p:ext uri="{BB962C8B-B14F-4D97-AF65-F5344CB8AC3E}">
        <p14:creationId xmlns:p14="http://schemas.microsoft.com/office/powerpoint/2010/main" val="262114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worry about this figure.</a:t>
            </a:r>
          </a:p>
        </p:txBody>
      </p:sp>
      <p:sp>
        <p:nvSpPr>
          <p:cNvPr id="4" name="Slide Number Placeholder 3"/>
          <p:cNvSpPr>
            <a:spLocks noGrp="1"/>
          </p:cNvSpPr>
          <p:nvPr>
            <p:ph type="sldNum" sz="quarter" idx="5"/>
          </p:nvPr>
        </p:nvSpPr>
        <p:spPr/>
        <p:txBody>
          <a:bodyPr/>
          <a:lstStyle/>
          <a:p>
            <a:fld id="{7B1603BB-2B15-4D34-8DDF-C6C79EBC2F7F}" type="slidenum">
              <a:rPr lang="en-US" smtClean="0"/>
              <a:t>9</a:t>
            </a:fld>
            <a:endParaRPr lang="en-US"/>
          </a:p>
        </p:txBody>
      </p:sp>
    </p:spTree>
    <p:extLst>
      <p:ext uri="{BB962C8B-B14F-4D97-AF65-F5344CB8AC3E}">
        <p14:creationId xmlns:p14="http://schemas.microsoft.com/office/powerpoint/2010/main" val="1056746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2076A-7680-1441-AAD8-DD20EBB728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75928B-88B5-EB43-B056-4516168036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7DCE2B-1EB0-F047-AA9B-9F31DA409E4E}"/>
              </a:ext>
            </a:extLst>
          </p:cNvPr>
          <p:cNvSpPr>
            <a:spLocks noGrp="1"/>
          </p:cNvSpPr>
          <p:nvPr>
            <p:ph type="dt" sz="half" idx="10"/>
          </p:nvPr>
        </p:nvSpPr>
        <p:spPr/>
        <p:txBody>
          <a:bodyPr/>
          <a:lstStyle/>
          <a:p>
            <a:fld id="{320157CA-D534-4448-9E75-65DFC58F43C2}" type="datetimeFigureOut">
              <a:rPr lang="en-US" smtClean="0"/>
              <a:t>6/17/2020</a:t>
            </a:fld>
            <a:endParaRPr lang="en-US"/>
          </a:p>
        </p:txBody>
      </p:sp>
      <p:sp>
        <p:nvSpPr>
          <p:cNvPr id="5" name="Footer Placeholder 4">
            <a:extLst>
              <a:ext uri="{FF2B5EF4-FFF2-40B4-BE49-F238E27FC236}">
                <a16:creationId xmlns:a16="http://schemas.microsoft.com/office/drawing/2014/main" id="{ADAE9580-5919-3E42-8FBD-810C6B44C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7BA5FC-A4B6-3C4B-814A-B1B470F55F20}"/>
              </a:ext>
            </a:extLst>
          </p:cNvPr>
          <p:cNvSpPr>
            <a:spLocks noGrp="1"/>
          </p:cNvSpPr>
          <p:nvPr>
            <p:ph type="sldNum" sz="quarter" idx="12"/>
          </p:nvPr>
        </p:nvSpPr>
        <p:spPr/>
        <p:txBody>
          <a:bodyPr/>
          <a:lstStyle/>
          <a:p>
            <a:fld id="{73BE28D8-C194-C647-96E3-109E6E10C05D}" type="slidenum">
              <a:rPr lang="en-US" smtClean="0"/>
              <a:t>‹#›</a:t>
            </a:fld>
            <a:endParaRPr lang="en-US"/>
          </a:p>
        </p:txBody>
      </p:sp>
    </p:spTree>
    <p:extLst>
      <p:ext uri="{BB962C8B-B14F-4D97-AF65-F5344CB8AC3E}">
        <p14:creationId xmlns:p14="http://schemas.microsoft.com/office/powerpoint/2010/main" val="1021934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42D78-C543-E24D-81D8-13C0F0B84B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CAF7FC-02B9-224F-9FFF-FD8A0BB719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138CE8-E799-C647-A2B0-A3CC615664DA}"/>
              </a:ext>
            </a:extLst>
          </p:cNvPr>
          <p:cNvSpPr>
            <a:spLocks noGrp="1"/>
          </p:cNvSpPr>
          <p:nvPr>
            <p:ph type="dt" sz="half" idx="10"/>
          </p:nvPr>
        </p:nvSpPr>
        <p:spPr/>
        <p:txBody>
          <a:bodyPr/>
          <a:lstStyle/>
          <a:p>
            <a:fld id="{320157CA-D534-4448-9E75-65DFC58F43C2}" type="datetimeFigureOut">
              <a:rPr lang="en-US" smtClean="0"/>
              <a:t>6/17/2020</a:t>
            </a:fld>
            <a:endParaRPr lang="en-US"/>
          </a:p>
        </p:txBody>
      </p:sp>
      <p:sp>
        <p:nvSpPr>
          <p:cNvPr id="5" name="Footer Placeholder 4">
            <a:extLst>
              <a:ext uri="{FF2B5EF4-FFF2-40B4-BE49-F238E27FC236}">
                <a16:creationId xmlns:a16="http://schemas.microsoft.com/office/drawing/2014/main" id="{064EFBB3-85A5-0A4E-8329-253A78E28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04DB9F-0633-504A-97FF-FC72E561D586}"/>
              </a:ext>
            </a:extLst>
          </p:cNvPr>
          <p:cNvSpPr>
            <a:spLocks noGrp="1"/>
          </p:cNvSpPr>
          <p:nvPr>
            <p:ph type="sldNum" sz="quarter" idx="12"/>
          </p:nvPr>
        </p:nvSpPr>
        <p:spPr/>
        <p:txBody>
          <a:bodyPr/>
          <a:lstStyle/>
          <a:p>
            <a:fld id="{73BE28D8-C194-C647-96E3-109E6E10C05D}" type="slidenum">
              <a:rPr lang="en-US" smtClean="0"/>
              <a:t>‹#›</a:t>
            </a:fld>
            <a:endParaRPr lang="en-US"/>
          </a:p>
        </p:txBody>
      </p:sp>
    </p:spTree>
    <p:extLst>
      <p:ext uri="{BB962C8B-B14F-4D97-AF65-F5344CB8AC3E}">
        <p14:creationId xmlns:p14="http://schemas.microsoft.com/office/powerpoint/2010/main" val="884243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C6AAAA-6EC3-D343-B89C-75CE972146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19416D-8BBD-9C4E-B95D-181F9F1E8C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233613-1DCB-3E44-8E58-1FC964666E79}"/>
              </a:ext>
            </a:extLst>
          </p:cNvPr>
          <p:cNvSpPr>
            <a:spLocks noGrp="1"/>
          </p:cNvSpPr>
          <p:nvPr>
            <p:ph type="dt" sz="half" idx="10"/>
          </p:nvPr>
        </p:nvSpPr>
        <p:spPr/>
        <p:txBody>
          <a:bodyPr/>
          <a:lstStyle/>
          <a:p>
            <a:fld id="{320157CA-D534-4448-9E75-65DFC58F43C2}" type="datetimeFigureOut">
              <a:rPr lang="en-US" smtClean="0"/>
              <a:t>6/17/2020</a:t>
            </a:fld>
            <a:endParaRPr lang="en-US"/>
          </a:p>
        </p:txBody>
      </p:sp>
      <p:sp>
        <p:nvSpPr>
          <p:cNvPr id="5" name="Footer Placeholder 4">
            <a:extLst>
              <a:ext uri="{FF2B5EF4-FFF2-40B4-BE49-F238E27FC236}">
                <a16:creationId xmlns:a16="http://schemas.microsoft.com/office/drawing/2014/main" id="{B662610C-7F15-2443-80EB-2705F28B8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0E6758-7149-EE4E-8149-FAA9CEF1749C}"/>
              </a:ext>
            </a:extLst>
          </p:cNvPr>
          <p:cNvSpPr>
            <a:spLocks noGrp="1"/>
          </p:cNvSpPr>
          <p:nvPr>
            <p:ph type="sldNum" sz="quarter" idx="12"/>
          </p:nvPr>
        </p:nvSpPr>
        <p:spPr/>
        <p:txBody>
          <a:bodyPr/>
          <a:lstStyle/>
          <a:p>
            <a:fld id="{73BE28D8-C194-C647-96E3-109E6E10C05D}" type="slidenum">
              <a:rPr lang="en-US" smtClean="0"/>
              <a:t>‹#›</a:t>
            </a:fld>
            <a:endParaRPr lang="en-US"/>
          </a:p>
        </p:txBody>
      </p:sp>
    </p:spTree>
    <p:extLst>
      <p:ext uri="{BB962C8B-B14F-4D97-AF65-F5344CB8AC3E}">
        <p14:creationId xmlns:p14="http://schemas.microsoft.com/office/powerpoint/2010/main" val="2041585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2294D-F26C-5647-AC16-10BF28CEC8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EA3D0E-1C9B-B14A-8754-3ADC684FA8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304066-B024-BA46-99FE-4DAB18871769}"/>
              </a:ext>
            </a:extLst>
          </p:cNvPr>
          <p:cNvSpPr>
            <a:spLocks noGrp="1"/>
          </p:cNvSpPr>
          <p:nvPr>
            <p:ph type="dt" sz="half" idx="10"/>
          </p:nvPr>
        </p:nvSpPr>
        <p:spPr/>
        <p:txBody>
          <a:bodyPr/>
          <a:lstStyle/>
          <a:p>
            <a:fld id="{320157CA-D534-4448-9E75-65DFC58F43C2}" type="datetimeFigureOut">
              <a:rPr lang="en-US" smtClean="0"/>
              <a:t>6/17/2020</a:t>
            </a:fld>
            <a:endParaRPr lang="en-US"/>
          </a:p>
        </p:txBody>
      </p:sp>
      <p:sp>
        <p:nvSpPr>
          <p:cNvPr id="5" name="Footer Placeholder 4">
            <a:extLst>
              <a:ext uri="{FF2B5EF4-FFF2-40B4-BE49-F238E27FC236}">
                <a16:creationId xmlns:a16="http://schemas.microsoft.com/office/drawing/2014/main" id="{0EEE7137-36F3-0B4E-8A66-87F9EEBD1F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7F60BD-287D-0647-B685-FF61BD76D8F8}"/>
              </a:ext>
            </a:extLst>
          </p:cNvPr>
          <p:cNvSpPr>
            <a:spLocks noGrp="1"/>
          </p:cNvSpPr>
          <p:nvPr>
            <p:ph type="sldNum" sz="quarter" idx="12"/>
          </p:nvPr>
        </p:nvSpPr>
        <p:spPr/>
        <p:txBody>
          <a:bodyPr/>
          <a:lstStyle/>
          <a:p>
            <a:fld id="{73BE28D8-C194-C647-96E3-109E6E10C05D}" type="slidenum">
              <a:rPr lang="en-US" smtClean="0"/>
              <a:t>‹#›</a:t>
            </a:fld>
            <a:endParaRPr lang="en-US"/>
          </a:p>
        </p:txBody>
      </p:sp>
    </p:spTree>
    <p:extLst>
      <p:ext uri="{BB962C8B-B14F-4D97-AF65-F5344CB8AC3E}">
        <p14:creationId xmlns:p14="http://schemas.microsoft.com/office/powerpoint/2010/main" val="2306513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32CA3-A4DE-834F-8510-3AD7BA9836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1E5DD2-6CA5-CE4B-8159-88E95A8C10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D7FFEC-225C-C446-B995-83B2C30D6E6B}"/>
              </a:ext>
            </a:extLst>
          </p:cNvPr>
          <p:cNvSpPr>
            <a:spLocks noGrp="1"/>
          </p:cNvSpPr>
          <p:nvPr>
            <p:ph type="dt" sz="half" idx="10"/>
          </p:nvPr>
        </p:nvSpPr>
        <p:spPr/>
        <p:txBody>
          <a:bodyPr/>
          <a:lstStyle/>
          <a:p>
            <a:fld id="{320157CA-D534-4448-9E75-65DFC58F43C2}" type="datetimeFigureOut">
              <a:rPr lang="en-US" smtClean="0"/>
              <a:t>6/17/2020</a:t>
            </a:fld>
            <a:endParaRPr lang="en-US"/>
          </a:p>
        </p:txBody>
      </p:sp>
      <p:sp>
        <p:nvSpPr>
          <p:cNvPr id="5" name="Footer Placeholder 4">
            <a:extLst>
              <a:ext uri="{FF2B5EF4-FFF2-40B4-BE49-F238E27FC236}">
                <a16:creationId xmlns:a16="http://schemas.microsoft.com/office/drawing/2014/main" id="{01429FD3-46CE-BD40-B37E-9BD8B9C218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117CF8-B048-6142-A57A-EF928011CAA9}"/>
              </a:ext>
            </a:extLst>
          </p:cNvPr>
          <p:cNvSpPr>
            <a:spLocks noGrp="1"/>
          </p:cNvSpPr>
          <p:nvPr>
            <p:ph type="sldNum" sz="quarter" idx="12"/>
          </p:nvPr>
        </p:nvSpPr>
        <p:spPr/>
        <p:txBody>
          <a:bodyPr/>
          <a:lstStyle/>
          <a:p>
            <a:fld id="{73BE28D8-C194-C647-96E3-109E6E10C05D}" type="slidenum">
              <a:rPr lang="en-US" smtClean="0"/>
              <a:t>‹#›</a:t>
            </a:fld>
            <a:endParaRPr lang="en-US"/>
          </a:p>
        </p:txBody>
      </p:sp>
    </p:spTree>
    <p:extLst>
      <p:ext uri="{BB962C8B-B14F-4D97-AF65-F5344CB8AC3E}">
        <p14:creationId xmlns:p14="http://schemas.microsoft.com/office/powerpoint/2010/main" val="43387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B8139-DD48-A847-A25F-B08CB19910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EFF7BC-79EB-8D48-AC6F-0549735CE3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07DF7B-43EB-E34A-851F-2116C2E019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A1EA51-A01B-F34D-AB0D-82A7EC30D31D}"/>
              </a:ext>
            </a:extLst>
          </p:cNvPr>
          <p:cNvSpPr>
            <a:spLocks noGrp="1"/>
          </p:cNvSpPr>
          <p:nvPr>
            <p:ph type="dt" sz="half" idx="10"/>
          </p:nvPr>
        </p:nvSpPr>
        <p:spPr/>
        <p:txBody>
          <a:bodyPr/>
          <a:lstStyle/>
          <a:p>
            <a:fld id="{320157CA-D534-4448-9E75-65DFC58F43C2}" type="datetimeFigureOut">
              <a:rPr lang="en-US" smtClean="0"/>
              <a:t>6/17/2020</a:t>
            </a:fld>
            <a:endParaRPr lang="en-US"/>
          </a:p>
        </p:txBody>
      </p:sp>
      <p:sp>
        <p:nvSpPr>
          <p:cNvPr id="6" name="Footer Placeholder 5">
            <a:extLst>
              <a:ext uri="{FF2B5EF4-FFF2-40B4-BE49-F238E27FC236}">
                <a16:creationId xmlns:a16="http://schemas.microsoft.com/office/drawing/2014/main" id="{9803FD50-536F-F54E-A75A-0675125842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977693-87F8-7A4E-A2DC-6AE86BC182F8}"/>
              </a:ext>
            </a:extLst>
          </p:cNvPr>
          <p:cNvSpPr>
            <a:spLocks noGrp="1"/>
          </p:cNvSpPr>
          <p:nvPr>
            <p:ph type="sldNum" sz="quarter" idx="12"/>
          </p:nvPr>
        </p:nvSpPr>
        <p:spPr/>
        <p:txBody>
          <a:bodyPr/>
          <a:lstStyle/>
          <a:p>
            <a:fld id="{73BE28D8-C194-C647-96E3-109E6E10C05D}" type="slidenum">
              <a:rPr lang="en-US" smtClean="0"/>
              <a:t>‹#›</a:t>
            </a:fld>
            <a:endParaRPr lang="en-US"/>
          </a:p>
        </p:txBody>
      </p:sp>
    </p:spTree>
    <p:extLst>
      <p:ext uri="{BB962C8B-B14F-4D97-AF65-F5344CB8AC3E}">
        <p14:creationId xmlns:p14="http://schemas.microsoft.com/office/powerpoint/2010/main" val="2055907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A9D07-80A8-3A42-9D13-B9FF995475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5AF32F-1F34-4B40-A5CA-0C624D3993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ED70D8-28C9-CD4F-936A-D026C2933C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D384A2-C542-DF49-8713-D164845C15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D123B-A839-BD43-8C85-6193F987B2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3C6E43-5532-6448-B3DD-FAEF32AF94A8}"/>
              </a:ext>
            </a:extLst>
          </p:cNvPr>
          <p:cNvSpPr>
            <a:spLocks noGrp="1"/>
          </p:cNvSpPr>
          <p:nvPr>
            <p:ph type="dt" sz="half" idx="10"/>
          </p:nvPr>
        </p:nvSpPr>
        <p:spPr/>
        <p:txBody>
          <a:bodyPr/>
          <a:lstStyle/>
          <a:p>
            <a:fld id="{320157CA-D534-4448-9E75-65DFC58F43C2}" type="datetimeFigureOut">
              <a:rPr lang="en-US" smtClean="0"/>
              <a:t>6/17/2020</a:t>
            </a:fld>
            <a:endParaRPr lang="en-US"/>
          </a:p>
        </p:txBody>
      </p:sp>
      <p:sp>
        <p:nvSpPr>
          <p:cNvPr id="8" name="Footer Placeholder 7">
            <a:extLst>
              <a:ext uri="{FF2B5EF4-FFF2-40B4-BE49-F238E27FC236}">
                <a16:creationId xmlns:a16="http://schemas.microsoft.com/office/drawing/2014/main" id="{6CBABC1B-B7B3-2848-A9BC-469D13450E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A55AAB-E9FD-9F4F-86CF-F2BF9C68DB20}"/>
              </a:ext>
            </a:extLst>
          </p:cNvPr>
          <p:cNvSpPr>
            <a:spLocks noGrp="1"/>
          </p:cNvSpPr>
          <p:nvPr>
            <p:ph type="sldNum" sz="quarter" idx="12"/>
          </p:nvPr>
        </p:nvSpPr>
        <p:spPr/>
        <p:txBody>
          <a:bodyPr/>
          <a:lstStyle/>
          <a:p>
            <a:fld id="{73BE28D8-C194-C647-96E3-109E6E10C05D}" type="slidenum">
              <a:rPr lang="en-US" smtClean="0"/>
              <a:t>‹#›</a:t>
            </a:fld>
            <a:endParaRPr lang="en-US"/>
          </a:p>
        </p:txBody>
      </p:sp>
    </p:spTree>
    <p:extLst>
      <p:ext uri="{BB962C8B-B14F-4D97-AF65-F5344CB8AC3E}">
        <p14:creationId xmlns:p14="http://schemas.microsoft.com/office/powerpoint/2010/main" val="1853729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3F2DE-0D9D-524A-B135-751E424CE5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A2DAE9-E105-9549-9678-E45E1C7B2B1B}"/>
              </a:ext>
            </a:extLst>
          </p:cNvPr>
          <p:cNvSpPr>
            <a:spLocks noGrp="1"/>
          </p:cNvSpPr>
          <p:nvPr>
            <p:ph type="dt" sz="half" idx="10"/>
          </p:nvPr>
        </p:nvSpPr>
        <p:spPr/>
        <p:txBody>
          <a:bodyPr/>
          <a:lstStyle/>
          <a:p>
            <a:fld id="{320157CA-D534-4448-9E75-65DFC58F43C2}" type="datetimeFigureOut">
              <a:rPr lang="en-US" smtClean="0"/>
              <a:t>6/17/2020</a:t>
            </a:fld>
            <a:endParaRPr lang="en-US"/>
          </a:p>
        </p:txBody>
      </p:sp>
      <p:sp>
        <p:nvSpPr>
          <p:cNvPr id="4" name="Footer Placeholder 3">
            <a:extLst>
              <a:ext uri="{FF2B5EF4-FFF2-40B4-BE49-F238E27FC236}">
                <a16:creationId xmlns:a16="http://schemas.microsoft.com/office/drawing/2014/main" id="{58A740F1-9195-4047-AEBD-F49791C85D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F602E4-F5A9-F048-955F-98A66644E070}"/>
              </a:ext>
            </a:extLst>
          </p:cNvPr>
          <p:cNvSpPr>
            <a:spLocks noGrp="1"/>
          </p:cNvSpPr>
          <p:nvPr>
            <p:ph type="sldNum" sz="quarter" idx="12"/>
          </p:nvPr>
        </p:nvSpPr>
        <p:spPr/>
        <p:txBody>
          <a:bodyPr/>
          <a:lstStyle/>
          <a:p>
            <a:fld id="{73BE28D8-C194-C647-96E3-109E6E10C05D}" type="slidenum">
              <a:rPr lang="en-US" smtClean="0"/>
              <a:t>‹#›</a:t>
            </a:fld>
            <a:endParaRPr lang="en-US"/>
          </a:p>
        </p:txBody>
      </p:sp>
    </p:spTree>
    <p:extLst>
      <p:ext uri="{BB962C8B-B14F-4D97-AF65-F5344CB8AC3E}">
        <p14:creationId xmlns:p14="http://schemas.microsoft.com/office/powerpoint/2010/main" val="930778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4EC040-BD94-F046-B055-F853A14C96B2}"/>
              </a:ext>
            </a:extLst>
          </p:cNvPr>
          <p:cNvSpPr>
            <a:spLocks noGrp="1"/>
          </p:cNvSpPr>
          <p:nvPr>
            <p:ph type="dt" sz="half" idx="10"/>
          </p:nvPr>
        </p:nvSpPr>
        <p:spPr/>
        <p:txBody>
          <a:bodyPr/>
          <a:lstStyle/>
          <a:p>
            <a:fld id="{320157CA-D534-4448-9E75-65DFC58F43C2}" type="datetimeFigureOut">
              <a:rPr lang="en-US" smtClean="0"/>
              <a:t>6/17/2020</a:t>
            </a:fld>
            <a:endParaRPr lang="en-US"/>
          </a:p>
        </p:txBody>
      </p:sp>
      <p:sp>
        <p:nvSpPr>
          <p:cNvPr id="3" name="Footer Placeholder 2">
            <a:extLst>
              <a:ext uri="{FF2B5EF4-FFF2-40B4-BE49-F238E27FC236}">
                <a16:creationId xmlns:a16="http://schemas.microsoft.com/office/drawing/2014/main" id="{E6FF8740-3EF1-3843-81BE-73EE8B680E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11774A-5585-3B46-8638-DDB1A9EF466A}"/>
              </a:ext>
            </a:extLst>
          </p:cNvPr>
          <p:cNvSpPr>
            <a:spLocks noGrp="1"/>
          </p:cNvSpPr>
          <p:nvPr>
            <p:ph type="sldNum" sz="quarter" idx="12"/>
          </p:nvPr>
        </p:nvSpPr>
        <p:spPr/>
        <p:txBody>
          <a:bodyPr/>
          <a:lstStyle/>
          <a:p>
            <a:fld id="{73BE28D8-C194-C647-96E3-109E6E10C05D}" type="slidenum">
              <a:rPr lang="en-US" smtClean="0"/>
              <a:t>‹#›</a:t>
            </a:fld>
            <a:endParaRPr lang="en-US"/>
          </a:p>
        </p:txBody>
      </p:sp>
    </p:spTree>
    <p:extLst>
      <p:ext uri="{BB962C8B-B14F-4D97-AF65-F5344CB8AC3E}">
        <p14:creationId xmlns:p14="http://schemas.microsoft.com/office/powerpoint/2010/main" val="2108682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24D0C-EACF-EF4A-A3D3-A47321E95F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966BDC-E3EC-5442-837F-4F275F18BC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E7D8AB-05A5-8945-B3AC-CE93CD015E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0D8E7E-D5D9-E741-A121-E61A005E8A7A}"/>
              </a:ext>
            </a:extLst>
          </p:cNvPr>
          <p:cNvSpPr>
            <a:spLocks noGrp="1"/>
          </p:cNvSpPr>
          <p:nvPr>
            <p:ph type="dt" sz="half" idx="10"/>
          </p:nvPr>
        </p:nvSpPr>
        <p:spPr/>
        <p:txBody>
          <a:bodyPr/>
          <a:lstStyle/>
          <a:p>
            <a:fld id="{320157CA-D534-4448-9E75-65DFC58F43C2}" type="datetimeFigureOut">
              <a:rPr lang="en-US" smtClean="0"/>
              <a:t>6/17/2020</a:t>
            </a:fld>
            <a:endParaRPr lang="en-US"/>
          </a:p>
        </p:txBody>
      </p:sp>
      <p:sp>
        <p:nvSpPr>
          <p:cNvPr id="6" name="Footer Placeholder 5">
            <a:extLst>
              <a:ext uri="{FF2B5EF4-FFF2-40B4-BE49-F238E27FC236}">
                <a16:creationId xmlns:a16="http://schemas.microsoft.com/office/drawing/2014/main" id="{54F5F7C8-BD91-E040-96BE-6843F39400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C50689-0BDB-1D40-94D5-622BC9F502B7}"/>
              </a:ext>
            </a:extLst>
          </p:cNvPr>
          <p:cNvSpPr>
            <a:spLocks noGrp="1"/>
          </p:cNvSpPr>
          <p:nvPr>
            <p:ph type="sldNum" sz="quarter" idx="12"/>
          </p:nvPr>
        </p:nvSpPr>
        <p:spPr/>
        <p:txBody>
          <a:bodyPr/>
          <a:lstStyle/>
          <a:p>
            <a:fld id="{73BE28D8-C194-C647-96E3-109E6E10C05D}" type="slidenum">
              <a:rPr lang="en-US" smtClean="0"/>
              <a:t>‹#›</a:t>
            </a:fld>
            <a:endParaRPr lang="en-US"/>
          </a:p>
        </p:txBody>
      </p:sp>
    </p:spTree>
    <p:extLst>
      <p:ext uri="{BB962C8B-B14F-4D97-AF65-F5344CB8AC3E}">
        <p14:creationId xmlns:p14="http://schemas.microsoft.com/office/powerpoint/2010/main" val="2821817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48896-8A3C-E94E-A7B9-8BB2A40D8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478261-B6DF-074F-AA54-2064B07B36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D41BF5-1702-6943-8865-067C19F429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40777A-94F2-F94F-8C51-67253A0BAE22}"/>
              </a:ext>
            </a:extLst>
          </p:cNvPr>
          <p:cNvSpPr>
            <a:spLocks noGrp="1"/>
          </p:cNvSpPr>
          <p:nvPr>
            <p:ph type="dt" sz="half" idx="10"/>
          </p:nvPr>
        </p:nvSpPr>
        <p:spPr/>
        <p:txBody>
          <a:bodyPr/>
          <a:lstStyle/>
          <a:p>
            <a:fld id="{320157CA-D534-4448-9E75-65DFC58F43C2}" type="datetimeFigureOut">
              <a:rPr lang="en-US" smtClean="0"/>
              <a:t>6/17/2020</a:t>
            </a:fld>
            <a:endParaRPr lang="en-US"/>
          </a:p>
        </p:txBody>
      </p:sp>
      <p:sp>
        <p:nvSpPr>
          <p:cNvPr id="6" name="Footer Placeholder 5">
            <a:extLst>
              <a:ext uri="{FF2B5EF4-FFF2-40B4-BE49-F238E27FC236}">
                <a16:creationId xmlns:a16="http://schemas.microsoft.com/office/drawing/2014/main" id="{746670B8-69E4-9D45-94AF-B2606715E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607787-812E-E346-97CA-46127C185A84}"/>
              </a:ext>
            </a:extLst>
          </p:cNvPr>
          <p:cNvSpPr>
            <a:spLocks noGrp="1"/>
          </p:cNvSpPr>
          <p:nvPr>
            <p:ph type="sldNum" sz="quarter" idx="12"/>
          </p:nvPr>
        </p:nvSpPr>
        <p:spPr/>
        <p:txBody>
          <a:bodyPr/>
          <a:lstStyle/>
          <a:p>
            <a:fld id="{73BE28D8-C194-C647-96E3-109E6E10C05D}" type="slidenum">
              <a:rPr lang="en-US" smtClean="0"/>
              <a:t>‹#›</a:t>
            </a:fld>
            <a:endParaRPr lang="en-US"/>
          </a:p>
        </p:txBody>
      </p:sp>
    </p:spTree>
    <p:extLst>
      <p:ext uri="{BB962C8B-B14F-4D97-AF65-F5344CB8AC3E}">
        <p14:creationId xmlns:p14="http://schemas.microsoft.com/office/powerpoint/2010/main" val="1608677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29789B-D965-E949-A7D3-D74C1D1B42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F36BC3-43B2-2B42-883C-FE3233879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5DB371-4963-954C-90B8-3DAE34EC26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0157CA-D534-4448-9E75-65DFC58F43C2}" type="datetimeFigureOut">
              <a:rPr lang="en-US" smtClean="0"/>
              <a:t>6/17/2020</a:t>
            </a:fld>
            <a:endParaRPr lang="en-US"/>
          </a:p>
        </p:txBody>
      </p:sp>
      <p:sp>
        <p:nvSpPr>
          <p:cNvPr id="5" name="Footer Placeholder 4">
            <a:extLst>
              <a:ext uri="{FF2B5EF4-FFF2-40B4-BE49-F238E27FC236}">
                <a16:creationId xmlns:a16="http://schemas.microsoft.com/office/drawing/2014/main" id="{5B0FC68E-96B8-0B49-B97E-FC204427A5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DD930E-4371-0E4A-A58F-926A3956A1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E28D8-C194-C647-96E3-109E6E10C05D}" type="slidenum">
              <a:rPr lang="en-US" smtClean="0"/>
              <a:t>‹#›</a:t>
            </a:fld>
            <a:endParaRPr lang="en-US"/>
          </a:p>
        </p:txBody>
      </p:sp>
    </p:spTree>
    <p:extLst>
      <p:ext uri="{BB962C8B-B14F-4D97-AF65-F5344CB8AC3E}">
        <p14:creationId xmlns:p14="http://schemas.microsoft.com/office/powerpoint/2010/main" val="4098962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tiff"/><Relationship Id="rId7" Type="http://schemas.openxmlformats.org/officeDocument/2006/relationships/image" Target="../media/image12.tif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tiff"/><Relationship Id="rId5" Type="http://schemas.openxmlformats.org/officeDocument/2006/relationships/image" Target="../media/image10.tiff"/><Relationship Id="rId4" Type="http://schemas.openxmlformats.org/officeDocument/2006/relationships/image" Target="../media/image9.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837DE-A1CE-9E40-A93A-E691A40E7F8E}"/>
              </a:ext>
            </a:extLst>
          </p:cNvPr>
          <p:cNvSpPr>
            <a:spLocks noGrp="1"/>
          </p:cNvSpPr>
          <p:nvPr>
            <p:ph type="ctrTitle"/>
          </p:nvPr>
        </p:nvSpPr>
        <p:spPr/>
        <p:txBody>
          <a:bodyPr/>
          <a:lstStyle/>
          <a:p>
            <a:r>
              <a:rPr lang="en-US" dirty="0"/>
              <a:t>Figures for IPCD Paper</a:t>
            </a:r>
          </a:p>
        </p:txBody>
      </p:sp>
      <p:sp>
        <p:nvSpPr>
          <p:cNvPr id="3" name="Subtitle 2">
            <a:extLst>
              <a:ext uri="{FF2B5EF4-FFF2-40B4-BE49-F238E27FC236}">
                <a16:creationId xmlns:a16="http://schemas.microsoft.com/office/drawing/2014/main" id="{28CD0178-645E-B24B-A042-33AB10BBA55B}"/>
              </a:ext>
            </a:extLst>
          </p:cNvPr>
          <p:cNvSpPr>
            <a:spLocks noGrp="1"/>
          </p:cNvSpPr>
          <p:nvPr>
            <p:ph type="subTitle" idx="1"/>
          </p:nvPr>
        </p:nvSpPr>
        <p:spPr/>
        <p:txBody>
          <a:bodyPr/>
          <a:lstStyle/>
          <a:p>
            <a:r>
              <a:rPr lang="en-US" dirty="0"/>
              <a:t>March 26</a:t>
            </a:r>
            <a:r>
              <a:rPr lang="en-US" baseline="30000" dirty="0"/>
              <a:t>th</a:t>
            </a:r>
            <a:r>
              <a:rPr lang="en-US" dirty="0"/>
              <a:t>, 2020</a:t>
            </a:r>
          </a:p>
        </p:txBody>
      </p:sp>
    </p:spTree>
    <p:extLst>
      <p:ext uri="{BB962C8B-B14F-4D97-AF65-F5344CB8AC3E}">
        <p14:creationId xmlns:p14="http://schemas.microsoft.com/office/powerpoint/2010/main" val="2262936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7269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0912C-3C4C-4158-9966-AF6A31698882}"/>
              </a:ext>
            </a:extLst>
          </p:cNvPr>
          <p:cNvSpPr>
            <a:spLocks noGrp="1"/>
          </p:cNvSpPr>
          <p:nvPr>
            <p:ph type="title"/>
          </p:nvPr>
        </p:nvSpPr>
        <p:spPr/>
        <p:txBody>
          <a:bodyPr/>
          <a:lstStyle/>
          <a:p>
            <a:r>
              <a:rPr lang="en-US" dirty="0"/>
              <a:t>Figure 1</a:t>
            </a:r>
          </a:p>
        </p:txBody>
      </p:sp>
      <p:pic>
        <p:nvPicPr>
          <p:cNvPr id="10" name="Content Placeholder 4" descr="A close up of a map&#10;&#10;Description automatically generated">
            <a:extLst>
              <a:ext uri="{FF2B5EF4-FFF2-40B4-BE49-F238E27FC236}">
                <a16:creationId xmlns:a16="http://schemas.microsoft.com/office/drawing/2014/main" id="{BCF9A676-E019-40F8-9C81-94AF3D8525D9}"/>
              </a:ext>
            </a:extLst>
          </p:cNvPr>
          <p:cNvPicPr>
            <a:picLocks noGrp="1" noChangeAspect="1"/>
          </p:cNvPicPr>
          <p:nvPr>
            <p:ph idx="1"/>
          </p:nvPr>
        </p:nvPicPr>
        <p:blipFill>
          <a:blip r:embed="rId2"/>
          <a:stretch>
            <a:fillRect/>
          </a:stretch>
        </p:blipFill>
        <p:spPr>
          <a:xfrm>
            <a:off x="838200" y="2025324"/>
            <a:ext cx="10515600" cy="3951940"/>
          </a:xfrm>
        </p:spPr>
      </p:pic>
    </p:spTree>
    <p:extLst>
      <p:ext uri="{BB962C8B-B14F-4D97-AF65-F5344CB8AC3E}">
        <p14:creationId xmlns:p14="http://schemas.microsoft.com/office/powerpoint/2010/main" val="2055754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6B956-A092-4800-9A3F-901652278FDD}"/>
              </a:ext>
            </a:extLst>
          </p:cNvPr>
          <p:cNvSpPr>
            <a:spLocks noGrp="1"/>
          </p:cNvSpPr>
          <p:nvPr>
            <p:ph type="title"/>
          </p:nvPr>
        </p:nvSpPr>
        <p:spPr/>
        <p:txBody>
          <a:bodyPr/>
          <a:lstStyle/>
          <a:p>
            <a:r>
              <a:rPr lang="en-US"/>
              <a:t>Figure 2</a:t>
            </a:r>
          </a:p>
        </p:txBody>
      </p:sp>
      <p:pic>
        <p:nvPicPr>
          <p:cNvPr id="5" name="Content Placeholder 4" descr="A close up of a map&#10;&#10;Description automatically generated">
            <a:extLst>
              <a:ext uri="{FF2B5EF4-FFF2-40B4-BE49-F238E27FC236}">
                <a16:creationId xmlns:a16="http://schemas.microsoft.com/office/drawing/2014/main" id="{3179A609-1710-49C4-AB96-F091A362101B}"/>
              </a:ext>
            </a:extLst>
          </p:cNvPr>
          <p:cNvPicPr>
            <a:picLocks noGrp="1" noChangeAspect="1"/>
          </p:cNvPicPr>
          <p:nvPr>
            <p:ph idx="1"/>
          </p:nvPr>
        </p:nvPicPr>
        <p:blipFill>
          <a:blip r:embed="rId2"/>
          <a:stretch>
            <a:fillRect/>
          </a:stretch>
        </p:blipFill>
        <p:spPr>
          <a:xfrm>
            <a:off x="2439025" y="1825625"/>
            <a:ext cx="7313950" cy="4351338"/>
          </a:xfrm>
          <a:prstGeom prst="rect">
            <a:avLst/>
          </a:prstGeom>
        </p:spPr>
      </p:pic>
    </p:spTree>
    <p:extLst>
      <p:ext uri="{BB962C8B-B14F-4D97-AF65-F5344CB8AC3E}">
        <p14:creationId xmlns:p14="http://schemas.microsoft.com/office/powerpoint/2010/main" val="463534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E2B1D-7E7E-8E42-8C76-D9F9589B0522}"/>
              </a:ext>
            </a:extLst>
          </p:cNvPr>
          <p:cNvSpPr>
            <a:spLocks noGrp="1"/>
          </p:cNvSpPr>
          <p:nvPr>
            <p:ph type="title"/>
          </p:nvPr>
        </p:nvSpPr>
        <p:spPr/>
        <p:txBody>
          <a:bodyPr>
            <a:noAutofit/>
          </a:bodyPr>
          <a:lstStyle/>
          <a:p>
            <a:r>
              <a:rPr lang="en-US" sz="2000" dirty="0"/>
              <a:t>Fig 1a. </a:t>
            </a:r>
            <a:r>
              <a:rPr lang="en-US" sz="2000" b="1" dirty="0"/>
              <a:t>(Will remake this figure. Currently this is a screen shot of excel) </a:t>
            </a:r>
            <a:r>
              <a:rPr lang="en-US" sz="2000" dirty="0"/>
              <a:t>We used BLOSUM80 to calculate the similarity scores of each isolate’s protein compared to reference, we determined the mean similarity and standard deviation for each gene. The </a:t>
            </a:r>
            <a:r>
              <a:rPr lang="en-US" sz="2000" dirty="0" err="1"/>
              <a:t>LasR</a:t>
            </a:r>
            <a:r>
              <a:rPr lang="en-US" sz="2000" dirty="0"/>
              <a:t> protein has the lowest mean similarity score compared to other QS proteins.</a:t>
            </a:r>
          </a:p>
        </p:txBody>
      </p:sp>
      <p:pic>
        <p:nvPicPr>
          <p:cNvPr id="4" name="image5.png" descr="A screenshot of a cell phone&#10;&#10;Description automatically generated">
            <a:extLst>
              <a:ext uri="{FF2B5EF4-FFF2-40B4-BE49-F238E27FC236}">
                <a16:creationId xmlns:a16="http://schemas.microsoft.com/office/drawing/2014/main" id="{F9F2FED1-F8F9-FB45-853D-8AA15A4477FD}"/>
              </a:ext>
            </a:extLst>
          </p:cNvPr>
          <p:cNvPicPr>
            <a:picLocks noGrp="1"/>
          </p:cNvPicPr>
          <p:nvPr>
            <p:ph idx="1"/>
          </p:nvPr>
        </p:nvPicPr>
        <p:blipFill>
          <a:blip r:embed="rId3"/>
          <a:srcRect/>
          <a:stretch>
            <a:fillRect/>
          </a:stretch>
        </p:blipFill>
        <p:spPr>
          <a:xfrm>
            <a:off x="3445932" y="1690688"/>
            <a:ext cx="4665133" cy="4802187"/>
          </a:xfrm>
          <a:prstGeom prst="rect">
            <a:avLst/>
          </a:prstGeom>
          <a:ln/>
        </p:spPr>
      </p:pic>
    </p:spTree>
    <p:extLst>
      <p:ext uri="{BB962C8B-B14F-4D97-AF65-F5344CB8AC3E}">
        <p14:creationId xmlns:p14="http://schemas.microsoft.com/office/powerpoint/2010/main" val="3292357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ECF34-EE99-3C4F-BFF6-FF1FA599CCF4}"/>
              </a:ext>
            </a:extLst>
          </p:cNvPr>
          <p:cNvSpPr>
            <a:spLocks noGrp="1"/>
          </p:cNvSpPr>
          <p:nvPr>
            <p:ph type="title"/>
          </p:nvPr>
        </p:nvSpPr>
        <p:spPr/>
        <p:txBody>
          <a:bodyPr>
            <a:noAutofit/>
          </a:bodyPr>
          <a:lstStyle/>
          <a:p>
            <a:r>
              <a:rPr lang="en-US" sz="2400" dirty="0"/>
              <a:t>Fig 1b. We created a box-and-whisker plot using BLOSSUM80 dissimilarity scores compared to a reference. Most boxes are too short to be seen, because the majority of sequences are identical or similar to the reference.</a:t>
            </a:r>
          </a:p>
        </p:txBody>
      </p:sp>
      <p:pic>
        <p:nvPicPr>
          <p:cNvPr id="4" name="image3.png">
            <a:extLst>
              <a:ext uri="{FF2B5EF4-FFF2-40B4-BE49-F238E27FC236}">
                <a16:creationId xmlns:a16="http://schemas.microsoft.com/office/drawing/2014/main" id="{21FFA635-FE56-DA4A-AD95-23948589C61E}"/>
              </a:ext>
            </a:extLst>
          </p:cNvPr>
          <p:cNvPicPr>
            <a:picLocks noGrp="1"/>
          </p:cNvPicPr>
          <p:nvPr>
            <p:ph idx="1"/>
          </p:nvPr>
        </p:nvPicPr>
        <p:blipFill>
          <a:blip r:embed="rId3"/>
          <a:srcRect/>
          <a:stretch>
            <a:fillRect/>
          </a:stretch>
        </p:blipFill>
        <p:spPr>
          <a:xfrm>
            <a:off x="2531532" y="1690688"/>
            <a:ext cx="6680201" cy="5163344"/>
          </a:xfrm>
          <a:prstGeom prst="rect">
            <a:avLst/>
          </a:prstGeom>
          <a:ln/>
        </p:spPr>
      </p:pic>
    </p:spTree>
    <p:extLst>
      <p:ext uri="{BB962C8B-B14F-4D97-AF65-F5344CB8AC3E}">
        <p14:creationId xmlns:p14="http://schemas.microsoft.com/office/powerpoint/2010/main" val="2912568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BB6F3-955A-5B4F-BFBD-10C3A09CA904}"/>
              </a:ext>
            </a:extLst>
          </p:cNvPr>
          <p:cNvSpPr>
            <a:spLocks noGrp="1"/>
          </p:cNvSpPr>
          <p:nvPr>
            <p:ph type="title"/>
          </p:nvPr>
        </p:nvSpPr>
        <p:spPr/>
        <p:txBody>
          <a:bodyPr>
            <a:noAutofit/>
          </a:bodyPr>
          <a:lstStyle/>
          <a:p>
            <a:r>
              <a:rPr lang="en-US" sz="3200" dirty="0"/>
              <a:t>Fig 1c. We used the BLOSSUM80 dissimilarity scores of </a:t>
            </a:r>
            <a:r>
              <a:rPr lang="en-US" sz="3200" dirty="0" err="1"/>
              <a:t>LasR</a:t>
            </a:r>
            <a:r>
              <a:rPr lang="en-US" sz="3200" dirty="0"/>
              <a:t> and </a:t>
            </a:r>
            <a:r>
              <a:rPr lang="en-US" sz="3200" dirty="0" err="1"/>
              <a:t>LasI</a:t>
            </a:r>
            <a:r>
              <a:rPr lang="en-US" sz="3200" dirty="0"/>
              <a:t> genes to assemble PCA plots. </a:t>
            </a:r>
            <a:r>
              <a:rPr lang="en-US" sz="3200" dirty="0" err="1"/>
              <a:t>LasR</a:t>
            </a:r>
            <a:r>
              <a:rPr lang="en-US" sz="3200" dirty="0"/>
              <a:t> has many variable points, while </a:t>
            </a:r>
            <a:r>
              <a:rPr lang="en-US" sz="3200" dirty="0" err="1"/>
              <a:t>LasI</a:t>
            </a:r>
            <a:r>
              <a:rPr lang="en-US" sz="3200" dirty="0"/>
              <a:t> primarily clusters together.</a:t>
            </a:r>
          </a:p>
        </p:txBody>
      </p:sp>
      <p:pic>
        <p:nvPicPr>
          <p:cNvPr id="4" name="image1.png" descr="A close up of a map&#10;&#10;Description automatically generated">
            <a:extLst>
              <a:ext uri="{FF2B5EF4-FFF2-40B4-BE49-F238E27FC236}">
                <a16:creationId xmlns:a16="http://schemas.microsoft.com/office/drawing/2014/main" id="{73659A15-67CF-E34B-8265-6FACC686C636}"/>
              </a:ext>
            </a:extLst>
          </p:cNvPr>
          <p:cNvPicPr>
            <a:picLocks noGrp="1"/>
          </p:cNvPicPr>
          <p:nvPr>
            <p:ph idx="1"/>
          </p:nvPr>
        </p:nvPicPr>
        <p:blipFill>
          <a:blip r:embed="rId3"/>
          <a:srcRect/>
          <a:stretch>
            <a:fillRect/>
          </a:stretch>
        </p:blipFill>
        <p:spPr>
          <a:xfrm>
            <a:off x="1004887" y="2100263"/>
            <a:ext cx="4833938" cy="3981132"/>
          </a:xfrm>
          <a:prstGeom prst="rect">
            <a:avLst/>
          </a:prstGeom>
          <a:ln/>
        </p:spPr>
      </p:pic>
      <p:pic>
        <p:nvPicPr>
          <p:cNvPr id="5" name="image2.png" descr="A close up of a map&#10;&#10;Description automatically generated">
            <a:extLst>
              <a:ext uri="{FF2B5EF4-FFF2-40B4-BE49-F238E27FC236}">
                <a16:creationId xmlns:a16="http://schemas.microsoft.com/office/drawing/2014/main" id="{D2235449-0590-A144-BC95-C7CD23D5FA45}"/>
              </a:ext>
            </a:extLst>
          </p:cNvPr>
          <p:cNvPicPr/>
          <p:nvPr/>
        </p:nvPicPr>
        <p:blipFill>
          <a:blip r:embed="rId4"/>
          <a:srcRect/>
          <a:stretch>
            <a:fillRect/>
          </a:stretch>
        </p:blipFill>
        <p:spPr>
          <a:xfrm>
            <a:off x="6538915" y="1957388"/>
            <a:ext cx="4376736" cy="4124007"/>
          </a:xfrm>
          <a:prstGeom prst="rect">
            <a:avLst/>
          </a:prstGeom>
          <a:ln/>
        </p:spPr>
      </p:pic>
    </p:spTree>
    <p:extLst>
      <p:ext uri="{BB962C8B-B14F-4D97-AF65-F5344CB8AC3E}">
        <p14:creationId xmlns:p14="http://schemas.microsoft.com/office/powerpoint/2010/main" val="994359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4128C-2050-214F-9DED-886D53031802}"/>
              </a:ext>
            </a:extLst>
          </p:cNvPr>
          <p:cNvSpPr>
            <a:spLocks noGrp="1"/>
          </p:cNvSpPr>
          <p:nvPr>
            <p:ph type="title"/>
          </p:nvPr>
        </p:nvSpPr>
        <p:spPr/>
        <p:txBody>
          <a:bodyPr>
            <a:noAutofit/>
          </a:bodyPr>
          <a:lstStyle/>
          <a:p>
            <a:r>
              <a:rPr lang="en-US" sz="2800" dirty="0"/>
              <a:t>Fig 1d </a:t>
            </a:r>
            <a:r>
              <a:rPr lang="en-US" sz="2800" b="1" dirty="0"/>
              <a:t>(Will re-do this table, currently a screen shot) </a:t>
            </a:r>
            <a:r>
              <a:rPr lang="en-US" sz="2800" dirty="0"/>
              <a:t>We calculated the number of truncations present in each group of isolates. Wound isolates have the highest percentage of truncations.</a:t>
            </a:r>
          </a:p>
        </p:txBody>
      </p:sp>
      <p:pic>
        <p:nvPicPr>
          <p:cNvPr id="4" name="image4.png" descr="A close up of text on a white background&#10;&#10;Description automatically generated">
            <a:extLst>
              <a:ext uri="{FF2B5EF4-FFF2-40B4-BE49-F238E27FC236}">
                <a16:creationId xmlns:a16="http://schemas.microsoft.com/office/drawing/2014/main" id="{6770C30C-9A3E-5644-BE7C-55B37DCFB00B}"/>
              </a:ext>
            </a:extLst>
          </p:cNvPr>
          <p:cNvPicPr>
            <a:picLocks noGrp="1"/>
          </p:cNvPicPr>
          <p:nvPr>
            <p:ph idx="1"/>
          </p:nvPr>
        </p:nvPicPr>
        <p:blipFill>
          <a:blip r:embed="rId3"/>
          <a:srcRect/>
          <a:stretch>
            <a:fillRect/>
          </a:stretch>
        </p:blipFill>
        <p:spPr>
          <a:xfrm>
            <a:off x="2173287" y="2386409"/>
            <a:ext cx="8585201" cy="2423318"/>
          </a:xfrm>
          <a:prstGeom prst="rect">
            <a:avLst/>
          </a:prstGeom>
          <a:ln/>
        </p:spPr>
      </p:pic>
    </p:spTree>
    <p:extLst>
      <p:ext uri="{BB962C8B-B14F-4D97-AF65-F5344CB8AC3E}">
        <p14:creationId xmlns:p14="http://schemas.microsoft.com/office/powerpoint/2010/main" val="175058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30876-C379-8C4A-A72F-A320F38832D2}"/>
              </a:ext>
            </a:extLst>
          </p:cNvPr>
          <p:cNvSpPr>
            <a:spLocks noGrp="1"/>
          </p:cNvSpPr>
          <p:nvPr>
            <p:ph type="title"/>
          </p:nvPr>
        </p:nvSpPr>
        <p:spPr/>
        <p:txBody>
          <a:bodyPr>
            <a:noAutofit/>
          </a:bodyPr>
          <a:lstStyle/>
          <a:p>
            <a:r>
              <a:rPr lang="en-US" sz="2400" dirty="0"/>
              <a:t>Fig 2. </a:t>
            </a:r>
            <a:r>
              <a:rPr lang="en-US" sz="2400" b="1" dirty="0"/>
              <a:t>(This is not final graph - we have fewer than 651 isolates here, I will update soon) </a:t>
            </a:r>
            <a:br>
              <a:rPr lang="en-US" sz="2400" dirty="0"/>
            </a:br>
            <a:r>
              <a:rPr lang="en-US" sz="2400" dirty="0"/>
              <a:t>We used the BLOSSUM80 </a:t>
            </a:r>
            <a:r>
              <a:rPr lang="en-US" sz="2400" dirty="0" err="1"/>
              <a:t>LasR</a:t>
            </a:r>
            <a:r>
              <a:rPr lang="en-US" sz="2400" dirty="0"/>
              <a:t> protein dissimilarity scores to plot a PCA plot of the 651 labeled strains. CF appears to be the most variable group.</a:t>
            </a:r>
          </a:p>
        </p:txBody>
      </p:sp>
      <p:pic>
        <p:nvPicPr>
          <p:cNvPr id="4" name="image6.png" descr="A close up of a map&#10;&#10;Description automatically generated">
            <a:extLst>
              <a:ext uri="{FF2B5EF4-FFF2-40B4-BE49-F238E27FC236}">
                <a16:creationId xmlns:a16="http://schemas.microsoft.com/office/drawing/2014/main" id="{B25F5CF6-B47C-8B42-80C9-A6FDDD4E3838}"/>
              </a:ext>
            </a:extLst>
          </p:cNvPr>
          <p:cNvPicPr/>
          <p:nvPr/>
        </p:nvPicPr>
        <p:blipFill>
          <a:blip r:embed="rId3"/>
          <a:srcRect/>
          <a:stretch>
            <a:fillRect/>
          </a:stretch>
        </p:blipFill>
        <p:spPr>
          <a:xfrm>
            <a:off x="3126209" y="1825625"/>
            <a:ext cx="5628323" cy="4667250"/>
          </a:xfrm>
          <a:prstGeom prst="rect">
            <a:avLst/>
          </a:prstGeom>
          <a:ln/>
        </p:spPr>
      </p:pic>
    </p:spTree>
    <p:extLst>
      <p:ext uri="{BB962C8B-B14F-4D97-AF65-F5344CB8AC3E}">
        <p14:creationId xmlns:p14="http://schemas.microsoft.com/office/powerpoint/2010/main" val="3660162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E5558-2509-2A47-A9BD-D7460034D5E1}"/>
              </a:ext>
            </a:extLst>
          </p:cNvPr>
          <p:cNvSpPr>
            <a:spLocks noGrp="1"/>
          </p:cNvSpPr>
          <p:nvPr>
            <p:ph type="ctrTitle"/>
          </p:nvPr>
        </p:nvSpPr>
        <p:spPr/>
        <p:txBody>
          <a:bodyPr/>
          <a:lstStyle/>
          <a:p>
            <a:r>
              <a:rPr lang="en-US" dirty="0"/>
              <a:t>New figures – updated 04/03/2020</a:t>
            </a:r>
          </a:p>
        </p:txBody>
      </p:sp>
      <p:sp>
        <p:nvSpPr>
          <p:cNvPr id="3" name="Subtitle 2">
            <a:extLst>
              <a:ext uri="{FF2B5EF4-FFF2-40B4-BE49-F238E27FC236}">
                <a16:creationId xmlns:a16="http://schemas.microsoft.com/office/drawing/2014/main" id="{FC9E9F65-86F0-8B4B-B1DB-A585986D198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92805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7BF42-C145-AA49-8817-BEBBBE25ED21}"/>
              </a:ext>
            </a:extLst>
          </p:cNvPr>
          <p:cNvSpPr>
            <a:spLocks noGrp="1"/>
          </p:cNvSpPr>
          <p:nvPr>
            <p:ph type="title"/>
          </p:nvPr>
        </p:nvSpPr>
        <p:spPr/>
        <p:txBody>
          <a:bodyPr/>
          <a:lstStyle/>
          <a:p>
            <a:pPr algn="ctr"/>
            <a:r>
              <a:rPr lang="en-US" dirty="0"/>
              <a:t>Now including </a:t>
            </a:r>
            <a:r>
              <a:rPr lang="en-US" dirty="0" err="1"/>
              <a:t>qscR</a:t>
            </a:r>
            <a:endParaRPr lang="en-US" dirty="0"/>
          </a:p>
        </p:txBody>
      </p:sp>
      <p:pic>
        <p:nvPicPr>
          <p:cNvPr id="4" name="Content Placeholder 3">
            <a:extLst>
              <a:ext uri="{FF2B5EF4-FFF2-40B4-BE49-F238E27FC236}">
                <a16:creationId xmlns:a16="http://schemas.microsoft.com/office/drawing/2014/main" id="{8EBE4833-33B0-E24E-B410-833C1496AF73}"/>
              </a:ext>
            </a:extLst>
          </p:cNvPr>
          <p:cNvPicPr>
            <a:picLocks noGrp="1" noChangeAspect="1"/>
          </p:cNvPicPr>
          <p:nvPr>
            <p:ph idx="1"/>
          </p:nvPr>
        </p:nvPicPr>
        <p:blipFill>
          <a:blip r:embed="rId3"/>
          <a:stretch>
            <a:fillRect/>
          </a:stretch>
        </p:blipFill>
        <p:spPr>
          <a:xfrm>
            <a:off x="1939119" y="1887273"/>
            <a:ext cx="7770031" cy="4970727"/>
          </a:xfrm>
          <a:prstGeom prst="rect">
            <a:avLst/>
          </a:prstGeom>
        </p:spPr>
      </p:pic>
    </p:spTree>
    <p:extLst>
      <p:ext uri="{BB962C8B-B14F-4D97-AF65-F5344CB8AC3E}">
        <p14:creationId xmlns:p14="http://schemas.microsoft.com/office/powerpoint/2010/main" val="702368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4D22D7-CA90-2347-9325-C4BB25F3644A}"/>
              </a:ext>
            </a:extLst>
          </p:cNvPr>
          <p:cNvPicPr>
            <a:picLocks noChangeAspect="1"/>
          </p:cNvPicPr>
          <p:nvPr/>
        </p:nvPicPr>
        <p:blipFill>
          <a:blip r:embed="rId3"/>
          <a:stretch>
            <a:fillRect/>
          </a:stretch>
        </p:blipFill>
        <p:spPr>
          <a:xfrm>
            <a:off x="524197" y="584200"/>
            <a:ext cx="3020690" cy="2701924"/>
          </a:xfrm>
          <a:prstGeom prst="rect">
            <a:avLst/>
          </a:prstGeom>
        </p:spPr>
      </p:pic>
      <p:pic>
        <p:nvPicPr>
          <p:cNvPr id="5" name="Picture 4">
            <a:extLst>
              <a:ext uri="{FF2B5EF4-FFF2-40B4-BE49-F238E27FC236}">
                <a16:creationId xmlns:a16="http://schemas.microsoft.com/office/drawing/2014/main" id="{B204203C-5A23-6447-9CC9-BA4CA6CDA10C}"/>
              </a:ext>
            </a:extLst>
          </p:cNvPr>
          <p:cNvPicPr>
            <a:picLocks noChangeAspect="1"/>
          </p:cNvPicPr>
          <p:nvPr/>
        </p:nvPicPr>
        <p:blipFill>
          <a:blip r:embed="rId4"/>
          <a:stretch>
            <a:fillRect/>
          </a:stretch>
        </p:blipFill>
        <p:spPr>
          <a:xfrm>
            <a:off x="4265611" y="584200"/>
            <a:ext cx="3020690" cy="2701924"/>
          </a:xfrm>
          <a:prstGeom prst="rect">
            <a:avLst/>
          </a:prstGeom>
        </p:spPr>
      </p:pic>
      <p:pic>
        <p:nvPicPr>
          <p:cNvPr id="6" name="Picture 5">
            <a:extLst>
              <a:ext uri="{FF2B5EF4-FFF2-40B4-BE49-F238E27FC236}">
                <a16:creationId xmlns:a16="http://schemas.microsoft.com/office/drawing/2014/main" id="{44576E55-3A4A-5347-8FE8-1E549F880354}"/>
              </a:ext>
            </a:extLst>
          </p:cNvPr>
          <p:cNvPicPr>
            <a:picLocks noChangeAspect="1"/>
          </p:cNvPicPr>
          <p:nvPr/>
        </p:nvPicPr>
        <p:blipFill>
          <a:blip r:embed="rId5"/>
          <a:stretch>
            <a:fillRect/>
          </a:stretch>
        </p:blipFill>
        <p:spPr>
          <a:xfrm>
            <a:off x="8007025" y="584200"/>
            <a:ext cx="3020690" cy="2701924"/>
          </a:xfrm>
          <a:prstGeom prst="rect">
            <a:avLst/>
          </a:prstGeom>
        </p:spPr>
      </p:pic>
      <p:pic>
        <p:nvPicPr>
          <p:cNvPr id="7" name="Picture 6">
            <a:extLst>
              <a:ext uri="{FF2B5EF4-FFF2-40B4-BE49-F238E27FC236}">
                <a16:creationId xmlns:a16="http://schemas.microsoft.com/office/drawing/2014/main" id="{4F430DC5-79EC-D841-9F12-62EA5BC90D8C}"/>
              </a:ext>
            </a:extLst>
          </p:cNvPr>
          <p:cNvPicPr>
            <a:picLocks noChangeAspect="1"/>
          </p:cNvPicPr>
          <p:nvPr/>
        </p:nvPicPr>
        <p:blipFill>
          <a:blip r:embed="rId6"/>
          <a:stretch>
            <a:fillRect/>
          </a:stretch>
        </p:blipFill>
        <p:spPr>
          <a:xfrm>
            <a:off x="2236153" y="3743325"/>
            <a:ext cx="3020690" cy="2701924"/>
          </a:xfrm>
          <a:prstGeom prst="rect">
            <a:avLst/>
          </a:prstGeom>
        </p:spPr>
      </p:pic>
      <p:pic>
        <p:nvPicPr>
          <p:cNvPr id="10" name="Picture 9">
            <a:extLst>
              <a:ext uri="{FF2B5EF4-FFF2-40B4-BE49-F238E27FC236}">
                <a16:creationId xmlns:a16="http://schemas.microsoft.com/office/drawing/2014/main" id="{4989B941-6B24-0746-9A95-4F48B304F7A1}"/>
              </a:ext>
            </a:extLst>
          </p:cNvPr>
          <p:cNvPicPr>
            <a:picLocks noChangeAspect="1"/>
          </p:cNvPicPr>
          <p:nvPr/>
        </p:nvPicPr>
        <p:blipFill>
          <a:blip r:embed="rId7"/>
          <a:stretch>
            <a:fillRect/>
          </a:stretch>
        </p:blipFill>
        <p:spPr>
          <a:xfrm>
            <a:off x="5961693" y="3743325"/>
            <a:ext cx="3020690" cy="2701924"/>
          </a:xfrm>
          <a:prstGeom prst="rect">
            <a:avLst/>
          </a:prstGeom>
        </p:spPr>
      </p:pic>
    </p:spTree>
    <p:extLst>
      <p:ext uri="{BB962C8B-B14F-4D97-AF65-F5344CB8AC3E}">
        <p14:creationId xmlns:p14="http://schemas.microsoft.com/office/powerpoint/2010/main" val="1681813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1939</TotalTime>
  <Words>343</Words>
  <Application>Microsoft Office PowerPoint</Application>
  <PresentationFormat>Widescreen</PresentationFormat>
  <Paragraphs>33</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Figures for IPCD Paper</vt:lpstr>
      <vt:lpstr>Fig 1a. (Will remake this figure. Currently this is a screen shot of excel) We used BLOSUM80 to calculate the similarity scores of each isolate’s protein compared to reference, we determined the mean similarity and standard deviation for each gene. The LasR protein has the lowest mean similarity score compared to other QS proteins.</vt:lpstr>
      <vt:lpstr>Fig 1b. We created a box-and-whisker plot using BLOSSUM80 dissimilarity scores compared to a reference. Most boxes are too short to be seen, because the majority of sequences are identical or similar to the reference.</vt:lpstr>
      <vt:lpstr>Fig 1c. We used the BLOSSUM80 dissimilarity scores of LasR and LasI genes to assemble PCA plots. LasR has many variable points, while LasI primarily clusters together.</vt:lpstr>
      <vt:lpstr>Fig 1d (Will re-do this table, currently a screen shot) We calculated the number of truncations present in each group of isolates. Wound isolates have the highest percentage of truncations.</vt:lpstr>
      <vt:lpstr>Fig 2. (This is not final graph - we have fewer than 651 isolates here, I will update soon)  We used the BLOSSUM80 LasR protein dissimilarity scores to plot a PCA plot of the 651 labeled strains. CF appears to be the most variable group.</vt:lpstr>
      <vt:lpstr>New figures – updated 04/03/2020</vt:lpstr>
      <vt:lpstr>Now including qscR</vt:lpstr>
      <vt:lpstr>PowerPoint Presentation</vt:lpstr>
      <vt:lpstr>PowerPoint Presentation</vt:lpstr>
      <vt:lpstr>Figure 1</vt:lpstr>
      <vt:lpstr>Figure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for IPCD Paper</dc:title>
  <dc:creator>O'connor, Kathleen A</dc:creator>
  <cp:lastModifiedBy>Zhao, Conan Y</cp:lastModifiedBy>
  <cp:revision>22</cp:revision>
  <dcterms:created xsi:type="dcterms:W3CDTF">2020-03-26T18:43:24Z</dcterms:created>
  <dcterms:modified xsi:type="dcterms:W3CDTF">2020-06-19T02:46:30Z</dcterms:modified>
</cp:coreProperties>
</file>