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0"/>
  </p:notesMasterIdLst>
  <p:sldIdLst>
    <p:sldId id="256" r:id="rId2"/>
    <p:sldId id="267" r:id="rId3"/>
    <p:sldId id="257" r:id="rId4"/>
    <p:sldId id="259" r:id="rId5"/>
    <p:sldId id="258" r:id="rId6"/>
    <p:sldId id="272" r:id="rId7"/>
    <p:sldId id="268" r:id="rId8"/>
    <p:sldId id="271" r:id="rId9"/>
    <p:sldId id="260" r:id="rId10"/>
    <p:sldId id="261" r:id="rId11"/>
    <p:sldId id="262" r:id="rId12"/>
    <p:sldId id="273" r:id="rId13"/>
    <p:sldId id="263" r:id="rId14"/>
    <p:sldId id="270" r:id="rId15"/>
    <p:sldId id="264" r:id="rId16"/>
    <p:sldId id="265" r:id="rId17"/>
    <p:sldId id="266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m Dandade" initials="OD" lastIdx="1" clrIdx="0">
    <p:extLst>
      <p:ext uri="{19B8F6BF-5375-455C-9EA6-DF929625EA0E}">
        <p15:presenceInfo xmlns:p15="http://schemas.microsoft.com/office/powerpoint/2012/main" userId="c2bcbc67803df4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5" autoAdjust="0"/>
  </p:normalViewPr>
  <p:slideViewPr>
    <p:cSldViewPr snapToGrid="0">
      <p:cViewPr varScale="1">
        <p:scale>
          <a:sx n="77" d="100"/>
          <a:sy n="77" d="100"/>
        </p:scale>
        <p:origin x="91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\Mini%20Project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Changing</a:t>
            </a:r>
            <a:r>
              <a:rPr lang="en-IN" baseline="0"/>
              <a:t> BP with respect to Pysiologyca parameters 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[Book1.xlsx]Sheet1!$B$1</c:f>
              <c:strCache>
                <c:ptCount val="1"/>
                <c:pt idx="0">
                  <c:v>Age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[Book1.xlsx]Sheet1!$A$1:$A$28</c:f>
              <c:strCache>
                <c:ptCount val="28"/>
                <c:pt idx="0">
                  <c:v>Blood Pressure</c:v>
                </c:pt>
                <c:pt idx="1">
                  <c:v>200/170</c:v>
                </c:pt>
                <c:pt idx="2">
                  <c:v>195/165</c:v>
                </c:pt>
                <c:pt idx="3">
                  <c:v>190/160</c:v>
                </c:pt>
                <c:pt idx="4">
                  <c:v>185/155</c:v>
                </c:pt>
                <c:pt idx="5">
                  <c:v>180/150</c:v>
                </c:pt>
                <c:pt idx="6">
                  <c:v>175/145</c:v>
                </c:pt>
                <c:pt idx="7">
                  <c:v>170/140</c:v>
                </c:pt>
                <c:pt idx="8">
                  <c:v>165/135</c:v>
                </c:pt>
                <c:pt idx="9">
                  <c:v>160/130</c:v>
                </c:pt>
                <c:pt idx="10">
                  <c:v>155/125</c:v>
                </c:pt>
                <c:pt idx="11">
                  <c:v>150/120</c:v>
                </c:pt>
                <c:pt idx="12">
                  <c:v>145/115</c:v>
                </c:pt>
                <c:pt idx="13">
                  <c:v>140/110</c:v>
                </c:pt>
                <c:pt idx="14">
                  <c:v>135/105</c:v>
                </c:pt>
                <c:pt idx="15">
                  <c:v>130/100</c:v>
                </c:pt>
                <c:pt idx="16">
                  <c:v>125/95</c:v>
                </c:pt>
                <c:pt idx="17">
                  <c:v>120/90</c:v>
                </c:pt>
                <c:pt idx="18">
                  <c:v>115/85</c:v>
                </c:pt>
                <c:pt idx="19">
                  <c:v>110/80</c:v>
                </c:pt>
                <c:pt idx="20">
                  <c:v>105/75</c:v>
                </c:pt>
                <c:pt idx="21">
                  <c:v>100/70</c:v>
                </c:pt>
                <c:pt idx="22">
                  <c:v>95/65</c:v>
                </c:pt>
                <c:pt idx="23">
                  <c:v>90/60</c:v>
                </c:pt>
                <c:pt idx="24">
                  <c:v>85/55</c:v>
                </c:pt>
                <c:pt idx="25">
                  <c:v>80/50</c:v>
                </c:pt>
                <c:pt idx="26">
                  <c:v>75/45</c:v>
                </c:pt>
                <c:pt idx="27">
                  <c:v>70/40</c:v>
                </c:pt>
              </c:strCache>
            </c:strRef>
          </c:cat>
          <c:val>
            <c:numRef>
              <c:f>[Book1.xlsx]Sheet1!$B$2:$B$28</c:f>
              <c:numCache>
                <c:formatCode>General</c:formatCode>
                <c:ptCount val="27"/>
                <c:pt idx="0">
                  <c:v>17</c:v>
                </c:pt>
                <c:pt idx="1">
                  <c:v>17.5</c:v>
                </c:pt>
                <c:pt idx="2">
                  <c:v>18</c:v>
                </c:pt>
                <c:pt idx="3">
                  <c:v>18.5</c:v>
                </c:pt>
                <c:pt idx="4">
                  <c:v>19</c:v>
                </c:pt>
                <c:pt idx="5">
                  <c:v>19.5</c:v>
                </c:pt>
                <c:pt idx="6">
                  <c:v>20</c:v>
                </c:pt>
                <c:pt idx="7">
                  <c:v>20.5</c:v>
                </c:pt>
                <c:pt idx="8">
                  <c:v>21</c:v>
                </c:pt>
                <c:pt idx="9">
                  <c:v>21.5</c:v>
                </c:pt>
                <c:pt idx="10">
                  <c:v>22</c:v>
                </c:pt>
                <c:pt idx="11">
                  <c:v>22.5</c:v>
                </c:pt>
                <c:pt idx="12">
                  <c:v>23</c:v>
                </c:pt>
                <c:pt idx="13">
                  <c:v>23.5</c:v>
                </c:pt>
                <c:pt idx="14">
                  <c:v>24</c:v>
                </c:pt>
                <c:pt idx="15">
                  <c:v>24.5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30</c:v>
                </c:pt>
                <c:pt idx="20">
                  <c:v>35</c:v>
                </c:pt>
                <c:pt idx="21">
                  <c:v>40</c:v>
                </c:pt>
                <c:pt idx="22">
                  <c:v>47</c:v>
                </c:pt>
                <c:pt idx="23">
                  <c:v>65</c:v>
                </c:pt>
                <c:pt idx="24">
                  <c:v>70</c:v>
                </c:pt>
                <c:pt idx="25">
                  <c:v>80</c:v>
                </c:pt>
                <c:pt idx="26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58-4ACE-A97C-D9F2E070B900}"/>
            </c:ext>
          </c:extLst>
        </c:ser>
        <c:ser>
          <c:idx val="1"/>
          <c:order val="1"/>
          <c:tx>
            <c:strRef>
              <c:f>[Book1.xlsx]Sheet1!$C$1</c:f>
              <c:strCache>
                <c:ptCount val="1"/>
                <c:pt idx="0">
                  <c:v>Height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[Book1.xlsx]Sheet1!$A$1:$A$28</c:f>
              <c:strCache>
                <c:ptCount val="28"/>
                <c:pt idx="0">
                  <c:v>Blood Pressure</c:v>
                </c:pt>
                <c:pt idx="1">
                  <c:v>200/170</c:v>
                </c:pt>
                <c:pt idx="2">
                  <c:v>195/165</c:v>
                </c:pt>
                <c:pt idx="3">
                  <c:v>190/160</c:v>
                </c:pt>
                <c:pt idx="4">
                  <c:v>185/155</c:v>
                </c:pt>
                <c:pt idx="5">
                  <c:v>180/150</c:v>
                </c:pt>
                <c:pt idx="6">
                  <c:v>175/145</c:v>
                </c:pt>
                <c:pt idx="7">
                  <c:v>170/140</c:v>
                </c:pt>
                <c:pt idx="8">
                  <c:v>165/135</c:v>
                </c:pt>
                <c:pt idx="9">
                  <c:v>160/130</c:v>
                </c:pt>
                <c:pt idx="10">
                  <c:v>155/125</c:v>
                </c:pt>
                <c:pt idx="11">
                  <c:v>150/120</c:v>
                </c:pt>
                <c:pt idx="12">
                  <c:v>145/115</c:v>
                </c:pt>
                <c:pt idx="13">
                  <c:v>140/110</c:v>
                </c:pt>
                <c:pt idx="14">
                  <c:v>135/105</c:v>
                </c:pt>
                <c:pt idx="15">
                  <c:v>130/100</c:v>
                </c:pt>
                <c:pt idx="16">
                  <c:v>125/95</c:v>
                </c:pt>
                <c:pt idx="17">
                  <c:v>120/90</c:v>
                </c:pt>
                <c:pt idx="18">
                  <c:v>115/85</c:v>
                </c:pt>
                <c:pt idx="19">
                  <c:v>110/80</c:v>
                </c:pt>
                <c:pt idx="20">
                  <c:v>105/75</c:v>
                </c:pt>
                <c:pt idx="21">
                  <c:v>100/70</c:v>
                </c:pt>
                <c:pt idx="22">
                  <c:v>95/65</c:v>
                </c:pt>
                <c:pt idx="23">
                  <c:v>90/60</c:v>
                </c:pt>
                <c:pt idx="24">
                  <c:v>85/55</c:v>
                </c:pt>
                <c:pt idx="25">
                  <c:v>80/50</c:v>
                </c:pt>
                <c:pt idx="26">
                  <c:v>75/45</c:v>
                </c:pt>
                <c:pt idx="27">
                  <c:v>70/40</c:v>
                </c:pt>
              </c:strCache>
            </c:strRef>
          </c:cat>
          <c:val>
            <c:numRef>
              <c:f>[Book1.xlsx]Sheet1!$C$2:$C$28</c:f>
              <c:numCache>
                <c:formatCode>General</c:formatCode>
                <c:ptCount val="27"/>
                <c:pt idx="0">
                  <c:v>154</c:v>
                </c:pt>
                <c:pt idx="1">
                  <c:v>155</c:v>
                </c:pt>
                <c:pt idx="2">
                  <c:v>156</c:v>
                </c:pt>
                <c:pt idx="3">
                  <c:v>157</c:v>
                </c:pt>
                <c:pt idx="4">
                  <c:v>158</c:v>
                </c:pt>
                <c:pt idx="5">
                  <c:v>159</c:v>
                </c:pt>
                <c:pt idx="6">
                  <c:v>160</c:v>
                </c:pt>
                <c:pt idx="7">
                  <c:v>161</c:v>
                </c:pt>
                <c:pt idx="8">
                  <c:v>162</c:v>
                </c:pt>
                <c:pt idx="9">
                  <c:v>163</c:v>
                </c:pt>
                <c:pt idx="10">
                  <c:v>164</c:v>
                </c:pt>
                <c:pt idx="11">
                  <c:v>165</c:v>
                </c:pt>
                <c:pt idx="12">
                  <c:v>166</c:v>
                </c:pt>
                <c:pt idx="13">
                  <c:v>167</c:v>
                </c:pt>
                <c:pt idx="14">
                  <c:v>168</c:v>
                </c:pt>
                <c:pt idx="15">
                  <c:v>169</c:v>
                </c:pt>
                <c:pt idx="16">
                  <c:v>170</c:v>
                </c:pt>
                <c:pt idx="17">
                  <c:v>171</c:v>
                </c:pt>
                <c:pt idx="18">
                  <c:v>172</c:v>
                </c:pt>
                <c:pt idx="19">
                  <c:v>173</c:v>
                </c:pt>
                <c:pt idx="20">
                  <c:v>174</c:v>
                </c:pt>
                <c:pt idx="21">
                  <c:v>175</c:v>
                </c:pt>
                <c:pt idx="22">
                  <c:v>176</c:v>
                </c:pt>
                <c:pt idx="23">
                  <c:v>177</c:v>
                </c:pt>
                <c:pt idx="24">
                  <c:v>178</c:v>
                </c:pt>
                <c:pt idx="25">
                  <c:v>179</c:v>
                </c:pt>
                <c:pt idx="26">
                  <c:v>180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58-4ACE-A97C-D9F2E070B900}"/>
            </c:ext>
          </c:extLst>
        </c:ser>
        <c:ser>
          <c:idx val="2"/>
          <c:order val="2"/>
          <c:tx>
            <c:strRef>
              <c:f>[Book1.xlsx]Sheet1!$D$1</c:f>
              <c:strCache>
                <c:ptCount val="1"/>
                <c:pt idx="0">
                  <c:v>weight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[Book1.xlsx]Sheet1!$A$1:$A$28</c:f>
              <c:strCache>
                <c:ptCount val="28"/>
                <c:pt idx="0">
                  <c:v>Blood Pressure</c:v>
                </c:pt>
                <c:pt idx="1">
                  <c:v>200/170</c:v>
                </c:pt>
                <c:pt idx="2">
                  <c:v>195/165</c:v>
                </c:pt>
                <c:pt idx="3">
                  <c:v>190/160</c:v>
                </c:pt>
                <c:pt idx="4">
                  <c:v>185/155</c:v>
                </c:pt>
                <c:pt idx="5">
                  <c:v>180/150</c:v>
                </c:pt>
                <c:pt idx="6">
                  <c:v>175/145</c:v>
                </c:pt>
                <c:pt idx="7">
                  <c:v>170/140</c:v>
                </c:pt>
                <c:pt idx="8">
                  <c:v>165/135</c:v>
                </c:pt>
                <c:pt idx="9">
                  <c:v>160/130</c:v>
                </c:pt>
                <c:pt idx="10">
                  <c:v>155/125</c:v>
                </c:pt>
                <c:pt idx="11">
                  <c:v>150/120</c:v>
                </c:pt>
                <c:pt idx="12">
                  <c:v>145/115</c:v>
                </c:pt>
                <c:pt idx="13">
                  <c:v>140/110</c:v>
                </c:pt>
                <c:pt idx="14">
                  <c:v>135/105</c:v>
                </c:pt>
                <c:pt idx="15">
                  <c:v>130/100</c:v>
                </c:pt>
                <c:pt idx="16">
                  <c:v>125/95</c:v>
                </c:pt>
                <c:pt idx="17">
                  <c:v>120/90</c:v>
                </c:pt>
                <c:pt idx="18">
                  <c:v>115/85</c:v>
                </c:pt>
                <c:pt idx="19">
                  <c:v>110/80</c:v>
                </c:pt>
                <c:pt idx="20">
                  <c:v>105/75</c:v>
                </c:pt>
                <c:pt idx="21">
                  <c:v>100/70</c:v>
                </c:pt>
                <c:pt idx="22">
                  <c:v>95/65</c:v>
                </c:pt>
                <c:pt idx="23">
                  <c:v>90/60</c:v>
                </c:pt>
                <c:pt idx="24">
                  <c:v>85/55</c:v>
                </c:pt>
                <c:pt idx="25">
                  <c:v>80/50</c:v>
                </c:pt>
                <c:pt idx="26">
                  <c:v>75/45</c:v>
                </c:pt>
                <c:pt idx="27">
                  <c:v>70/40</c:v>
                </c:pt>
              </c:strCache>
            </c:strRef>
          </c:cat>
          <c:val>
            <c:numRef>
              <c:f>[Book1.xlsx]Sheet1!$D$2:$D$28</c:f>
              <c:numCache>
                <c:formatCode>General</c:formatCode>
                <c:ptCount val="27"/>
                <c:pt idx="0">
                  <c:v>81</c:v>
                </c:pt>
                <c:pt idx="1">
                  <c:v>80</c:v>
                </c:pt>
                <c:pt idx="2">
                  <c:v>79</c:v>
                </c:pt>
                <c:pt idx="3">
                  <c:v>78</c:v>
                </c:pt>
                <c:pt idx="4">
                  <c:v>77</c:v>
                </c:pt>
                <c:pt idx="5">
                  <c:v>76</c:v>
                </c:pt>
                <c:pt idx="6">
                  <c:v>75</c:v>
                </c:pt>
                <c:pt idx="7">
                  <c:v>74</c:v>
                </c:pt>
                <c:pt idx="8">
                  <c:v>73</c:v>
                </c:pt>
                <c:pt idx="9">
                  <c:v>72</c:v>
                </c:pt>
                <c:pt idx="10">
                  <c:v>71</c:v>
                </c:pt>
                <c:pt idx="11">
                  <c:v>70</c:v>
                </c:pt>
                <c:pt idx="12">
                  <c:v>69</c:v>
                </c:pt>
                <c:pt idx="13">
                  <c:v>68</c:v>
                </c:pt>
                <c:pt idx="14">
                  <c:v>67</c:v>
                </c:pt>
                <c:pt idx="15">
                  <c:v>66</c:v>
                </c:pt>
                <c:pt idx="16">
                  <c:v>65</c:v>
                </c:pt>
                <c:pt idx="17">
                  <c:v>64</c:v>
                </c:pt>
                <c:pt idx="18">
                  <c:v>63</c:v>
                </c:pt>
                <c:pt idx="19">
                  <c:v>62</c:v>
                </c:pt>
                <c:pt idx="20">
                  <c:v>61</c:v>
                </c:pt>
                <c:pt idx="21">
                  <c:v>60</c:v>
                </c:pt>
                <c:pt idx="22">
                  <c:v>59</c:v>
                </c:pt>
                <c:pt idx="23">
                  <c:v>58</c:v>
                </c:pt>
                <c:pt idx="24">
                  <c:v>57</c:v>
                </c:pt>
                <c:pt idx="25">
                  <c:v>56</c:v>
                </c:pt>
                <c:pt idx="26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C58-4ACE-A97C-D9F2E070B9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5951103"/>
        <c:axId val="1746660671"/>
      </c:lineChart>
      <c:catAx>
        <c:axId val="1935951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6660671"/>
        <c:crosses val="autoZero"/>
        <c:auto val="1"/>
        <c:lblAlgn val="ctr"/>
        <c:lblOffset val="100"/>
        <c:noMultiLvlLbl val="0"/>
      </c:catAx>
      <c:valAx>
        <c:axId val="1746660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5951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BA6E2-A4EE-410D-B6A5-9745FB21F645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65F59-1E2A-44B8-BD10-9FD5F58E7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051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7356-7734-4F0E-90A4-C7D20FE6631F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30E9-8F28-4F97-929C-BF671D19084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13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7356-7734-4F0E-90A4-C7D20FE6631F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30E9-8F28-4F97-929C-BF671D190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03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7356-7734-4F0E-90A4-C7D20FE6631F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30E9-8F28-4F97-929C-BF671D190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73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7356-7734-4F0E-90A4-C7D20FE6631F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30E9-8F28-4F97-929C-BF671D190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31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7356-7734-4F0E-90A4-C7D20FE6631F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30E9-8F28-4F97-929C-BF671D19084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8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7356-7734-4F0E-90A4-C7D20FE6631F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30E9-8F28-4F97-929C-BF671D190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72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7356-7734-4F0E-90A4-C7D20FE6631F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30E9-8F28-4F97-929C-BF671D190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8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7356-7734-4F0E-90A4-C7D20FE6631F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30E9-8F28-4F97-929C-BF671D190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63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7356-7734-4F0E-90A4-C7D20FE6631F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30E9-8F28-4F97-929C-BF671D190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94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C17356-7734-4F0E-90A4-C7D20FE6631F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2230E9-8F28-4F97-929C-BF671D190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35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7356-7734-4F0E-90A4-C7D20FE6631F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30E9-8F28-4F97-929C-BF671D190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77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C17356-7734-4F0E-90A4-C7D20FE6631F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2230E9-8F28-4F97-929C-BF671D19084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71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microsoft.com/office/2007/relationships/hdphoto" Target="../media/hdphoto6.wdp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" TargetMode="External"/><Relationship Id="rId2" Type="http://schemas.openxmlformats.org/officeDocument/2006/relationships/hyperlink" Target="https://ieeexplore.ieee.org/document/8952635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49D2A6-DCF9-4EFD-BA15-CE11B6A61A2C}"/>
              </a:ext>
            </a:extLst>
          </p:cNvPr>
          <p:cNvSpPr txBox="1"/>
          <p:nvPr/>
        </p:nvSpPr>
        <p:spPr>
          <a:xfrm>
            <a:off x="850754" y="837029"/>
            <a:ext cx="50255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>
                <a:solidFill>
                  <a:schemeClr val="accent6"/>
                </a:solidFill>
                <a:latin typeface="Century Gothic" panose="020B0502020202020204" pitchFamily="34" charset="0"/>
              </a:rPr>
              <a:t>Cuff-Less Blood Pressure Estimation Using </a:t>
            </a:r>
          </a:p>
          <a:p>
            <a:pPr algn="r"/>
            <a:r>
              <a:rPr lang="en-IN" sz="2800" dirty="0">
                <a:solidFill>
                  <a:schemeClr val="accent6"/>
                </a:solidFill>
                <a:latin typeface="Century Gothic" panose="020B0502020202020204" pitchFamily="34" charset="0"/>
              </a:rPr>
              <a:t>Machine Learning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6D586EC-C632-4A35-8C0D-B205B9D99380}"/>
              </a:ext>
            </a:extLst>
          </p:cNvPr>
          <p:cNvCxnSpPr>
            <a:cxnSpLocks/>
          </p:cNvCxnSpPr>
          <p:nvPr/>
        </p:nvCxnSpPr>
        <p:spPr>
          <a:xfrm flipH="1">
            <a:off x="6070717" y="819009"/>
            <a:ext cx="7126" cy="15492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F871D75-9619-4C65-AF5F-DA108D99CBB9}"/>
              </a:ext>
            </a:extLst>
          </p:cNvPr>
          <p:cNvSpPr txBox="1"/>
          <p:nvPr/>
        </p:nvSpPr>
        <p:spPr>
          <a:xfrm>
            <a:off x="6077843" y="913972"/>
            <a:ext cx="347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entury Gothic" panose="020B0502020202020204" pitchFamily="34" charset="0"/>
              </a:rPr>
              <a:t>Blood pressure monitoring </a:t>
            </a:r>
          </a:p>
          <a:p>
            <a:r>
              <a:rPr lang="en-IN" sz="2000" dirty="0">
                <a:latin typeface="Century Gothic" panose="020B0502020202020204" pitchFamily="34" charset="0"/>
              </a:rPr>
              <a:t>made easy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8011F6-1771-4BD7-B9B9-23FE8B8097DA}"/>
              </a:ext>
            </a:extLst>
          </p:cNvPr>
          <p:cNvSpPr txBox="1"/>
          <p:nvPr/>
        </p:nvSpPr>
        <p:spPr>
          <a:xfrm>
            <a:off x="3615558" y="2398477"/>
            <a:ext cx="4960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entury Gothic" panose="020B0502020202020204" pitchFamily="34" charset="0"/>
              </a:rPr>
              <a:t>Presented by,</a:t>
            </a:r>
          </a:p>
          <a:p>
            <a:pPr algn="ctr"/>
            <a:r>
              <a:rPr lang="en-IN" dirty="0">
                <a:latin typeface="Century Gothic" panose="020B0502020202020204" pitchFamily="34" charset="0"/>
              </a:rPr>
              <a:t>Om Dandade (19)</a:t>
            </a:r>
          </a:p>
          <a:p>
            <a:pPr algn="ctr"/>
            <a:r>
              <a:rPr lang="en-IN" dirty="0">
                <a:latin typeface="Century Gothic" panose="020B0502020202020204" pitchFamily="34" charset="0"/>
              </a:rPr>
              <a:t>Poorvi Kulkarni (35)</a:t>
            </a:r>
          </a:p>
          <a:p>
            <a:pPr algn="ctr"/>
            <a:r>
              <a:rPr lang="en-IN" dirty="0">
                <a:latin typeface="Century Gothic" panose="020B0502020202020204" pitchFamily="34" charset="0"/>
              </a:rPr>
              <a:t>Pranita Kulkarni (36)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0FF5926-A834-4A1F-898F-6AEBF9020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7500" y1="40127" x2="37500" y2="40127"/>
                        <a14:foregroundMark x1="39063" y1="54777" x2="39063" y2="54777"/>
                        <a14:foregroundMark x1="40938" y1="57325" x2="32188" y2="30573"/>
                        <a14:foregroundMark x1="32188" y1="30573" x2="40625" y2="57962"/>
                        <a14:foregroundMark x1="40000" y1="68153" x2="30625" y2="38854"/>
                        <a14:foregroundMark x1="30625" y1="38854" x2="44063" y2="56051"/>
                        <a14:foregroundMark x1="44063" y1="56051" x2="37813" y2="656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97" y="1285081"/>
            <a:ext cx="2238561" cy="10982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9E338C-2130-4744-A23E-6B23A97BF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8788" y="186572"/>
            <a:ext cx="1790855" cy="1356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4C03BD-13FD-44A4-AB06-4F5B59400A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01" y="352194"/>
            <a:ext cx="933450" cy="952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B12AD3-B0D9-4CBC-B0B0-07F4427A00C2}"/>
              </a:ext>
            </a:extLst>
          </p:cNvPr>
          <p:cNvSpPr txBox="1"/>
          <p:nvPr/>
        </p:nvSpPr>
        <p:spPr>
          <a:xfrm>
            <a:off x="5263269" y="97781"/>
            <a:ext cx="15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Century Gothic" panose="020B0502020202020204" pitchFamily="34" charset="0"/>
              </a:rPr>
              <a:t>A Seminar</a:t>
            </a:r>
          </a:p>
          <a:p>
            <a:pPr algn="ctr"/>
            <a:r>
              <a:rPr lang="en-IN" sz="2000" dirty="0">
                <a:latin typeface="Century Gothic" panose="020B0502020202020204" pitchFamily="34" charset="0"/>
              </a:rPr>
              <a:t>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7E204-2079-4C0B-A143-2A72468AF4C2}"/>
              </a:ext>
            </a:extLst>
          </p:cNvPr>
          <p:cNvSpPr txBox="1"/>
          <p:nvPr/>
        </p:nvSpPr>
        <p:spPr>
          <a:xfrm>
            <a:off x="1818925" y="4757311"/>
            <a:ext cx="85178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  <a:latin typeface="Century Gothic" panose="020B0502020202020204" pitchFamily="34" charset="0"/>
              </a:rPr>
              <a:t>Department of Electronics and Telecommunication Engineering</a:t>
            </a:r>
            <a:endParaRPr lang="en-US" sz="2000" dirty="0">
              <a:latin typeface="Century Gothic" panose="020B0502020202020204" pitchFamily="34" charset="0"/>
            </a:endParaRPr>
          </a:p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Dr. D. Y. Patil Institute of Engineering, Management and</a:t>
            </a:r>
          </a:p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Research, Akurdi, Pune - 44</a:t>
            </a:r>
          </a:p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2021-2022</a:t>
            </a:r>
          </a:p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B.E. Sem 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738EA1-ACAA-45A0-ADA7-342179B9DAB9}"/>
              </a:ext>
            </a:extLst>
          </p:cNvPr>
          <p:cNvSpPr txBox="1"/>
          <p:nvPr/>
        </p:nvSpPr>
        <p:spPr>
          <a:xfrm>
            <a:off x="3031348" y="3716393"/>
            <a:ext cx="6078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entury Gothic" panose="020B0502020202020204" pitchFamily="34" charset="0"/>
              </a:rPr>
              <a:t>Under the guidance of,</a:t>
            </a:r>
          </a:p>
          <a:p>
            <a:pPr algn="ctr"/>
            <a:r>
              <a:rPr lang="en-IN" dirty="0">
                <a:solidFill>
                  <a:srgbClr val="7030A0"/>
                </a:solidFill>
                <a:latin typeface="Century Gothic" panose="020B0502020202020204" pitchFamily="34" charset="0"/>
              </a:rPr>
              <a:t>Mr. Lokesh M. Giripunje</a:t>
            </a:r>
          </a:p>
          <a:p>
            <a:pPr algn="ctr"/>
            <a:r>
              <a:rPr lang="en-IN" sz="1600" dirty="0">
                <a:latin typeface="Century Gothic" panose="020B0502020202020204" pitchFamily="34" charset="0"/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2103010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45EB5C-2DF5-471D-B442-801167B50700}"/>
              </a:ext>
            </a:extLst>
          </p:cNvPr>
          <p:cNvSpPr txBox="1"/>
          <p:nvPr/>
        </p:nvSpPr>
        <p:spPr>
          <a:xfrm>
            <a:off x="1099793" y="295377"/>
            <a:ext cx="4996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6"/>
                </a:solidFill>
                <a:latin typeface="Century Gothic" panose="020B0502020202020204" pitchFamily="34" charset="0"/>
              </a:rPr>
              <a:t>Calculating PTT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5A03E-3F67-45FB-B5E3-725E2FDA6456}"/>
              </a:ext>
            </a:extLst>
          </p:cNvPr>
          <p:cNvSpPr txBox="1"/>
          <p:nvPr/>
        </p:nvSpPr>
        <p:spPr>
          <a:xfrm>
            <a:off x="983974" y="993913"/>
            <a:ext cx="5466522" cy="1254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Collecting User inputs like data and when to start estimation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Collecting input from the PPGs located at wrist and finger at synchronous 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747C3B-CBFE-4B9D-A61E-32E4E4A8A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712" y="618299"/>
            <a:ext cx="3785495" cy="22267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174CA5-2A31-4402-A88B-AA9D3B814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784" y="2378074"/>
            <a:ext cx="4148068" cy="33200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356C8E-FF0C-4A24-8E58-7CB9518B9205}"/>
              </a:ext>
            </a:extLst>
          </p:cNvPr>
          <p:cNvSpPr txBox="1"/>
          <p:nvPr/>
        </p:nvSpPr>
        <p:spPr>
          <a:xfrm>
            <a:off x="7603435" y="2703443"/>
            <a:ext cx="3488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Fig</a:t>
            </a:r>
            <a:r>
              <a:rPr lang="en-IN" sz="14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PTT calculation based on the PPG waveform and ECG R wave [3] </a:t>
            </a:r>
            <a:endParaRPr lang="en-IN" sz="1400" dirty="0"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E93146-5EA3-4BF4-84B4-5D3E9CD89A43}"/>
              </a:ext>
            </a:extLst>
          </p:cNvPr>
          <p:cNvSpPr txBox="1"/>
          <p:nvPr/>
        </p:nvSpPr>
        <p:spPr>
          <a:xfrm>
            <a:off x="6450496" y="3607904"/>
            <a:ext cx="5009321" cy="2546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en-IN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3. Converting PPG signal in to digital by using onboard ADCs of Arduino, as shown in fig 4.1.1Calculation of PTT</a:t>
            </a:r>
          </a:p>
          <a:p>
            <a:pPr lvl="0" algn="just">
              <a:lnSpc>
                <a:spcPct val="107000"/>
              </a:lnSpc>
            </a:pPr>
            <a:endParaRPr lang="en-IN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lvl="0" algn="just">
              <a:lnSpc>
                <a:spcPct val="107000"/>
              </a:lnSpc>
            </a:pPr>
            <a:r>
              <a:rPr lang="en-IN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4. BP estimation </a:t>
            </a:r>
          </a:p>
          <a:p>
            <a:pPr lvl="0" algn="just">
              <a:lnSpc>
                <a:spcPct val="107000"/>
              </a:lnSpc>
            </a:pPr>
            <a:endParaRPr lang="en-IN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5. Display and storing results</a:t>
            </a: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2AEC0D-BAF5-4CE6-A34C-C394B717246F}"/>
              </a:ext>
            </a:extLst>
          </p:cNvPr>
          <p:cNvSpPr txBox="1"/>
          <p:nvPr/>
        </p:nvSpPr>
        <p:spPr>
          <a:xfrm>
            <a:off x="1984514" y="5710198"/>
            <a:ext cx="375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Fig </a:t>
            </a:r>
            <a:r>
              <a:rPr lang="en-IN" sz="14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PPT using PPG only [1]</a:t>
            </a:r>
            <a:endParaRPr lang="en-IN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507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8C7A3-5975-4D27-88B9-C6A463161488}"/>
              </a:ext>
            </a:extLst>
          </p:cNvPr>
          <p:cNvSpPr txBox="1"/>
          <p:nvPr/>
        </p:nvSpPr>
        <p:spPr>
          <a:xfrm>
            <a:off x="961534" y="367645"/>
            <a:ext cx="4732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6"/>
                </a:solidFill>
                <a:latin typeface="Century Gothic" panose="020B0502020202020204" pitchFamily="34" charset="0"/>
              </a:rPr>
              <a:t>Relation Between PTT and BP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D14C8F-5B69-42A9-B5C6-9BE5E4C72045}"/>
                  </a:ext>
                </a:extLst>
              </p:cNvPr>
              <p:cNvSpPr txBox="1"/>
              <p:nvPr/>
            </p:nvSpPr>
            <p:spPr>
              <a:xfrm>
                <a:off x="3810787" y="865578"/>
                <a:ext cx="60944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i="1" dirty="0">
                    <a:latin typeface="Century Gothic" panose="020B0502020202020204" pitchFamily="34" charset="0"/>
                  </a:rPr>
                  <a:t>BP = K1 *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𝑃𝑇𝑇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i="1" dirty="0">
                    <a:latin typeface="Century Gothic" panose="020B0502020202020204" pitchFamily="34" charset="0"/>
                  </a:rPr>
                  <a:t> + K2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D14C8F-5B69-42A9-B5C6-9BE5E4C72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787" y="865578"/>
                <a:ext cx="6094428" cy="369332"/>
              </a:xfrm>
              <a:prstGeom prst="rect">
                <a:avLst/>
              </a:prstGeom>
              <a:blipFill>
                <a:blip r:embed="rId2"/>
                <a:stretch>
                  <a:fillRect l="-800" t="-983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6ED4B8F-E571-46CB-8F73-6EC816A452D7}"/>
              </a:ext>
            </a:extLst>
          </p:cNvPr>
          <p:cNvSpPr txBox="1"/>
          <p:nvPr/>
        </p:nvSpPr>
        <p:spPr>
          <a:xfrm>
            <a:off x="961534" y="1363511"/>
            <a:ext cx="9992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entury Gothic" panose="020B0502020202020204" pitchFamily="34" charset="0"/>
              </a:rPr>
              <a:t>Blood Pressure is inversely proportional PTT  where,</a:t>
            </a:r>
          </a:p>
          <a:p>
            <a:r>
              <a:rPr lang="en-IN" dirty="0">
                <a:latin typeface="Century Gothic" panose="020B0502020202020204" pitchFamily="34" charset="0"/>
              </a:rPr>
              <a:t>K1 and K2 </a:t>
            </a:r>
            <a:r>
              <a:rPr lang="en-US" dirty="0">
                <a:latin typeface="Century Gothic" panose="020B0502020202020204" pitchFamily="34" charset="0"/>
              </a:rPr>
              <a:t>are the unknown individual-specific parameters</a:t>
            </a:r>
            <a:r>
              <a:rPr lang="en-IN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BCB22A-B6C0-42C2-ABE6-0BE2250C7C51}"/>
              </a:ext>
            </a:extLst>
          </p:cNvPr>
          <p:cNvSpPr txBox="1"/>
          <p:nvPr/>
        </p:nvSpPr>
        <p:spPr>
          <a:xfrm>
            <a:off x="895545" y="2757513"/>
            <a:ext cx="95964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Century Gothic" panose="020B0502020202020204" pitchFamily="34" charset="0"/>
              </a:rPr>
              <a:t>linear regression model </a:t>
            </a:r>
            <a:r>
              <a:rPr lang="en-IN" dirty="0">
                <a:latin typeface="Century Gothic" panose="020B0502020202020204" pitchFamily="34" charset="0"/>
              </a:rPr>
              <a:t>is been used to estimate BP before</a:t>
            </a:r>
            <a:endParaRPr lang="en-IN" b="1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MAE ± SD is 2.07 ± 2.06 mm Hg for SBP estimation, and 2.12 ± 1.85 mm Hg for DBP estimation has been achieved.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These estimates are Under the accurate BP estimation standard (5 ± 8 mmHg).</a:t>
            </a:r>
          </a:p>
        </p:txBody>
      </p:sp>
    </p:spTree>
    <p:extLst>
      <p:ext uri="{BB962C8B-B14F-4D97-AF65-F5344CB8AC3E}">
        <p14:creationId xmlns:p14="http://schemas.microsoft.com/office/powerpoint/2010/main" val="3818690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8C7A3-5975-4D27-88B9-C6A463161488}"/>
              </a:ext>
            </a:extLst>
          </p:cNvPr>
          <p:cNvSpPr txBox="1"/>
          <p:nvPr/>
        </p:nvSpPr>
        <p:spPr>
          <a:xfrm>
            <a:off x="961534" y="367645"/>
            <a:ext cx="4732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6"/>
                </a:solidFill>
                <a:latin typeface="Century Gothic" panose="020B0502020202020204" pitchFamily="34" charset="0"/>
              </a:rPr>
              <a:t>Data from verity of peoples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0354EB-1753-4826-9F45-56E4755BAD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" b="7143"/>
          <a:stretch/>
        </p:blipFill>
        <p:spPr>
          <a:xfrm>
            <a:off x="2021253" y="1041951"/>
            <a:ext cx="8149493" cy="39773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BDA2A7-29A7-4266-B57E-1950280658F0}"/>
              </a:ext>
            </a:extLst>
          </p:cNvPr>
          <p:cNvSpPr txBox="1"/>
          <p:nvPr/>
        </p:nvSpPr>
        <p:spPr>
          <a:xfrm>
            <a:off x="3707296" y="5337313"/>
            <a:ext cx="485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entury Gothic" panose="020B0502020202020204" pitchFamily="34" charset="0"/>
              </a:rPr>
              <a:t>Fig: Different groups of people [4]</a:t>
            </a:r>
          </a:p>
        </p:txBody>
      </p:sp>
    </p:spTree>
    <p:extLst>
      <p:ext uri="{BB962C8B-B14F-4D97-AF65-F5344CB8AC3E}">
        <p14:creationId xmlns:p14="http://schemas.microsoft.com/office/powerpoint/2010/main" val="3745743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B4787-AB65-48FC-A220-3D589F543E40}"/>
              </a:ext>
            </a:extLst>
          </p:cNvPr>
          <p:cNvSpPr txBox="1"/>
          <p:nvPr/>
        </p:nvSpPr>
        <p:spPr>
          <a:xfrm>
            <a:off x="1018095" y="320512"/>
            <a:ext cx="6890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6"/>
                </a:solidFill>
                <a:latin typeface="Century Gothic" panose="020B0502020202020204" pitchFamily="34" charset="0"/>
              </a:rPr>
              <a:t>What our model proposes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09C56-EBC1-4165-8CCE-EB48C80206FD}"/>
              </a:ext>
            </a:extLst>
          </p:cNvPr>
          <p:cNvSpPr txBox="1"/>
          <p:nvPr/>
        </p:nvSpPr>
        <p:spPr>
          <a:xfrm>
            <a:off x="952107" y="1366887"/>
            <a:ext cx="52755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entury Gothic" panose="020B0502020202020204" pitchFamily="34" charset="0"/>
              </a:rPr>
              <a:t>As </a:t>
            </a:r>
            <a:r>
              <a:rPr lang="en-US" dirty="0">
                <a:latin typeface="Century Gothic" panose="020B0502020202020204" pitchFamily="34" charset="0"/>
              </a:rPr>
              <a:t>It is shown that these parameters are related to the individual’s age, height, and other physiological parameters variation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entury Gothic" panose="020B0502020202020204" pitchFamily="34" charset="0"/>
              </a:rPr>
              <a:t>A </a:t>
            </a:r>
            <a:r>
              <a:rPr lang="en-IN" dirty="0">
                <a:solidFill>
                  <a:srgbClr val="7030A0"/>
                </a:solidFill>
                <a:latin typeface="Century Gothic" panose="020B0502020202020204" pitchFamily="34" charset="0"/>
              </a:rPr>
              <a:t>Neural Network Regression Algorithm </a:t>
            </a:r>
            <a:r>
              <a:rPr lang="en-IN" dirty="0">
                <a:latin typeface="Century Gothic" panose="020B0502020202020204" pitchFamily="34" charset="0"/>
              </a:rPr>
              <a:t>will predict the blood pressure using these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entury Gothic" panose="020B0502020202020204" pitchFamily="34" charset="0"/>
              </a:rPr>
              <a:t>Now we can include many more parameter for accurate prediction.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18F6EA9-9FAB-4538-A321-EF3288F51E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600898"/>
              </p:ext>
            </p:extLst>
          </p:nvPr>
        </p:nvGraphicFramePr>
        <p:xfrm>
          <a:off x="6542202" y="971818"/>
          <a:ext cx="5275580" cy="4519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53AFBAD-2C57-4F75-A145-53E7C718BAA7}"/>
              </a:ext>
            </a:extLst>
          </p:cNvPr>
          <p:cNvSpPr txBox="1"/>
          <p:nvPr/>
        </p:nvSpPr>
        <p:spPr>
          <a:xfrm>
            <a:off x="7076661" y="5585791"/>
            <a:ext cx="4393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Chart</a:t>
            </a:r>
            <a:r>
              <a:rPr lang="en-US" sz="1400" dirty="0">
                <a:latin typeface="Century Gothic" panose="020B0502020202020204" pitchFamily="34" charset="0"/>
              </a:rPr>
              <a:t>: Changing blood pressure with changing height, weight and age</a:t>
            </a:r>
            <a:endParaRPr lang="en-IN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011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DC8E9B-30F7-4C15-8EC2-796A7081640D}"/>
              </a:ext>
            </a:extLst>
          </p:cNvPr>
          <p:cNvSpPr txBox="1"/>
          <p:nvPr/>
        </p:nvSpPr>
        <p:spPr>
          <a:xfrm>
            <a:off x="2650503" y="231060"/>
            <a:ext cx="6890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accent6"/>
                </a:solidFill>
                <a:latin typeface="Century Gothic" panose="020B0502020202020204" pitchFamily="34" charset="0"/>
              </a:rPr>
              <a:t>Expected Expenditure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13F602-BC27-4222-978C-C8D8ACA8C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734004"/>
              </p:ext>
            </p:extLst>
          </p:nvPr>
        </p:nvGraphicFramePr>
        <p:xfrm>
          <a:off x="3089330" y="1271924"/>
          <a:ext cx="6013340" cy="43141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03966">
                  <a:extLst>
                    <a:ext uri="{9D8B030D-6E8A-4147-A177-3AD203B41FA5}">
                      <a16:colId xmlns:a16="http://schemas.microsoft.com/office/drawing/2014/main" val="1047860021"/>
                    </a:ext>
                  </a:extLst>
                </a:gridCol>
                <a:gridCol w="3109374">
                  <a:extLst>
                    <a:ext uri="{9D8B030D-6E8A-4147-A177-3AD203B41FA5}">
                      <a16:colId xmlns:a16="http://schemas.microsoft.com/office/drawing/2014/main" val="1868497055"/>
                    </a:ext>
                  </a:extLst>
                </a:gridCol>
              </a:tblGrid>
              <a:tr h="45386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Century Gothic" panose="020B0502020202020204" pitchFamily="34" charset="0"/>
                        </a:rPr>
                        <a:t>COMPONENTS </a:t>
                      </a:r>
                      <a:endParaRPr lang="en-IN" sz="16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9850" marR="73025" marT="1206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Century Gothic" panose="020B0502020202020204" pitchFamily="34" charset="0"/>
                        </a:rPr>
                        <a:t>COST (IN RS)  </a:t>
                      </a:r>
                      <a:endParaRPr lang="en-IN" sz="16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9850" marR="73025" marT="12065" marB="0"/>
                </a:tc>
                <a:extLst>
                  <a:ext uri="{0D108BD9-81ED-4DB2-BD59-A6C34878D82A}">
                    <a16:rowId xmlns:a16="http://schemas.microsoft.com/office/drawing/2014/main" val="2742019233"/>
                  </a:ext>
                </a:extLst>
              </a:tr>
              <a:tr h="4642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Century Gothic" panose="020B0502020202020204" pitchFamily="34" charset="0"/>
                        </a:rPr>
                        <a:t>Raspberry Pi 3 </a:t>
                      </a:r>
                      <a:endParaRPr lang="en-IN" sz="16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9850" marR="73025" marT="1206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Century Gothic" panose="020B0502020202020204" pitchFamily="34" charset="0"/>
                        </a:rPr>
                        <a:t>2600             </a:t>
                      </a:r>
                      <a:endParaRPr lang="en-IN" sz="16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9850" marR="73025" marT="12065" marB="0"/>
                </a:tc>
                <a:extLst>
                  <a:ext uri="{0D108BD9-81ED-4DB2-BD59-A6C34878D82A}">
                    <a16:rowId xmlns:a16="http://schemas.microsoft.com/office/drawing/2014/main" val="495906693"/>
                  </a:ext>
                </a:extLst>
              </a:tr>
              <a:tr h="4628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Century Gothic" panose="020B0502020202020204" pitchFamily="34" charset="0"/>
                        </a:rPr>
                        <a:t> PPG sensor X 2 </a:t>
                      </a:r>
                      <a:endParaRPr lang="en-IN" sz="16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9850" marR="73025" marT="1206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Century Gothic" panose="020B0502020202020204" pitchFamily="34" charset="0"/>
                        </a:rPr>
                        <a:t>             270</a:t>
                      </a:r>
                      <a:endParaRPr lang="en-IN" sz="16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9850" marR="73025" marT="12065" marB="0"/>
                </a:tc>
                <a:extLst>
                  <a:ext uri="{0D108BD9-81ED-4DB2-BD59-A6C34878D82A}">
                    <a16:rowId xmlns:a16="http://schemas.microsoft.com/office/drawing/2014/main" val="2815601041"/>
                  </a:ext>
                </a:extLst>
              </a:tr>
              <a:tr h="4628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Century Gothic" panose="020B0502020202020204" pitchFamily="34" charset="0"/>
                        </a:rPr>
                        <a:t> LCD module</a:t>
                      </a:r>
                      <a:endParaRPr lang="en-IN" sz="16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9850" marR="73025" marT="1206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Century Gothic" panose="020B0502020202020204" pitchFamily="34" charset="0"/>
                        </a:rPr>
                        <a:t>             120</a:t>
                      </a:r>
                      <a:endParaRPr lang="en-IN" sz="16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9850" marR="73025" marT="12065" marB="0"/>
                </a:tc>
                <a:extLst>
                  <a:ext uri="{0D108BD9-81ED-4DB2-BD59-A6C34878D82A}">
                    <a16:rowId xmlns:a16="http://schemas.microsoft.com/office/drawing/2014/main" val="3168242295"/>
                  </a:ext>
                </a:extLst>
              </a:tr>
              <a:tr h="4628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99210" algn="ctr"/>
                        </a:tabLst>
                      </a:pPr>
                      <a:r>
                        <a:rPr lang="en-IN" sz="2000">
                          <a:effectLst/>
                          <a:latin typeface="Century Gothic" panose="020B0502020202020204" pitchFamily="34" charset="0"/>
                        </a:rPr>
                        <a:t> Push button X 4</a:t>
                      </a:r>
                      <a:endParaRPr lang="en-IN" sz="16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9850" marR="73025" marT="1206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Century Gothic" panose="020B0502020202020204" pitchFamily="34" charset="0"/>
                        </a:rPr>
                        <a:t>             40</a:t>
                      </a:r>
                      <a:endParaRPr lang="en-IN" sz="16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9850" marR="73025" marT="12065" marB="0"/>
                </a:tc>
                <a:extLst>
                  <a:ext uri="{0D108BD9-81ED-4DB2-BD59-A6C34878D82A}">
                    <a16:rowId xmlns:a16="http://schemas.microsoft.com/office/drawing/2014/main" val="1788409567"/>
                  </a:ext>
                </a:extLst>
              </a:tr>
              <a:tr h="4573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Century Gothic" panose="020B0502020202020204" pitchFamily="34" charset="0"/>
                        </a:rPr>
                        <a:t> Copper Wires </a:t>
                      </a:r>
                      <a:endParaRPr lang="en-IN" sz="16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9850" marR="73025" marT="1206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Century Gothic" panose="020B0502020202020204" pitchFamily="34" charset="0"/>
                        </a:rPr>
                        <a:t>             50 </a:t>
                      </a:r>
                      <a:endParaRPr lang="en-IN" sz="16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9850" marR="73025" marT="12065" marB="0"/>
                </a:tc>
                <a:extLst>
                  <a:ext uri="{0D108BD9-81ED-4DB2-BD59-A6C34878D82A}">
                    <a16:rowId xmlns:a16="http://schemas.microsoft.com/office/drawing/2014/main" val="1395813208"/>
                  </a:ext>
                </a:extLst>
              </a:tr>
              <a:tr h="4538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Century Gothic" panose="020B0502020202020204" pitchFamily="34" charset="0"/>
                        </a:rPr>
                        <a:t> Bread board </a:t>
                      </a:r>
                      <a:endParaRPr lang="en-IN" sz="16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9850" marR="73025" marT="1206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Century Gothic" panose="020B0502020202020204" pitchFamily="34" charset="0"/>
                        </a:rPr>
                        <a:t>             70 </a:t>
                      </a:r>
                      <a:endParaRPr lang="en-IN" sz="16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9850" marR="73025" marT="12065" marB="0"/>
                </a:tc>
                <a:extLst>
                  <a:ext uri="{0D108BD9-81ED-4DB2-BD59-A6C34878D82A}">
                    <a16:rowId xmlns:a16="http://schemas.microsoft.com/office/drawing/2014/main" val="193259863"/>
                  </a:ext>
                </a:extLst>
              </a:tr>
              <a:tr h="4580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Century Gothic" panose="020B0502020202020204" pitchFamily="34" charset="0"/>
                        </a:rPr>
                        <a:t> Battery </a:t>
                      </a:r>
                      <a:endParaRPr lang="en-IN" sz="16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9850" marR="73025" marT="1206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Century Gothic" panose="020B0502020202020204" pitchFamily="34" charset="0"/>
                        </a:rPr>
                        <a:t>             15 </a:t>
                      </a:r>
                      <a:endParaRPr lang="en-IN" sz="16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9850" marR="73025" marT="12065" marB="0"/>
                </a:tc>
                <a:extLst>
                  <a:ext uri="{0D108BD9-81ED-4DB2-BD59-A6C34878D82A}">
                    <a16:rowId xmlns:a16="http://schemas.microsoft.com/office/drawing/2014/main" val="1198748090"/>
                  </a:ext>
                </a:extLst>
              </a:tr>
              <a:tr h="4538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Century Gothic" panose="020B0502020202020204" pitchFamily="34" charset="0"/>
                        </a:rPr>
                        <a:t>                              TOTAL </a:t>
                      </a:r>
                      <a:endParaRPr lang="en-IN" sz="16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9850" marR="73025" marT="1206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Century Gothic" panose="020B0502020202020204" pitchFamily="34" charset="0"/>
                        </a:rPr>
                        <a:t>             3165 Rs</a:t>
                      </a:r>
                      <a:endParaRPr lang="en-IN" sz="16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9850" marR="73025" marT="12065" marB="0"/>
                </a:tc>
                <a:extLst>
                  <a:ext uri="{0D108BD9-81ED-4DB2-BD59-A6C34878D82A}">
                    <a16:rowId xmlns:a16="http://schemas.microsoft.com/office/drawing/2014/main" val="1394811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716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81B00B-225F-461F-B2B6-9A6D0AECD291}"/>
              </a:ext>
            </a:extLst>
          </p:cNvPr>
          <p:cNvSpPr txBox="1"/>
          <p:nvPr/>
        </p:nvSpPr>
        <p:spPr>
          <a:xfrm>
            <a:off x="622169" y="216815"/>
            <a:ext cx="229071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6"/>
                </a:solidFill>
                <a:latin typeface="Century Gothic" panose="020B0502020202020204" pitchFamily="34" charset="0"/>
              </a:rPr>
              <a:t>Disadvantages</a:t>
            </a:r>
          </a:p>
          <a:p>
            <a:endParaRPr lang="en-IN" sz="2000" dirty="0">
              <a:solidFill>
                <a:schemeClr val="accent6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entury Gothic" panose="020B0502020202020204" pitchFamily="34" charset="0"/>
              </a:rPr>
              <a:t>Less accurate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65AEB-C883-4F4B-A8C9-96242EAD360A}"/>
              </a:ext>
            </a:extLst>
          </p:cNvPr>
          <p:cNvSpPr txBox="1"/>
          <p:nvPr/>
        </p:nvSpPr>
        <p:spPr>
          <a:xfrm>
            <a:off x="622169" y="1508288"/>
            <a:ext cx="660819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6"/>
                </a:solidFill>
                <a:latin typeface="Century Gothic" panose="020B0502020202020204" pitchFamily="34" charset="0"/>
              </a:rPr>
              <a:t>Advantages and Application</a:t>
            </a:r>
          </a:p>
          <a:p>
            <a:endParaRPr lang="en-IN" sz="2000" dirty="0">
              <a:solidFill>
                <a:schemeClr val="accent6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Century Gothic" panose="020B0502020202020204" pitchFamily="34" charset="0"/>
              </a:rPr>
              <a:t>Extremely Portable</a:t>
            </a:r>
          </a:p>
          <a:p>
            <a:r>
              <a:rPr lang="en-IN" dirty="0">
                <a:latin typeface="Century Gothic" panose="020B0502020202020204" pitchFamily="34" charset="0"/>
              </a:rPr>
              <a:t>		AS portable it can be included into wearables 			using advance fabrication techniques.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Century Gothic" panose="020B0502020202020204" pitchFamily="34" charset="0"/>
              </a:rPr>
              <a:t> Easy to use </a:t>
            </a:r>
          </a:p>
          <a:p>
            <a:r>
              <a:rPr lang="en-IN" dirty="0">
                <a:latin typeface="Century Gothic" panose="020B0502020202020204" pitchFamily="34" charset="0"/>
              </a:rPr>
              <a:t>		So easy that individual can monitor their own 			blood pressure.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Century Gothic" panose="020B0502020202020204" pitchFamily="34" charset="0"/>
              </a:rPr>
              <a:t>Though it is not very accurate but accurate enough to give a big idea before stroke or </a:t>
            </a:r>
            <a:r>
              <a:rPr lang="en-US" dirty="0">
                <a:latin typeface="Century Gothic" panose="020B0502020202020204" pitchFamily="34" charset="0"/>
              </a:rPr>
              <a:t> can prevent the progression of the hypertension and reduce medical costs</a:t>
            </a:r>
            <a:endParaRPr lang="en-IN" dirty="0">
              <a:latin typeface="Century Gothic" panose="020B0502020202020204" pitchFamily="34" charset="0"/>
            </a:endParaRPr>
          </a:p>
          <a:p>
            <a:pPr lvl="1"/>
            <a:r>
              <a:rPr lang="en-IN" dirty="0">
                <a:latin typeface="Century Gothic" panose="020B0502020202020204" pitchFamily="34" charset="0"/>
              </a:rPr>
              <a:t>	</a:t>
            </a:r>
          </a:p>
          <a:p>
            <a:pPr lvl="1"/>
            <a:endParaRPr lang="en-IN" dirty="0"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7742E2-6510-4844-98AC-D00439201B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97" b="72714" l="57561" r="74829">
                        <a14:foregroundMark x1="63854" y1="31090" x2="63854" y2="31090"/>
                        <a14:foregroundMark x1="63610" y1="30797" x2="63610" y2="30797"/>
                        <a14:foregroundMark x1="57659" y1="38332" x2="57659" y2="383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439" t="26529" r="22929" b="21993"/>
          <a:stretch/>
        </p:blipFill>
        <p:spPr>
          <a:xfrm>
            <a:off x="8352149" y="3176833"/>
            <a:ext cx="1282045" cy="20344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98BC90-EFAB-49B8-AED6-0297F9D25D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969" b="76797" l="47292" r="73854">
                        <a14:foregroundMark x1="48542" y1="49219" x2="48542" y2="49219"/>
                        <a14:foregroundMark x1="48542" y1="47266" x2="48542" y2="47266"/>
                        <a14:foregroundMark x1="47292" y1="48828" x2="47292" y2="48828"/>
                        <a14:foregroundMark x1="60729" y1="25703" x2="60729" y2="25703"/>
                        <a14:foregroundMark x1="55521" y1="49375" x2="55521" y2="49375"/>
                        <a14:foregroundMark x1="55260" y1="49922" x2="55260" y2="49922"/>
                        <a14:foregroundMark x1="54167" y1="49922" x2="55260" y2="48828"/>
                        <a14:foregroundMark x1="52969" y1="53047" x2="50781" y2="45781"/>
                        <a14:foregroundMark x1="50781" y1="45781" x2="55417" y2="43750"/>
                        <a14:foregroundMark x1="55417" y1="43750" x2="54583" y2="51250"/>
                        <a14:foregroundMark x1="54583" y1="51250" x2="50781" y2="53047"/>
                        <a14:foregroundMark x1="50833" y1="52812" x2="55104" y2="57578"/>
                        <a14:foregroundMark x1="55104" y1="57578" x2="59479" y2="54688"/>
                        <a14:foregroundMark x1="59479" y1="54688" x2="54010" y2="50859"/>
                        <a14:foregroundMark x1="54010" y1="50859" x2="49740" y2="53750"/>
                        <a14:foregroundMark x1="51302" y1="52266" x2="53385" y2="58672"/>
                        <a14:foregroundMark x1="53385" y1="58672" x2="56823" y2="53672"/>
                        <a14:foregroundMark x1="56823" y1="53672" x2="51875" y2="51172"/>
                        <a14:foregroundMark x1="51875" y1="51172" x2="50781" y2="51719"/>
                        <a14:foregroundMark x1="52708" y1="41406" x2="49635" y2="46797"/>
                        <a14:foregroundMark x1="49635" y1="46797" x2="49740" y2="53906"/>
                        <a14:foregroundMark x1="49740" y1="53906" x2="53906" y2="57578"/>
                        <a14:foregroundMark x1="53906" y1="57578" x2="58750" y2="57891"/>
                        <a14:foregroundMark x1="58750" y1="57891" x2="61354" y2="43750"/>
                        <a14:foregroundMark x1="61354" y1="43750" x2="56667" y2="39688"/>
                        <a14:foregroundMark x1="56667" y1="39688" x2="51042" y2="39688"/>
                        <a14:foregroundMark x1="52031" y1="41797" x2="52031" y2="41797"/>
                        <a14:foregroundMark x1="51771" y1="40000" x2="48542" y2="45781"/>
                        <a14:foregroundMark x1="48542" y1="45781" x2="48542" y2="52969"/>
                        <a14:foregroundMark x1="48542" y1="52969" x2="51510" y2="58438"/>
                        <a14:foregroundMark x1="51510" y1="58438" x2="56354" y2="59766"/>
                        <a14:foregroundMark x1="56354" y1="59766" x2="59740" y2="54922"/>
                        <a14:foregroundMark x1="59740" y1="54922" x2="61510" y2="47578"/>
                        <a14:foregroundMark x1="61510" y1="47578" x2="59635" y2="41094"/>
                        <a14:foregroundMark x1="59635" y1="41094" x2="53854" y2="38906"/>
                        <a14:foregroundMark x1="53854" y1="38906" x2="50677" y2="41094"/>
                        <a14:foregroundMark x1="59010" y1="29297" x2="59010" y2="29297"/>
                        <a14:foregroundMark x1="55885" y1="31172" x2="59115" y2="27734"/>
                        <a14:foregroundMark x1="61094" y1="23203" x2="61094" y2="23203"/>
                        <a14:foregroundMark x1="61198" y1="22969" x2="62760" y2="23672"/>
                        <a14:foregroundMark x1="73490" y1="42891" x2="73854" y2="45938"/>
                        <a14:foregroundMark x1="53438" y1="47969" x2="53438" y2="47969"/>
                        <a14:foregroundMark x1="58542" y1="47188" x2="58542" y2="47188"/>
                        <a14:foregroundMark x1="58281" y1="46563" x2="58281" y2="46563"/>
                        <a14:foregroundMark x1="58646" y1="46172" x2="56927" y2="48281"/>
                        <a14:foregroundMark x1="53490" y1="46563" x2="53490" y2="48359"/>
                        <a14:backgroundMark x1="59740" y1="62109" x2="59740" y2="62109"/>
                        <a14:backgroundMark x1="53594" y1="62578" x2="53594" y2="62578"/>
                        <a14:backgroundMark x1="58073" y1="62656" x2="58073" y2="62656"/>
                        <a14:backgroundMark x1="65625" y1="47188" x2="65156" y2="46875"/>
                        <a14:backgroundMark x1="59583" y1="34766" x2="59583" y2="34766"/>
                        <a14:backgroundMark x1="70469" y1="46563" x2="70469" y2="46563"/>
                        <a14:backgroundMark x1="70000" y1="46875" x2="70000" y2="46875"/>
                        <a14:backgroundMark x1="70208" y1="46719" x2="70208" y2="46719"/>
                        <a14:backgroundMark x1="70208" y1="46484" x2="70208" y2="46484"/>
                        <a14:backgroundMark x1="69896" y1="53906" x2="69896" y2="53906"/>
                        <a14:backgroundMark x1="70000" y1="57031" x2="70000" y2="57031"/>
                        <a14:backgroundMark x1="68802" y1="60234" x2="68802" y2="60234"/>
                        <a14:backgroundMark x1="68750" y1="63203" x2="68750" y2="63203"/>
                        <a14:backgroundMark x1="68177" y1="66641" x2="68177" y2="666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457" t="19657" r="23944" b="16838"/>
          <a:stretch/>
        </p:blipFill>
        <p:spPr>
          <a:xfrm>
            <a:off x="9634194" y="2474319"/>
            <a:ext cx="1547221" cy="22130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9D9286-3CAD-4ACF-8383-DF0A963F28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763" b="91237" l="9653" r="89575">
                        <a14:foregroundMark x1="57143" y1="8763" x2="57143" y2="8763"/>
                        <a14:foregroundMark x1="39768" y1="91237" x2="39768" y2="912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759" y="1950424"/>
            <a:ext cx="933252" cy="69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05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A23-AF85-42F1-A776-80358F207D7A}"/>
              </a:ext>
            </a:extLst>
          </p:cNvPr>
          <p:cNvSpPr txBox="1"/>
          <p:nvPr/>
        </p:nvSpPr>
        <p:spPr>
          <a:xfrm>
            <a:off x="707010" y="461913"/>
            <a:ext cx="4091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6"/>
                </a:solidFill>
                <a:latin typeface="Century Gothic" panose="020B0502020202020204" pitchFamily="34" charset="0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30EB5-8987-411B-A1E6-34D96DE0ABDB}"/>
              </a:ext>
            </a:extLst>
          </p:cNvPr>
          <p:cNvSpPr txBox="1"/>
          <p:nvPr/>
        </p:nvSpPr>
        <p:spPr>
          <a:xfrm>
            <a:off x="867266" y="1338605"/>
            <a:ext cx="85947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entury Gothic" panose="020B0502020202020204" pitchFamily="34" charset="0"/>
              </a:rPr>
              <a:t>[1]  IEEE Paper :</a:t>
            </a:r>
          </a:p>
          <a:p>
            <a:r>
              <a:rPr lang="en-IN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Fatemehsadat</a:t>
            </a:r>
            <a:r>
              <a:rPr lang="en-IN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N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Tabei</a:t>
            </a:r>
            <a:r>
              <a:rPr lang="en-IN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, Jon Michael Gresham, Behnam </a:t>
            </a:r>
            <a:r>
              <a:rPr lang="en-IN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Askarian</a:t>
            </a:r>
            <a:r>
              <a:rPr lang="en-IN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,        </a:t>
            </a:r>
            <a:r>
              <a:rPr lang="en-IN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Kwanghee</a:t>
            </a:r>
            <a:r>
              <a:rPr lang="en-IN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Jung, Jo </a:t>
            </a:r>
            <a:r>
              <a:rPr lang="en-IN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Woon</a:t>
            </a:r>
            <a:r>
              <a:rPr lang="en-IN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Chong, “Cuff-Less Blood Pressure Monitoring System Using Smartphones”, IEEE, Digital Object Identifier 10.1109/ACCESS.2020.2965082, VOLUME 8, 2020</a:t>
            </a:r>
            <a:endParaRPr lang="en-IN" dirty="0">
              <a:latin typeface="Century Gothic" panose="020B0502020202020204" pitchFamily="34" charset="0"/>
            </a:endParaRPr>
          </a:p>
          <a:p>
            <a:r>
              <a:rPr lang="en-IN" dirty="0">
                <a:solidFill>
                  <a:srgbClr val="6B9F25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https://ieeexplore.ieee.org/document/8952635</a:t>
            </a:r>
            <a:endParaRPr lang="en-IN" dirty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Century Gothic" panose="020B0502020202020204" pitchFamily="34" charset="0"/>
            </a:endParaRPr>
          </a:p>
          <a:p>
            <a:r>
              <a:rPr lang="en-IN" dirty="0">
                <a:latin typeface="Century Gothic" panose="020B0502020202020204" pitchFamily="34" charset="0"/>
              </a:rPr>
              <a:t>[2]  </a:t>
            </a:r>
            <a:r>
              <a:rPr lang="en-IN" dirty="0">
                <a:latin typeface="Century Gothic" panose="020B0502020202020204" pitchFamily="34" charset="0"/>
                <a:hlinkClick r:id="rId3"/>
              </a:rPr>
              <a:t>https://www.who.int/</a:t>
            </a:r>
            <a:endParaRPr lang="en-IN" dirty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[3]  Conference paper: </a:t>
            </a:r>
          </a:p>
          <a:p>
            <a:r>
              <a:rPr lang="en-US" dirty="0" err="1">
                <a:latin typeface="Century Gothic" panose="020B0502020202020204" pitchFamily="34" charset="0"/>
              </a:rPr>
              <a:t>Toshiyo</a:t>
            </a:r>
            <a:r>
              <a:rPr lang="en-US" dirty="0">
                <a:latin typeface="Century Gothic" panose="020B0502020202020204" pitchFamily="34" charset="0"/>
              </a:rPr>
              <a:t> Tamura,  “Cuffless blood pressure monitors: Principles, standards and approval for medical use”, in IEICE Transactions on Communications · December 2020</a:t>
            </a:r>
            <a:endParaRPr lang="en-IN" dirty="0">
              <a:latin typeface="Century Gothic" panose="020B0502020202020204" pitchFamily="34" charset="0"/>
            </a:endParaRPr>
          </a:p>
          <a:p>
            <a:endParaRPr lang="en-IN" dirty="0"/>
          </a:p>
          <a:p>
            <a:r>
              <a:rPr lang="en-IN" dirty="0">
                <a:latin typeface="Century Gothic" panose="020B0502020202020204" pitchFamily="34" charset="0"/>
              </a:rPr>
              <a:t>[4</a:t>
            </a:r>
            <a:r>
              <a:rPr lang="en-IN">
                <a:latin typeface="Century Gothic" panose="020B0502020202020204" pitchFamily="34" charset="0"/>
              </a:rPr>
              <a:t>] www.shutterstock.com</a:t>
            </a:r>
            <a:endParaRPr lang="en-IN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0557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481DA0-453F-4129-969F-2260C0A519F8}"/>
              </a:ext>
            </a:extLst>
          </p:cNvPr>
          <p:cNvSpPr txBox="1"/>
          <p:nvPr/>
        </p:nvSpPr>
        <p:spPr>
          <a:xfrm>
            <a:off x="3277385" y="2105561"/>
            <a:ext cx="56372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solidFill>
                  <a:schemeClr val="accent6"/>
                </a:solidFill>
                <a:latin typeface="Century Gothic" panose="020B0502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78061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216CE-DB65-42FE-BF45-0A8C9589CE99}"/>
              </a:ext>
            </a:extLst>
          </p:cNvPr>
          <p:cNvSpPr txBox="1"/>
          <p:nvPr/>
        </p:nvSpPr>
        <p:spPr>
          <a:xfrm>
            <a:off x="3277385" y="2105561"/>
            <a:ext cx="56372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solidFill>
                  <a:schemeClr val="accent6"/>
                </a:solidFill>
                <a:latin typeface="Century Gothic" panose="020B0502020202020204" pitchFamily="34" charset="0"/>
              </a:rPr>
              <a:t>Question ?</a:t>
            </a:r>
          </a:p>
        </p:txBody>
      </p:sp>
    </p:spTree>
    <p:extLst>
      <p:ext uri="{BB962C8B-B14F-4D97-AF65-F5344CB8AC3E}">
        <p14:creationId xmlns:p14="http://schemas.microsoft.com/office/powerpoint/2010/main" val="3255406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865B09-49BA-4653-B710-197930D17F02}"/>
              </a:ext>
            </a:extLst>
          </p:cNvPr>
          <p:cNvSpPr txBox="1"/>
          <p:nvPr/>
        </p:nvSpPr>
        <p:spPr>
          <a:xfrm>
            <a:off x="867266" y="301658"/>
            <a:ext cx="3883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6"/>
                </a:solidFill>
                <a:latin typeface="Century Gothic" panose="020B0502020202020204" pitchFamily="34" charset="0"/>
              </a:rPr>
              <a:t>Index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C9EBC2-33E3-4F63-AD2B-59A56E35E8CD}"/>
              </a:ext>
            </a:extLst>
          </p:cNvPr>
          <p:cNvSpPr txBox="1"/>
          <p:nvPr/>
        </p:nvSpPr>
        <p:spPr>
          <a:xfrm>
            <a:off x="867266" y="1225485"/>
            <a:ext cx="70983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>
                <a:latin typeface="Century Gothic" panose="020B0502020202020204" pitchFamily="34" charset="0"/>
              </a:rPr>
              <a:t>Abstract</a:t>
            </a:r>
          </a:p>
          <a:p>
            <a:pPr marL="342900" indent="-342900">
              <a:buAutoNum type="arabicPeriod"/>
            </a:pPr>
            <a:r>
              <a:rPr lang="en-IN" dirty="0">
                <a:latin typeface="Century Gothic" panose="020B0502020202020204" pitchFamily="34" charset="0"/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IN" dirty="0">
                <a:latin typeface="Century Gothic" panose="020B0502020202020204" pitchFamily="34" charset="0"/>
              </a:rPr>
              <a:t>Comparison between available methods</a:t>
            </a:r>
          </a:p>
          <a:p>
            <a:pPr marL="342900" indent="-342900">
              <a:buAutoNum type="arabicPeriod"/>
            </a:pPr>
            <a:r>
              <a:rPr lang="en-IN" dirty="0">
                <a:latin typeface="Century Gothic" panose="020B0502020202020204" pitchFamily="34" charset="0"/>
              </a:rPr>
              <a:t>Proposed system and working</a:t>
            </a:r>
          </a:p>
          <a:p>
            <a:pPr marL="800100" lvl="1" indent="-342900">
              <a:buAutoNum type="arabicPeriod"/>
            </a:pPr>
            <a:r>
              <a:rPr lang="en-IN" dirty="0">
                <a:latin typeface="Century Gothic" panose="020B0502020202020204" pitchFamily="34" charset="0"/>
              </a:rPr>
              <a:t>Collecting data</a:t>
            </a:r>
          </a:p>
          <a:p>
            <a:pPr marL="800100" lvl="1" indent="-342900">
              <a:buAutoNum type="arabicPeriod"/>
            </a:pPr>
            <a:r>
              <a:rPr lang="en-IN" dirty="0">
                <a:latin typeface="Century Gothic" panose="020B0502020202020204" pitchFamily="34" charset="0"/>
              </a:rPr>
              <a:t>Calculating PTT</a:t>
            </a:r>
          </a:p>
          <a:p>
            <a:pPr marL="800100" lvl="1" indent="-342900">
              <a:buAutoNum type="arabicPeriod"/>
            </a:pPr>
            <a:r>
              <a:rPr lang="en-IN" dirty="0">
                <a:latin typeface="Century Gothic" panose="020B0502020202020204" pitchFamily="34" charset="0"/>
              </a:rPr>
              <a:t>Estimating BP</a:t>
            </a:r>
          </a:p>
          <a:p>
            <a:pPr marL="342900" indent="-342900">
              <a:buAutoNum type="arabicPeriod"/>
            </a:pPr>
            <a:r>
              <a:rPr lang="en-IN" dirty="0">
                <a:latin typeface="Century Gothic" panose="020B0502020202020204" pitchFamily="34" charset="0"/>
              </a:rPr>
              <a:t>Expenditure incurred</a:t>
            </a:r>
          </a:p>
          <a:p>
            <a:pPr marL="342900" indent="-342900">
              <a:buAutoNum type="arabicPeriod"/>
            </a:pPr>
            <a:r>
              <a:rPr lang="en-IN" dirty="0">
                <a:latin typeface="Century Gothic" panose="020B0502020202020204" pitchFamily="34" charset="0"/>
              </a:rPr>
              <a:t>Disadvantages, advantage and application</a:t>
            </a:r>
          </a:p>
          <a:p>
            <a:pPr marL="342900" indent="-342900">
              <a:buAutoNum type="arabicPeriod"/>
            </a:pPr>
            <a:r>
              <a:rPr lang="en-IN" dirty="0">
                <a:latin typeface="Century Gothic" panose="020B0502020202020204" pitchFamily="34" charset="0"/>
              </a:rPr>
              <a:t>References</a:t>
            </a:r>
          </a:p>
          <a:p>
            <a:pPr marL="800100" lvl="1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499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5DBF86-535E-4490-83A4-0C9060E9B629}"/>
              </a:ext>
            </a:extLst>
          </p:cNvPr>
          <p:cNvSpPr txBox="1"/>
          <p:nvPr/>
        </p:nvSpPr>
        <p:spPr>
          <a:xfrm>
            <a:off x="998482" y="346840"/>
            <a:ext cx="2480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6"/>
                </a:solidFill>
                <a:latin typeface="Century Gothic" panose="020B0502020202020204" pitchFamily="34" charset="0"/>
              </a:rPr>
              <a:t>Abstract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75B7A7-7FCD-43CA-B709-A458B40F1D8E}"/>
              </a:ext>
            </a:extLst>
          </p:cNvPr>
          <p:cNvSpPr txBox="1"/>
          <p:nvPr/>
        </p:nvSpPr>
        <p:spPr>
          <a:xfrm>
            <a:off x="998482" y="1285954"/>
            <a:ext cx="103842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Recently, wearable and smartphone health became promising due to their convenience, ubiquity, and the ability to gather data in real time for patients. 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This project will focus on yet another method for monitoring BP, which will be non-invasive, portable, and cuff-less.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The system will estimate BP using pulse transit time (PTT) by measuring two separate photoplethysmogram (PPG) signals.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A Machine Learning model will predict the BP using PTT and other physiological parameters of a person.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01C77C-3DD0-49F9-9DDD-422E53FA5B8A}"/>
              </a:ext>
            </a:extLst>
          </p:cNvPr>
          <p:cNvSpPr txBox="1"/>
          <p:nvPr/>
        </p:nvSpPr>
        <p:spPr>
          <a:xfrm>
            <a:off x="998482" y="4340940"/>
            <a:ext cx="96169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6"/>
                </a:solidFill>
                <a:latin typeface="Century Gothic" panose="020B0502020202020204" pitchFamily="34" charset="0"/>
              </a:rPr>
              <a:t>Keywords</a:t>
            </a:r>
            <a:r>
              <a:rPr lang="en-IN" dirty="0">
                <a:latin typeface="Century Gothic" panose="020B0502020202020204" pitchFamily="34" charset="0"/>
              </a:rPr>
              <a:t> </a:t>
            </a:r>
          </a:p>
          <a:p>
            <a:r>
              <a:rPr lang="en-IN" dirty="0">
                <a:latin typeface="Century Gothic" panose="020B0502020202020204" pitchFamily="34" charset="0"/>
              </a:rPr>
              <a:t> Hypertension, blood pressure, cuff-less, photoplethysmogram (PPG), pulse</a:t>
            </a:r>
          </a:p>
          <a:p>
            <a:r>
              <a:rPr lang="en-IN" dirty="0">
                <a:latin typeface="Century Gothic" panose="020B0502020202020204" pitchFamily="34" charset="0"/>
              </a:rPr>
              <a:t>transit time (PTT), Machine Learning (ML).</a:t>
            </a:r>
          </a:p>
        </p:txBody>
      </p:sp>
    </p:spTree>
    <p:extLst>
      <p:ext uri="{BB962C8B-B14F-4D97-AF65-F5344CB8AC3E}">
        <p14:creationId xmlns:p14="http://schemas.microsoft.com/office/powerpoint/2010/main" val="1038430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6C00C5-6DBF-4AF9-80F6-1ADB7D8228DC}"/>
              </a:ext>
            </a:extLst>
          </p:cNvPr>
          <p:cNvSpPr txBox="1"/>
          <p:nvPr/>
        </p:nvSpPr>
        <p:spPr>
          <a:xfrm>
            <a:off x="893379" y="378374"/>
            <a:ext cx="4813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6"/>
                </a:solidFill>
                <a:latin typeface="Century Gothic" panose="020B0502020202020204" pitchFamily="34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5778D0-3AD0-41C2-8970-809F1316D4D6}"/>
              </a:ext>
            </a:extLst>
          </p:cNvPr>
          <p:cNvSpPr txBox="1"/>
          <p:nvPr/>
        </p:nvSpPr>
        <p:spPr>
          <a:xfrm>
            <a:off x="1008993" y="1345324"/>
            <a:ext cx="97641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Hypertension (or high blood pressure [BP]) is a significant health issue for adults that can result in serious complications, such as stroke and heart diseases.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There are huge number of people suffering from hypertension in India and globally also.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Also the patients of hypertension and dubieties  are considered more vulnerable to Covid-19.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Hence, continuous BP monitoring of patients suffering from hypertension can prevent the progression of the hypertension and reduce medical costs.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And our solution brings a portable and convenient way to do the same.</a:t>
            </a:r>
            <a:endParaRPr lang="en-IN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77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4B5DDB-3732-40BB-BAC5-9970022CF199}"/>
              </a:ext>
            </a:extLst>
          </p:cNvPr>
          <p:cNvSpPr txBox="1"/>
          <p:nvPr/>
        </p:nvSpPr>
        <p:spPr>
          <a:xfrm>
            <a:off x="814551" y="252251"/>
            <a:ext cx="10562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6"/>
                </a:solidFill>
                <a:latin typeface="Century Gothic" panose="020B0502020202020204" pitchFamily="34" charset="0"/>
              </a:rPr>
              <a:t>Comparison between available methods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CA769DA-315A-4EEB-BA3F-6D3628947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831996"/>
              </p:ext>
            </p:extLst>
          </p:nvPr>
        </p:nvGraphicFramePr>
        <p:xfrm>
          <a:off x="966951" y="1700835"/>
          <a:ext cx="10258095" cy="36034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0745">
                  <a:extLst>
                    <a:ext uri="{9D8B030D-6E8A-4147-A177-3AD203B41FA5}">
                      <a16:colId xmlns:a16="http://schemas.microsoft.com/office/drawing/2014/main" val="682481104"/>
                    </a:ext>
                  </a:extLst>
                </a:gridCol>
                <a:gridCol w="4056993">
                  <a:extLst>
                    <a:ext uri="{9D8B030D-6E8A-4147-A177-3AD203B41FA5}">
                      <a16:colId xmlns:a16="http://schemas.microsoft.com/office/drawing/2014/main" val="3196551737"/>
                    </a:ext>
                  </a:extLst>
                </a:gridCol>
                <a:gridCol w="1439917">
                  <a:extLst>
                    <a:ext uri="{9D8B030D-6E8A-4147-A177-3AD203B41FA5}">
                      <a16:colId xmlns:a16="http://schemas.microsoft.com/office/drawing/2014/main" val="2238037919"/>
                    </a:ext>
                  </a:extLst>
                </a:gridCol>
                <a:gridCol w="1145628">
                  <a:extLst>
                    <a:ext uri="{9D8B030D-6E8A-4147-A177-3AD203B41FA5}">
                      <a16:colId xmlns:a16="http://schemas.microsoft.com/office/drawing/2014/main" val="4075214637"/>
                    </a:ext>
                  </a:extLst>
                </a:gridCol>
                <a:gridCol w="1334812">
                  <a:extLst>
                    <a:ext uri="{9D8B030D-6E8A-4147-A177-3AD203B41FA5}">
                      <a16:colId xmlns:a16="http://schemas.microsoft.com/office/drawing/2014/main" val="2454023985"/>
                    </a:ext>
                  </a:extLst>
                </a:gridCol>
              </a:tblGrid>
              <a:tr h="651134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entury Gothic" panose="020B0502020202020204" pitchFamily="34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entury Gothic" panose="020B0502020202020204" pitchFamily="34" charset="0"/>
                        </a:rPr>
                        <a:t>Principle of 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entury Gothic" panose="020B0502020202020204" pitchFamily="34" charset="0"/>
                        </a:rPr>
                        <a:t>Accuracy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entury Gothic" panose="020B0502020202020204" pitchFamily="34" charset="0"/>
                        </a:rPr>
                        <a:t>Invasive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entury Gothic" panose="020B0502020202020204" pitchFamily="34" charset="0"/>
                        </a:rPr>
                        <a:t>Portability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650890"/>
                  </a:ext>
                </a:extLst>
              </a:tr>
              <a:tr h="63585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Century Gothic" panose="020B0502020202020204" pitchFamily="34" charset="0"/>
                        </a:rPr>
                        <a:t>Catheterization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It involves placing a strain gauge in fluid contact with a patient’s blood</a:t>
                      </a:r>
                      <a:endParaRPr lang="en-IN" sz="16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Century Gothic" panose="020B0502020202020204" pitchFamily="34" charset="0"/>
                        </a:rPr>
                        <a:t>Most exact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Century Gothic" panose="020B0502020202020204" pitchFamily="34" charset="0"/>
                        </a:rPr>
                        <a:t>invasive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Century Gothic" panose="020B0502020202020204" pitchFamily="34" charset="0"/>
                        </a:rPr>
                        <a:t>Very 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552994"/>
                  </a:ext>
                </a:extLst>
              </a:tr>
              <a:tr h="569252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Century Gothic" panose="020B0502020202020204" pitchFamily="34" charset="0"/>
                        </a:rPr>
                        <a:t>sphygmomanometer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Uses an inflatable cuff</a:t>
                      </a:r>
                      <a:endParaRPr lang="en-IN" sz="16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Century Gothic" panose="020B0502020202020204" pitchFamily="34" charset="0"/>
                        </a:rPr>
                        <a:t>Very Accurate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Century Gothic" panose="020B0502020202020204" pitchFamily="34" charset="0"/>
                        </a:rPr>
                        <a:t>non-invasive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Century Gothic" panose="020B0502020202020204" pitchFamily="34" charset="0"/>
                        </a:rPr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69210"/>
                  </a:ext>
                </a:extLst>
              </a:tr>
              <a:tr h="569252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Century Gothic" panose="020B0502020202020204" pitchFamily="34" charset="0"/>
                        </a:rPr>
                        <a:t>Oscillometry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Century Gothic" panose="020B0502020202020204" pitchFamily="34" charset="0"/>
                        </a:rPr>
                        <a:t>Requires a cuff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Century Gothic" panose="020B0502020202020204" pitchFamily="34" charset="0"/>
                        </a:rPr>
                        <a:t>Accurate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Century Gothic" panose="020B0502020202020204" pitchFamily="34" charset="0"/>
                        </a:rPr>
                        <a:t>non-invasive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Century Gothic" panose="020B0502020202020204" pitchFamily="34" charset="0"/>
                        </a:rPr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441082"/>
                  </a:ext>
                </a:extLst>
              </a:tr>
              <a:tr h="569252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Century Gothic" panose="020B0502020202020204" pitchFamily="34" charset="0"/>
                        </a:rPr>
                        <a:t>Tonometry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Obtains the arterial waveform using sensors located on the artery sites</a:t>
                      </a:r>
                      <a:endParaRPr lang="en-IN" sz="16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acceptable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IN" sz="16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Century Gothic" panose="020B0502020202020204" pitchFamily="34" charset="0"/>
                        </a:rPr>
                        <a:t>non-invasive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Century Gothic" panose="020B0502020202020204" pitchFamily="34" charset="0"/>
                        </a:rPr>
                        <a:t>Very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42612"/>
                  </a:ext>
                </a:extLst>
              </a:tr>
              <a:tr h="55453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Century Gothic" panose="020B0502020202020204" pitchFamily="34" charset="0"/>
                        </a:rPr>
                        <a:t>Using PTT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Century Gothic" panose="020B0502020202020204" pitchFamily="34" charset="0"/>
                        </a:rPr>
                        <a:t>Cuff less</a:t>
                      </a:r>
                    </a:p>
                    <a:p>
                      <a:pPr algn="ctr"/>
                      <a:r>
                        <a:rPr lang="en-IN" sz="1600" dirty="0">
                          <a:latin typeface="Century Gothic" panose="020B0502020202020204" pitchFamily="34" charset="0"/>
                        </a:rPr>
                        <a:t>Works using PTT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Century Gothic" panose="020B0502020202020204" pitchFamily="3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Century Gothic" panose="020B0502020202020204" pitchFamily="34" charset="0"/>
                        </a:rPr>
                        <a:t>non-invasive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Century Gothic" panose="020B0502020202020204" pitchFamily="34" charset="0"/>
                        </a:rPr>
                        <a:t>Very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1792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8DC4533-9455-4898-8CFF-6CAF8EA1EFCA}"/>
              </a:ext>
            </a:extLst>
          </p:cNvPr>
          <p:cNvSpPr txBox="1"/>
          <p:nvPr/>
        </p:nvSpPr>
        <p:spPr>
          <a:xfrm>
            <a:off x="3264195" y="5677786"/>
            <a:ext cx="4710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entury Gothic" panose="020B0502020202020204" pitchFamily="34" charset="0"/>
              </a:rPr>
              <a:t>Fig: Comparison between available methods of Blood pressure estimation [1]  </a:t>
            </a:r>
          </a:p>
        </p:txBody>
      </p:sp>
    </p:spTree>
    <p:extLst>
      <p:ext uri="{BB962C8B-B14F-4D97-AF65-F5344CB8AC3E}">
        <p14:creationId xmlns:p14="http://schemas.microsoft.com/office/powerpoint/2010/main" val="201527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865B09-49BA-4653-B710-197930D17F02}"/>
              </a:ext>
            </a:extLst>
          </p:cNvPr>
          <p:cNvSpPr txBox="1"/>
          <p:nvPr/>
        </p:nvSpPr>
        <p:spPr>
          <a:xfrm>
            <a:off x="867266" y="301658"/>
            <a:ext cx="5907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6"/>
                </a:solidFill>
                <a:latin typeface="Century Gothic" panose="020B0502020202020204" pitchFamily="34" charset="0"/>
              </a:rPr>
              <a:t>Sphygmomanometer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2FA73B-5501-4A8E-9705-11EE662FA5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3" r="16548" b="3092"/>
          <a:stretch/>
        </p:blipFill>
        <p:spPr>
          <a:xfrm>
            <a:off x="843850" y="1435209"/>
            <a:ext cx="2770606" cy="3987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D2BDBE-94AB-4054-AC21-5983DB72E2F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7E7E7"/>
              </a:clrFrom>
              <a:clrTo>
                <a:srgbClr val="E7E7E7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648" y="1882471"/>
            <a:ext cx="4896660" cy="30930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487F5E-A45E-43BE-8B81-A8AD016382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456" y="1586285"/>
            <a:ext cx="3077966" cy="34468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D15B8F-C322-4187-9269-A48D013B5367}"/>
              </a:ext>
            </a:extLst>
          </p:cNvPr>
          <p:cNvSpPr txBox="1"/>
          <p:nvPr/>
        </p:nvSpPr>
        <p:spPr>
          <a:xfrm>
            <a:off x="843850" y="5422789"/>
            <a:ext cx="269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entury Gothic" panose="020B0502020202020204" pitchFamily="34" charset="0"/>
              </a:rPr>
              <a:t>Fig a: Mercury based Sphygmomanometer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3A215D-7275-4A54-B899-4F82CC133098}"/>
              </a:ext>
            </a:extLst>
          </p:cNvPr>
          <p:cNvSpPr txBox="1"/>
          <p:nvPr/>
        </p:nvSpPr>
        <p:spPr>
          <a:xfrm>
            <a:off x="4152550" y="5406390"/>
            <a:ext cx="2621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entury Gothic" panose="020B0502020202020204" pitchFamily="34" charset="0"/>
              </a:rPr>
              <a:t>Fig b: Mechanical Sphygmomanometer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678BED-2E03-4E74-A3B2-B3AF3B1379B2}"/>
              </a:ext>
            </a:extLst>
          </p:cNvPr>
          <p:cNvSpPr txBox="1"/>
          <p:nvPr/>
        </p:nvSpPr>
        <p:spPr>
          <a:xfrm>
            <a:off x="7449423" y="5406389"/>
            <a:ext cx="3464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entury Gothic" panose="020B0502020202020204" pitchFamily="34" charset="0"/>
              </a:rPr>
              <a:t>Fig c: Electronic Sphygmomanometer</a:t>
            </a:r>
          </a:p>
        </p:txBody>
      </p:sp>
    </p:spTree>
    <p:extLst>
      <p:ext uri="{BB962C8B-B14F-4D97-AF65-F5344CB8AC3E}">
        <p14:creationId xmlns:p14="http://schemas.microsoft.com/office/powerpoint/2010/main" val="318553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51F84C0-02A8-437E-A178-633975C74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624767"/>
              </p:ext>
            </p:extLst>
          </p:nvPr>
        </p:nvGraphicFramePr>
        <p:xfrm>
          <a:off x="814551" y="939506"/>
          <a:ext cx="10306878" cy="49789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9092">
                  <a:extLst>
                    <a:ext uri="{9D8B030D-6E8A-4147-A177-3AD203B41FA5}">
                      <a16:colId xmlns:a16="http://schemas.microsoft.com/office/drawing/2014/main" val="2180065359"/>
                    </a:ext>
                  </a:extLst>
                </a:gridCol>
                <a:gridCol w="3614811">
                  <a:extLst>
                    <a:ext uri="{9D8B030D-6E8A-4147-A177-3AD203B41FA5}">
                      <a16:colId xmlns:a16="http://schemas.microsoft.com/office/drawing/2014/main" val="512417543"/>
                    </a:ext>
                  </a:extLst>
                </a:gridCol>
                <a:gridCol w="3981274">
                  <a:extLst>
                    <a:ext uri="{9D8B030D-6E8A-4147-A177-3AD203B41FA5}">
                      <a16:colId xmlns:a16="http://schemas.microsoft.com/office/drawing/2014/main" val="3675823036"/>
                    </a:ext>
                  </a:extLst>
                </a:gridCol>
                <a:gridCol w="1981701">
                  <a:extLst>
                    <a:ext uri="{9D8B030D-6E8A-4147-A177-3AD203B41FA5}">
                      <a16:colId xmlns:a16="http://schemas.microsoft.com/office/drawing/2014/main" val="4037606957"/>
                    </a:ext>
                  </a:extLst>
                </a:gridCol>
              </a:tblGrid>
              <a:tr h="5633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  <a:latin typeface="Century Gothic" panose="020B0502020202020204" pitchFamily="34" charset="0"/>
                        </a:rPr>
                        <a:t>Sr. No.</a:t>
                      </a:r>
                      <a:endParaRPr lang="en-IN" sz="16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4836" marR="348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Century Gothic" panose="020B0502020202020204" pitchFamily="34" charset="0"/>
                        </a:rPr>
                        <a:t>Principle</a:t>
                      </a:r>
                      <a:endParaRPr lang="en-IN" sz="16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4836" marR="348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  <a:latin typeface="Century Gothic" panose="020B0502020202020204" pitchFamily="34" charset="0"/>
                        </a:rPr>
                        <a:t>Description</a:t>
                      </a:r>
                      <a:endParaRPr lang="en-IN" sz="16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4836" marR="348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  <a:latin typeface="Century Gothic" panose="020B0502020202020204" pitchFamily="34" charset="0"/>
                        </a:rPr>
                        <a:t>Invasive/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  <a:latin typeface="Century Gothic" panose="020B0502020202020204" pitchFamily="34" charset="0"/>
                        </a:rPr>
                        <a:t>Non-invasive</a:t>
                      </a:r>
                      <a:endParaRPr lang="en-IN" sz="16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4836" marR="34836" marT="0" marB="0"/>
                </a:tc>
                <a:extLst>
                  <a:ext uri="{0D108BD9-81ED-4DB2-BD59-A6C34878D82A}">
                    <a16:rowId xmlns:a16="http://schemas.microsoft.com/office/drawing/2014/main" val="1865639673"/>
                  </a:ext>
                </a:extLst>
              </a:tr>
              <a:tr h="12008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  <a:endParaRPr lang="en-IN" sz="16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4836" marR="348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  <a:latin typeface="Century Gothic" panose="020B0502020202020204" pitchFamily="34" charset="0"/>
                        </a:rPr>
                        <a:t>PTT-based estimation</a:t>
                      </a:r>
                      <a:endParaRPr lang="en-IN" sz="16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4836" marR="348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Century Gothic" panose="020B0502020202020204" pitchFamily="34" charset="0"/>
                        </a:rPr>
                        <a:t>In this method, BP is estimated using pulse transit time (PTT). PTT refers to the time a pulse wave needs to travel between 2 arterial sites. </a:t>
                      </a:r>
                      <a:endParaRPr lang="en-IN" sz="16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4836" marR="348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  <a:latin typeface="Century Gothic" panose="020B0502020202020204" pitchFamily="34" charset="0"/>
                        </a:rPr>
                        <a:t>Non-Invasive</a:t>
                      </a:r>
                      <a:endParaRPr lang="en-IN" sz="16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4836" marR="34836" marT="0" marB="0"/>
                </a:tc>
                <a:extLst>
                  <a:ext uri="{0D108BD9-81ED-4DB2-BD59-A6C34878D82A}">
                    <a16:rowId xmlns:a16="http://schemas.microsoft.com/office/drawing/2014/main" val="3558781033"/>
                  </a:ext>
                </a:extLst>
              </a:tr>
              <a:tr h="11802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  <a:endParaRPr lang="en-IN" sz="16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4836" marR="348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  <a:latin typeface="Century Gothic" panose="020B0502020202020204" pitchFamily="34" charset="0"/>
                        </a:rPr>
                        <a:t>Pulse contour method</a:t>
                      </a:r>
                      <a:endParaRPr lang="en-IN" sz="16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4836" marR="348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Century Gothic" panose="020B0502020202020204" pitchFamily="34" charset="0"/>
                        </a:rPr>
                        <a:t>It uses </a:t>
                      </a:r>
                      <a:r>
                        <a:rPr lang="en-IN" sz="1600" dirty="0" err="1">
                          <a:effectLst/>
                          <a:latin typeface="Century Gothic" panose="020B0502020202020204" pitchFamily="34" charset="0"/>
                        </a:rPr>
                        <a:t>ballistocardiography</a:t>
                      </a:r>
                      <a:r>
                        <a:rPr lang="en-IN" sz="1600" dirty="0">
                          <a:effectLst/>
                          <a:latin typeface="Century Gothic" panose="020B0502020202020204" pitchFamily="34" charset="0"/>
                        </a:rPr>
                        <a:t> and invasive central artery manometers to track mechanical events, </a:t>
                      </a:r>
                    </a:p>
                  </a:txBody>
                  <a:tcPr marL="34836" marR="348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  <a:latin typeface="Century Gothic" panose="020B0502020202020204" pitchFamily="34" charset="0"/>
                        </a:rPr>
                        <a:t>Invasive</a:t>
                      </a:r>
                      <a:endParaRPr lang="en-IN" sz="16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4836" marR="34836" marT="0" marB="0"/>
                </a:tc>
                <a:extLst>
                  <a:ext uri="{0D108BD9-81ED-4DB2-BD59-A6C34878D82A}">
                    <a16:rowId xmlns:a16="http://schemas.microsoft.com/office/drawing/2014/main" val="190594539"/>
                  </a:ext>
                </a:extLst>
              </a:tr>
              <a:tr h="9569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endParaRPr lang="en-IN" sz="16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4836" marR="348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  <a:latin typeface="Century Gothic" panose="020B0502020202020204" pitchFamily="34" charset="0"/>
                        </a:rPr>
                        <a:t>Acceleration PPG: second derivative analysis</a:t>
                      </a:r>
                      <a:endParaRPr lang="en-IN" sz="16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4836" marR="348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Century Gothic" panose="020B0502020202020204" pitchFamily="34" charset="0"/>
                        </a:rPr>
                        <a:t>The second derivative of the PPG (SDPPG) signal was analysed based on the amplitudes of waves a–e</a:t>
                      </a:r>
                    </a:p>
                  </a:txBody>
                  <a:tcPr marL="34836" marR="348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  <a:latin typeface="Century Gothic" panose="020B0502020202020204" pitchFamily="34" charset="0"/>
                        </a:rPr>
                        <a:t>Non-invasive</a:t>
                      </a:r>
                      <a:endParaRPr lang="en-IN" sz="16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4836" marR="34836" marT="0" marB="0"/>
                </a:tc>
                <a:extLst>
                  <a:ext uri="{0D108BD9-81ED-4DB2-BD59-A6C34878D82A}">
                    <a16:rowId xmlns:a16="http://schemas.microsoft.com/office/drawing/2014/main" val="2191313634"/>
                  </a:ext>
                </a:extLst>
              </a:tr>
              <a:tr h="10384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  <a:endParaRPr lang="en-IN" sz="16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4836" marR="348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  <a:latin typeface="Century Gothic" panose="020B0502020202020204" pitchFamily="34" charset="0"/>
                        </a:rPr>
                        <a:t>Tonometry</a:t>
                      </a:r>
                      <a:endParaRPr lang="en-IN" sz="16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4836" marR="348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Century Gothic" panose="020B0502020202020204" pitchFamily="34" charset="0"/>
                        </a:rPr>
                        <a:t>In applanation tonometry of the radial artery, when a radial artery is partially compressed or splinted against a bone</a:t>
                      </a:r>
                      <a:endParaRPr lang="en-IN" sz="16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4836" marR="348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Century Gothic" panose="020B0502020202020204" pitchFamily="34" charset="0"/>
                        </a:rPr>
                        <a:t>Non-invasive</a:t>
                      </a:r>
                      <a:endParaRPr lang="en-IN" sz="16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4836" marR="34836" marT="0" marB="0"/>
                </a:tc>
                <a:extLst>
                  <a:ext uri="{0D108BD9-81ED-4DB2-BD59-A6C34878D82A}">
                    <a16:rowId xmlns:a16="http://schemas.microsoft.com/office/drawing/2014/main" val="82952638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EFD53A2-7A2C-4AE4-9B78-ED574711EF29}"/>
              </a:ext>
            </a:extLst>
          </p:cNvPr>
          <p:cNvSpPr txBox="1"/>
          <p:nvPr/>
        </p:nvSpPr>
        <p:spPr>
          <a:xfrm>
            <a:off x="814551" y="252251"/>
            <a:ext cx="10562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6"/>
                </a:solidFill>
                <a:latin typeface="Century Gothic" panose="020B0502020202020204" pitchFamily="34" charset="0"/>
              </a:rPr>
              <a:t>Comparison between available Cuffless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1A7E0-C4AC-4A5C-9EA1-70C49F8A07D2}"/>
              </a:ext>
            </a:extLst>
          </p:cNvPr>
          <p:cNvSpPr txBox="1"/>
          <p:nvPr/>
        </p:nvSpPr>
        <p:spPr>
          <a:xfrm>
            <a:off x="3631094" y="5918493"/>
            <a:ext cx="4929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Table</a:t>
            </a:r>
            <a:r>
              <a:rPr lang="en-IN" sz="16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for principles discussed [3] </a:t>
            </a:r>
            <a:endParaRPr lang="en-IN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956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D07659-C6E0-4E24-855B-80EC201A86CA}"/>
              </a:ext>
            </a:extLst>
          </p:cNvPr>
          <p:cNvSpPr txBox="1"/>
          <p:nvPr/>
        </p:nvSpPr>
        <p:spPr>
          <a:xfrm>
            <a:off x="814551" y="192617"/>
            <a:ext cx="10562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accent6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Principals </a:t>
            </a:r>
            <a:endParaRPr lang="en-IN" sz="4000" dirty="0">
              <a:solidFill>
                <a:schemeClr val="accent6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sz="3200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62B5F0-B810-4FA7-921B-F32C58BDB0AB}"/>
              </a:ext>
            </a:extLst>
          </p:cNvPr>
          <p:cNvSpPr txBox="1"/>
          <p:nvPr/>
        </p:nvSpPr>
        <p:spPr>
          <a:xfrm>
            <a:off x="2850873" y="1023614"/>
            <a:ext cx="649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rgbClr val="7030A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Pulse Wave Velocity (PWV) and Pulse Transit Time (PTT)</a:t>
            </a:r>
            <a:endParaRPr lang="en-IN" b="1" dirty="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0FFF80-DD39-4A07-B2F4-849F2B1E62C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217" y="1685842"/>
            <a:ext cx="5906853" cy="31346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62BF1C-E3AC-4937-8117-B5F2D7B6C42C}"/>
              </a:ext>
            </a:extLst>
          </p:cNvPr>
          <p:cNvSpPr txBox="1"/>
          <p:nvPr/>
        </p:nvSpPr>
        <p:spPr>
          <a:xfrm>
            <a:off x="725558" y="2097156"/>
            <a:ext cx="21253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dirty="0"/>
              <a:t>PWV</a:t>
            </a:r>
          </a:p>
          <a:p>
            <a:pPr algn="r"/>
            <a:r>
              <a:rPr lang="en-IN" sz="2000" dirty="0"/>
              <a:t>The velocity at which heart pulse travels is known as Pulse Wave Velocity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01BFB-4070-4C62-9F66-2E4B16A5666D}"/>
              </a:ext>
            </a:extLst>
          </p:cNvPr>
          <p:cNvSpPr txBox="1"/>
          <p:nvPr/>
        </p:nvSpPr>
        <p:spPr>
          <a:xfrm>
            <a:off x="9341126" y="1898373"/>
            <a:ext cx="21253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PTT</a:t>
            </a:r>
          </a:p>
          <a:p>
            <a:r>
              <a:rPr lang="en-IN" sz="2000" dirty="0"/>
              <a:t>Time required to travel a pulse wave from one arterial site to another is referred as Pulse Transit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85635-F804-442E-B6D7-78E33D8A3E9E}"/>
              </a:ext>
            </a:extLst>
          </p:cNvPr>
          <p:cNvSpPr txBox="1"/>
          <p:nvPr/>
        </p:nvSpPr>
        <p:spPr>
          <a:xfrm>
            <a:off x="2903730" y="5126500"/>
            <a:ext cx="6559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Pulse wave velocity is directly proportional to the </a:t>
            </a:r>
          </a:p>
          <a:p>
            <a:pPr algn="ctr"/>
            <a:r>
              <a:rPr lang="en-IN" sz="2000" b="1" dirty="0"/>
              <a:t>Blood pressure</a:t>
            </a:r>
          </a:p>
        </p:txBody>
      </p:sp>
    </p:spTree>
    <p:extLst>
      <p:ext uri="{BB962C8B-B14F-4D97-AF65-F5344CB8AC3E}">
        <p14:creationId xmlns:p14="http://schemas.microsoft.com/office/powerpoint/2010/main" val="2047055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3D1DEA-BB36-4642-B9C9-E5D8496A7E48}"/>
              </a:ext>
            </a:extLst>
          </p:cNvPr>
          <p:cNvSpPr txBox="1"/>
          <p:nvPr/>
        </p:nvSpPr>
        <p:spPr>
          <a:xfrm>
            <a:off x="714704" y="252250"/>
            <a:ext cx="8975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6"/>
                </a:solidFill>
                <a:latin typeface="Century Gothic" panose="020B0502020202020204" pitchFamily="34" charset="0"/>
              </a:rPr>
              <a:t>Proposed System and working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A2D6D8A-FD9C-4EEE-BE99-7052B1EF1EFA}"/>
              </a:ext>
            </a:extLst>
          </p:cNvPr>
          <p:cNvSpPr/>
          <p:nvPr/>
        </p:nvSpPr>
        <p:spPr>
          <a:xfrm>
            <a:off x="8816102" y="4102824"/>
            <a:ext cx="1355834" cy="62011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Controller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F03488-6167-4860-8271-8507C0889F0B}"/>
              </a:ext>
            </a:extLst>
          </p:cNvPr>
          <p:cNvSpPr/>
          <p:nvPr/>
        </p:nvSpPr>
        <p:spPr>
          <a:xfrm>
            <a:off x="10560819" y="3598328"/>
            <a:ext cx="987973" cy="5044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PPG</a:t>
            </a:r>
          </a:p>
          <a:p>
            <a:pPr algn="ctr"/>
            <a:r>
              <a:rPr lang="en-IN" dirty="0"/>
              <a:t>Sensor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F9383A-04B7-44AF-B2AF-0AFE9A316672}"/>
              </a:ext>
            </a:extLst>
          </p:cNvPr>
          <p:cNvSpPr/>
          <p:nvPr/>
        </p:nvSpPr>
        <p:spPr>
          <a:xfrm>
            <a:off x="9000033" y="2899388"/>
            <a:ext cx="987972" cy="9669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Display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00F604-9897-4C61-AE48-335A64DC9766}"/>
              </a:ext>
            </a:extLst>
          </p:cNvPr>
          <p:cNvSpPr/>
          <p:nvPr/>
        </p:nvSpPr>
        <p:spPr>
          <a:xfrm>
            <a:off x="9000033" y="5132838"/>
            <a:ext cx="987973" cy="5044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Input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C059EA-4755-4AEE-B65E-DAD309AD97CB}"/>
              </a:ext>
            </a:extLst>
          </p:cNvPr>
          <p:cNvSpPr/>
          <p:nvPr/>
        </p:nvSpPr>
        <p:spPr>
          <a:xfrm>
            <a:off x="10560820" y="4722934"/>
            <a:ext cx="987973" cy="5044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PPG</a:t>
            </a:r>
          </a:p>
          <a:p>
            <a:pPr algn="ctr"/>
            <a:r>
              <a:rPr lang="en-IN" dirty="0"/>
              <a:t>Sensor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9BCD60-D86A-495E-AE85-93E0D65FBBD8}"/>
              </a:ext>
            </a:extLst>
          </p:cNvPr>
          <p:cNvCxnSpPr>
            <a:cxnSpLocks/>
            <a:stCxn id="6" idx="0"/>
            <a:endCxn id="3" idx="2"/>
          </p:cNvCxnSpPr>
          <p:nvPr/>
        </p:nvCxnSpPr>
        <p:spPr>
          <a:xfrm flipH="1" flipV="1">
            <a:off x="9494019" y="4722934"/>
            <a:ext cx="1" cy="40990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AA6CF6-07AB-47E9-9406-DB348AC59D5C}"/>
              </a:ext>
            </a:extLst>
          </p:cNvPr>
          <p:cNvCxnSpPr>
            <a:cxnSpLocks/>
            <a:stCxn id="3" idx="0"/>
            <a:endCxn id="5" idx="2"/>
          </p:cNvCxnSpPr>
          <p:nvPr/>
        </p:nvCxnSpPr>
        <p:spPr>
          <a:xfrm flipV="1">
            <a:off x="9494019" y="3866340"/>
            <a:ext cx="0" cy="23648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38EB035-883C-42AD-8A7A-0B19C67A59FB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10224487" y="3850576"/>
            <a:ext cx="336332" cy="325818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B8FD799-9A27-4D9A-ADA9-E30A1A23B6BC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10224488" y="4649364"/>
            <a:ext cx="336333" cy="32581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6215B9E-1BB5-42F8-8915-4636BA0A4F1B}"/>
              </a:ext>
            </a:extLst>
          </p:cNvPr>
          <p:cNvSpPr txBox="1"/>
          <p:nvPr/>
        </p:nvSpPr>
        <p:spPr>
          <a:xfrm>
            <a:off x="770433" y="1427541"/>
            <a:ext cx="74833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entury Gothic" panose="020B0502020202020204" pitchFamily="34" charset="0"/>
              </a:rPr>
              <a:t>Our used 2 identical PPG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entury Gothic" panose="020B0502020202020204" pitchFamily="34" charset="0"/>
              </a:rPr>
              <a:t>A PPG sensor works by illuminating a arterial area with LED and reflected light is captured by Photo diode.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entury Gothic" panose="020B0502020202020204" pitchFamily="34" charset="0"/>
              </a:rPr>
              <a:t>The amount light going to absorb depends on the density of blood and density change due to heart beats. This way a heart beat is recorded as shown in fig 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entury Gothic" panose="020B0502020202020204" pitchFamily="34" charset="0"/>
            </a:endParaRPr>
          </a:p>
          <a:p>
            <a:endParaRPr lang="en-IN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entury Gothic" panose="020B0502020202020204" pitchFamily="34" charset="0"/>
              </a:rPr>
              <a:t>PPG sensors will collect data form 2 different arterial areas i.e. form finger tip of index finger from both left and right hand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entury Gothic" panose="020B0502020202020204" pitchFamily="34" charset="0"/>
              </a:rPr>
              <a:t>Pulse Transit time (PTT) will be estimated form the data we got from PPG sensor which will further get used for BP estimation</a:t>
            </a:r>
          </a:p>
          <a:p>
            <a:endParaRPr lang="en-IN" dirty="0">
              <a:latin typeface="Century Gothic" panose="020B0502020202020204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90982BA8-A288-4295-9319-8D6922DCF5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24" b="26316" l="2034" r="25424">
                        <a14:foregroundMark x1="2034" y1="15789" x2="2034" y2="157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1695" b="70165"/>
          <a:stretch/>
        </p:blipFill>
        <p:spPr>
          <a:xfrm rot="10800000">
            <a:off x="9786853" y="1560784"/>
            <a:ext cx="1247907" cy="76245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0856C32-6828-4FD1-997C-E10CB904FE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306" t="40456" r="45303" b="45814"/>
          <a:stretch/>
        </p:blipFill>
        <p:spPr>
          <a:xfrm>
            <a:off x="10689020" y="1692779"/>
            <a:ext cx="399393" cy="28903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94BA3636-D37B-4A77-B968-AAA88DED1F90}"/>
              </a:ext>
            </a:extLst>
          </p:cNvPr>
          <p:cNvSpPr/>
          <p:nvPr/>
        </p:nvSpPr>
        <p:spPr>
          <a:xfrm>
            <a:off x="10987463" y="1765037"/>
            <a:ext cx="127226" cy="1445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0FE07D1-63FE-4007-ADB4-AFABBF0F5070}"/>
              </a:ext>
            </a:extLst>
          </p:cNvPr>
          <p:cNvSpPr/>
          <p:nvPr/>
        </p:nvSpPr>
        <p:spPr>
          <a:xfrm>
            <a:off x="10390577" y="1540220"/>
            <a:ext cx="298443" cy="1157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9AA045-EB38-4687-9123-7D28672D09AD}"/>
              </a:ext>
            </a:extLst>
          </p:cNvPr>
          <p:cNvSpPr txBox="1"/>
          <p:nvPr/>
        </p:nvSpPr>
        <p:spPr>
          <a:xfrm>
            <a:off x="11122374" y="1668274"/>
            <a:ext cx="58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C81206-A921-48BA-A4B6-BBEA614548A3}"/>
              </a:ext>
            </a:extLst>
          </p:cNvPr>
          <p:cNvSpPr txBox="1"/>
          <p:nvPr/>
        </p:nvSpPr>
        <p:spPr>
          <a:xfrm>
            <a:off x="10171936" y="883607"/>
            <a:ext cx="802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Photo diode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E71CBC6-FCE9-4F3E-8769-BD2211D98ADC}"/>
              </a:ext>
            </a:extLst>
          </p:cNvPr>
          <p:cNvSpPr txBox="1"/>
          <p:nvPr/>
        </p:nvSpPr>
        <p:spPr>
          <a:xfrm>
            <a:off x="10237074" y="225593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FD0DD4-85AC-4634-BB58-14253086C557}"/>
              </a:ext>
            </a:extLst>
          </p:cNvPr>
          <p:cNvSpPr txBox="1"/>
          <p:nvPr/>
        </p:nvSpPr>
        <p:spPr>
          <a:xfrm>
            <a:off x="9494019" y="5831036"/>
            <a:ext cx="174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Block diagram</a:t>
            </a:r>
          </a:p>
        </p:txBody>
      </p:sp>
    </p:spTree>
    <p:extLst>
      <p:ext uri="{BB962C8B-B14F-4D97-AF65-F5344CB8AC3E}">
        <p14:creationId xmlns:p14="http://schemas.microsoft.com/office/powerpoint/2010/main" val="21784814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575</TotalTime>
  <Words>1209</Words>
  <Application>Microsoft Office PowerPoint</Application>
  <PresentationFormat>Widescreen</PresentationFormat>
  <Paragraphs>211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Century Gothic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 Dandade</dc:creator>
  <cp:lastModifiedBy>Om Dandade</cp:lastModifiedBy>
  <cp:revision>46</cp:revision>
  <dcterms:created xsi:type="dcterms:W3CDTF">2021-03-09T17:01:19Z</dcterms:created>
  <dcterms:modified xsi:type="dcterms:W3CDTF">2021-09-08T07:16:05Z</dcterms:modified>
</cp:coreProperties>
</file>