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E113D9-F283-485E-8F13-2CBBD0E4ADB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BO"/>
        </a:p>
      </dgm:t>
    </dgm:pt>
    <dgm:pt modelId="{E8D260EE-4F09-4D91-A4FE-80A528E174CD}">
      <dgm:prSet phldrT="[Texto]"/>
      <dgm:spPr/>
      <dgm:t>
        <a:bodyPr/>
        <a:lstStyle/>
        <a:p>
          <a:r>
            <a:rPr lang="es-ES" dirty="0"/>
            <a:t>Datos de entrada</a:t>
          </a:r>
          <a:endParaRPr lang="es-BO" dirty="0"/>
        </a:p>
      </dgm:t>
    </dgm:pt>
    <dgm:pt modelId="{CA3750BA-A729-4959-9DCE-A5090C6DB424}" type="parTrans" cxnId="{15FC9EB0-4B30-4C41-AB01-AB0FABADBECA}">
      <dgm:prSet/>
      <dgm:spPr/>
      <dgm:t>
        <a:bodyPr/>
        <a:lstStyle/>
        <a:p>
          <a:endParaRPr lang="es-BO"/>
        </a:p>
      </dgm:t>
    </dgm:pt>
    <dgm:pt modelId="{248AFF85-12EF-497E-9851-62D457DC1AD9}" type="sibTrans" cxnId="{15FC9EB0-4B30-4C41-AB01-AB0FABADBECA}">
      <dgm:prSet/>
      <dgm:spPr/>
      <dgm:t>
        <a:bodyPr/>
        <a:lstStyle/>
        <a:p>
          <a:endParaRPr lang="es-BO"/>
        </a:p>
      </dgm:t>
    </dgm:pt>
    <dgm:pt modelId="{A11752E6-AAA9-4AAB-9D35-B42F2981CD02}">
      <dgm:prSet phldrT="[Texto]"/>
      <dgm:spPr/>
      <dgm:t>
        <a:bodyPr/>
        <a:lstStyle/>
        <a:p>
          <a:r>
            <a:rPr lang="es-ES" dirty="0"/>
            <a:t>Proceso</a:t>
          </a:r>
          <a:endParaRPr lang="es-BO" dirty="0"/>
        </a:p>
      </dgm:t>
    </dgm:pt>
    <dgm:pt modelId="{C1C5DED7-30CF-468E-9C04-DC7089E5BC36}" type="parTrans" cxnId="{C797C1ED-E8AF-4A4F-AE1A-DE1D96928BC2}">
      <dgm:prSet/>
      <dgm:spPr/>
      <dgm:t>
        <a:bodyPr/>
        <a:lstStyle/>
        <a:p>
          <a:endParaRPr lang="es-BO"/>
        </a:p>
      </dgm:t>
    </dgm:pt>
    <dgm:pt modelId="{3DADC461-7711-463B-A31A-AFBF46B7240A}" type="sibTrans" cxnId="{C797C1ED-E8AF-4A4F-AE1A-DE1D96928BC2}">
      <dgm:prSet/>
      <dgm:spPr/>
      <dgm:t>
        <a:bodyPr/>
        <a:lstStyle/>
        <a:p>
          <a:endParaRPr lang="es-BO"/>
        </a:p>
      </dgm:t>
    </dgm:pt>
    <dgm:pt modelId="{B4770A20-3D5A-4F80-BAEC-F53F8ECF48D5}">
      <dgm:prSet phldrT="[Texto]"/>
      <dgm:spPr/>
      <dgm:t>
        <a:bodyPr/>
        <a:lstStyle/>
        <a:p>
          <a:r>
            <a:rPr lang="es-ES" dirty="0"/>
            <a:t>Datos de salida</a:t>
          </a:r>
          <a:endParaRPr lang="es-BO" dirty="0"/>
        </a:p>
      </dgm:t>
    </dgm:pt>
    <dgm:pt modelId="{89F33983-118D-4CD7-99D2-3363A95065D9}" type="parTrans" cxnId="{0FC4571C-96A5-4EF7-93C1-5D8261D76203}">
      <dgm:prSet/>
      <dgm:spPr/>
      <dgm:t>
        <a:bodyPr/>
        <a:lstStyle/>
        <a:p>
          <a:endParaRPr lang="es-BO"/>
        </a:p>
      </dgm:t>
    </dgm:pt>
    <dgm:pt modelId="{0D010157-DA93-4134-904C-2E5501FD6FC5}" type="sibTrans" cxnId="{0FC4571C-96A5-4EF7-93C1-5D8261D76203}">
      <dgm:prSet/>
      <dgm:spPr/>
      <dgm:t>
        <a:bodyPr/>
        <a:lstStyle/>
        <a:p>
          <a:endParaRPr lang="es-BO"/>
        </a:p>
      </dgm:t>
    </dgm:pt>
    <dgm:pt modelId="{1488AA5D-BF0A-4E98-9EBB-0EA204B8FEC8}" type="pres">
      <dgm:prSet presAssocID="{48E113D9-F283-485E-8F13-2CBBD0E4ADB2}" presName="diagram" presStyleCnt="0">
        <dgm:presLayoutVars>
          <dgm:dir/>
          <dgm:resizeHandles val="exact"/>
        </dgm:presLayoutVars>
      </dgm:prSet>
      <dgm:spPr/>
    </dgm:pt>
    <dgm:pt modelId="{F0549EBE-DC26-4858-9972-2EFDC865510B}" type="pres">
      <dgm:prSet presAssocID="{E8D260EE-4F09-4D91-A4FE-80A528E174CD}" presName="node" presStyleLbl="node1" presStyleIdx="0" presStyleCnt="3">
        <dgm:presLayoutVars>
          <dgm:bulletEnabled val="1"/>
        </dgm:presLayoutVars>
      </dgm:prSet>
      <dgm:spPr/>
    </dgm:pt>
    <dgm:pt modelId="{2609D3F2-9D01-47EC-808C-3E0C7AA8A6C8}" type="pres">
      <dgm:prSet presAssocID="{248AFF85-12EF-497E-9851-62D457DC1AD9}" presName="sibTrans" presStyleCnt="0"/>
      <dgm:spPr/>
    </dgm:pt>
    <dgm:pt modelId="{3FC0D0FF-95AF-4C4B-A277-92DFF40FE199}" type="pres">
      <dgm:prSet presAssocID="{A11752E6-AAA9-4AAB-9D35-B42F2981CD02}" presName="node" presStyleLbl="node1" presStyleIdx="1" presStyleCnt="3" custLinFactNeighborX="51">
        <dgm:presLayoutVars>
          <dgm:bulletEnabled val="1"/>
        </dgm:presLayoutVars>
      </dgm:prSet>
      <dgm:spPr/>
    </dgm:pt>
    <dgm:pt modelId="{C8851085-72BE-42C4-9A1E-037AB236A079}" type="pres">
      <dgm:prSet presAssocID="{3DADC461-7711-463B-A31A-AFBF46B7240A}" presName="sibTrans" presStyleCnt="0"/>
      <dgm:spPr/>
    </dgm:pt>
    <dgm:pt modelId="{DB75F611-47CF-4981-893D-184DB06FEC18}" type="pres">
      <dgm:prSet presAssocID="{B4770A20-3D5A-4F80-BAEC-F53F8ECF48D5}" presName="node" presStyleLbl="node1" presStyleIdx="2" presStyleCnt="3">
        <dgm:presLayoutVars>
          <dgm:bulletEnabled val="1"/>
        </dgm:presLayoutVars>
      </dgm:prSet>
      <dgm:spPr/>
    </dgm:pt>
  </dgm:ptLst>
  <dgm:cxnLst>
    <dgm:cxn modelId="{0FC4571C-96A5-4EF7-93C1-5D8261D76203}" srcId="{48E113D9-F283-485E-8F13-2CBBD0E4ADB2}" destId="{B4770A20-3D5A-4F80-BAEC-F53F8ECF48D5}" srcOrd="2" destOrd="0" parTransId="{89F33983-118D-4CD7-99D2-3363A95065D9}" sibTransId="{0D010157-DA93-4134-904C-2E5501FD6FC5}"/>
    <dgm:cxn modelId="{8E357C41-01AD-4469-A7AA-753E3440826A}" type="presOf" srcId="{A11752E6-AAA9-4AAB-9D35-B42F2981CD02}" destId="{3FC0D0FF-95AF-4C4B-A277-92DFF40FE199}" srcOrd="0" destOrd="0" presId="urn:microsoft.com/office/officeart/2005/8/layout/default"/>
    <dgm:cxn modelId="{1329D989-65E7-4A59-AB0D-D844656B2187}" type="presOf" srcId="{B4770A20-3D5A-4F80-BAEC-F53F8ECF48D5}" destId="{DB75F611-47CF-4981-893D-184DB06FEC18}" srcOrd="0" destOrd="0" presId="urn:microsoft.com/office/officeart/2005/8/layout/default"/>
    <dgm:cxn modelId="{15FC9EB0-4B30-4C41-AB01-AB0FABADBECA}" srcId="{48E113D9-F283-485E-8F13-2CBBD0E4ADB2}" destId="{E8D260EE-4F09-4D91-A4FE-80A528E174CD}" srcOrd="0" destOrd="0" parTransId="{CA3750BA-A729-4959-9DCE-A5090C6DB424}" sibTransId="{248AFF85-12EF-497E-9851-62D457DC1AD9}"/>
    <dgm:cxn modelId="{CA7655C3-073E-4548-82FB-F1CAB2776934}" type="presOf" srcId="{E8D260EE-4F09-4D91-A4FE-80A528E174CD}" destId="{F0549EBE-DC26-4858-9972-2EFDC865510B}" srcOrd="0" destOrd="0" presId="urn:microsoft.com/office/officeart/2005/8/layout/default"/>
    <dgm:cxn modelId="{C797C1ED-E8AF-4A4F-AE1A-DE1D96928BC2}" srcId="{48E113D9-F283-485E-8F13-2CBBD0E4ADB2}" destId="{A11752E6-AAA9-4AAB-9D35-B42F2981CD02}" srcOrd="1" destOrd="0" parTransId="{C1C5DED7-30CF-468E-9C04-DC7089E5BC36}" sibTransId="{3DADC461-7711-463B-A31A-AFBF46B7240A}"/>
    <dgm:cxn modelId="{71C07FF6-811C-432F-89E7-4378BB194AF3}" type="presOf" srcId="{48E113D9-F283-485E-8F13-2CBBD0E4ADB2}" destId="{1488AA5D-BF0A-4E98-9EBB-0EA204B8FEC8}" srcOrd="0" destOrd="0" presId="urn:microsoft.com/office/officeart/2005/8/layout/default"/>
    <dgm:cxn modelId="{DE43C8C1-70B8-4D1B-923A-95FBF02595C9}" type="presParOf" srcId="{1488AA5D-BF0A-4E98-9EBB-0EA204B8FEC8}" destId="{F0549EBE-DC26-4858-9972-2EFDC865510B}" srcOrd="0" destOrd="0" presId="urn:microsoft.com/office/officeart/2005/8/layout/default"/>
    <dgm:cxn modelId="{B0592AE1-EF2E-4FE6-924B-521D6657FC8F}" type="presParOf" srcId="{1488AA5D-BF0A-4E98-9EBB-0EA204B8FEC8}" destId="{2609D3F2-9D01-47EC-808C-3E0C7AA8A6C8}" srcOrd="1" destOrd="0" presId="urn:microsoft.com/office/officeart/2005/8/layout/default"/>
    <dgm:cxn modelId="{2B459B0F-7541-4409-96F8-A56A34DF03FD}" type="presParOf" srcId="{1488AA5D-BF0A-4E98-9EBB-0EA204B8FEC8}" destId="{3FC0D0FF-95AF-4C4B-A277-92DFF40FE199}" srcOrd="2" destOrd="0" presId="urn:microsoft.com/office/officeart/2005/8/layout/default"/>
    <dgm:cxn modelId="{5F65F97E-ECD9-45F4-AB4C-281B71A54FCF}" type="presParOf" srcId="{1488AA5D-BF0A-4E98-9EBB-0EA204B8FEC8}" destId="{C8851085-72BE-42C4-9A1E-037AB236A079}" srcOrd="3" destOrd="0" presId="urn:microsoft.com/office/officeart/2005/8/layout/default"/>
    <dgm:cxn modelId="{9F1705FE-B181-4022-8AAE-65A7DA6E1301}" type="presParOf" srcId="{1488AA5D-BF0A-4E98-9EBB-0EA204B8FEC8}" destId="{DB75F611-47CF-4981-893D-184DB06FEC18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49EBE-DC26-4858-9972-2EFDC865510B}">
      <dsp:nvSpPr>
        <dsp:cNvPr id="0" name=""/>
        <dsp:cNvSpPr/>
      </dsp:nvSpPr>
      <dsp:spPr>
        <a:xfrm>
          <a:off x="0" y="842168"/>
          <a:ext cx="3095624" cy="1857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700" kern="1200" dirty="0"/>
            <a:t>Datos de entrada</a:t>
          </a:r>
          <a:endParaRPr lang="es-BO" sz="5700" kern="1200" dirty="0"/>
        </a:p>
      </dsp:txBody>
      <dsp:txXfrm>
        <a:off x="0" y="842168"/>
        <a:ext cx="3095624" cy="1857375"/>
      </dsp:txXfrm>
    </dsp:sp>
    <dsp:sp modelId="{3FC0D0FF-95AF-4C4B-A277-92DFF40FE199}">
      <dsp:nvSpPr>
        <dsp:cNvPr id="0" name=""/>
        <dsp:cNvSpPr/>
      </dsp:nvSpPr>
      <dsp:spPr>
        <a:xfrm>
          <a:off x="3406766" y="842168"/>
          <a:ext cx="3095624" cy="1857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700" kern="1200" dirty="0"/>
            <a:t>Proceso</a:t>
          </a:r>
          <a:endParaRPr lang="es-BO" sz="5700" kern="1200" dirty="0"/>
        </a:p>
      </dsp:txBody>
      <dsp:txXfrm>
        <a:off x="3406766" y="842168"/>
        <a:ext cx="3095624" cy="1857375"/>
      </dsp:txXfrm>
    </dsp:sp>
    <dsp:sp modelId="{DB75F611-47CF-4981-893D-184DB06FEC18}">
      <dsp:nvSpPr>
        <dsp:cNvPr id="0" name=""/>
        <dsp:cNvSpPr/>
      </dsp:nvSpPr>
      <dsp:spPr>
        <a:xfrm>
          <a:off x="6810375" y="842168"/>
          <a:ext cx="3095624" cy="1857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700" kern="1200" dirty="0"/>
            <a:t>Datos de salida</a:t>
          </a:r>
          <a:endParaRPr lang="es-BO" sz="5700" kern="1200" dirty="0"/>
        </a:p>
      </dsp:txBody>
      <dsp:txXfrm>
        <a:off x="6810375" y="842168"/>
        <a:ext cx="3095624" cy="1857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3B02E-E874-F102-E804-D332D324E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Carrera: contaduría publica</a:t>
            </a:r>
            <a:endParaRPr lang="es-B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A28E1D-F054-EF63-A246-C56519EB6C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Grover flores </a:t>
            </a:r>
            <a:r>
              <a:rPr lang="es-ES" sz="4000" dirty="0" err="1"/>
              <a:t>quispe</a:t>
            </a:r>
            <a:endParaRPr lang="es-BO" sz="4000" dirty="0"/>
          </a:p>
        </p:txBody>
      </p:sp>
    </p:spTree>
    <p:extLst>
      <p:ext uri="{BB962C8B-B14F-4D97-AF65-F5344CB8AC3E}">
        <p14:creationId xmlns:p14="http://schemas.microsoft.com/office/powerpoint/2010/main" val="146053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ADCE1-B8F4-1BA1-6D70-9C9778E5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elegido: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F29A0A-107E-C96D-390F-95970A1EF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BO" dirty="0"/>
              <a:t>3. Como proyecto paralelo, un programador decidió crear un programa simple que</a:t>
            </a:r>
          </a:p>
          <a:p>
            <a:r>
              <a:rPr lang="es-BO" dirty="0"/>
              <a:t>pueda permitir a los usuarios saber si el año mencionado por el usuario es bisiesto</a:t>
            </a:r>
          </a:p>
          <a:p>
            <a:r>
              <a:rPr lang="es-BO" dirty="0"/>
              <a:t>o no. El año bisiesto se calcula determinando si el año es exactamente divisible</a:t>
            </a:r>
          </a:p>
          <a:p>
            <a:r>
              <a:rPr lang="es-BO" dirty="0"/>
              <a:t>por el número &amp;quot;4&amp;quot; y en el caso de un año centenario, como el año 2000, debe ser</a:t>
            </a:r>
          </a:p>
          <a:p>
            <a:r>
              <a:rPr lang="es-BO" dirty="0"/>
              <a:t>exactamente divisible por 400.</a:t>
            </a:r>
          </a:p>
        </p:txBody>
      </p:sp>
    </p:spTree>
    <p:extLst>
      <p:ext uri="{BB962C8B-B14F-4D97-AF65-F5344CB8AC3E}">
        <p14:creationId xmlns:p14="http://schemas.microsoft.com/office/powerpoint/2010/main" val="383197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7FD2DEC-3FBA-4085-10AF-6741A9A09F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456384"/>
              </p:ext>
            </p:extLst>
          </p:nvPr>
        </p:nvGraphicFramePr>
        <p:xfrm>
          <a:off x="1143000" y="0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3D42D673-E659-B71A-2BC7-7885AB0295C6}"/>
              </a:ext>
            </a:extLst>
          </p:cNvPr>
          <p:cNvSpPr/>
          <p:nvPr/>
        </p:nvSpPr>
        <p:spPr>
          <a:xfrm>
            <a:off x="1143000" y="3160059"/>
            <a:ext cx="3065929" cy="25280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AÑO</a:t>
            </a:r>
            <a:endParaRPr lang="es-B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1672CB6-805B-6249-7F0E-35F4D82D820B}"/>
              </a:ext>
            </a:extLst>
          </p:cNvPr>
          <p:cNvSpPr/>
          <p:nvPr/>
        </p:nvSpPr>
        <p:spPr>
          <a:xfrm>
            <a:off x="4563035" y="3160058"/>
            <a:ext cx="3065929" cy="25280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USO DE </a:t>
            </a:r>
          </a:p>
          <a:p>
            <a:pPr algn="ctr"/>
            <a:r>
              <a:rPr lang="es-ES" dirty="0"/>
              <a:t>VARIABLES,  </a:t>
            </a:r>
          </a:p>
          <a:p>
            <a:pPr algn="ctr"/>
            <a:r>
              <a:rPr lang="es-ES" dirty="0"/>
              <a:t>OPERADOS,</a:t>
            </a:r>
          </a:p>
          <a:p>
            <a:pPr algn="ctr"/>
            <a:r>
              <a:rPr lang="es-ES" dirty="0"/>
              <a:t> BUCLES, </a:t>
            </a:r>
          </a:p>
          <a:p>
            <a:pPr algn="ctr"/>
            <a:r>
              <a:rPr lang="es-ES" dirty="0"/>
              <a:t>CONDICIONES</a:t>
            </a:r>
            <a:endParaRPr lang="es-B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3C8CC38-3ACD-0548-ACBF-8E8E91BCDC02}"/>
              </a:ext>
            </a:extLst>
          </p:cNvPr>
          <p:cNvSpPr/>
          <p:nvPr/>
        </p:nvSpPr>
        <p:spPr>
          <a:xfrm>
            <a:off x="7983070" y="3160057"/>
            <a:ext cx="3420036" cy="25280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VERDAD </a:t>
            </a:r>
            <a:r>
              <a:rPr lang="en-US" dirty="0">
                <a:sym typeface="Wingdings" panose="05000000000000000000" pitchFamily="2" charset="2"/>
              </a:rPr>
              <a:t> SI ES AÑO BISIESTO</a:t>
            </a:r>
          </a:p>
          <a:p>
            <a:pPr algn="ctr"/>
            <a:r>
              <a:rPr lang="en-US" dirty="0">
                <a:sym typeface="Wingdings" panose="05000000000000000000" pitchFamily="2" charset="2"/>
              </a:rPr>
              <a:t>FALSO  NO ES AÑO BISIESTO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69210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E7A84-E060-5698-8011-EE901D68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s-BO" dirty="0"/>
              <a:t>* Iniciamos un bucle </a:t>
            </a:r>
            <a:r>
              <a:rPr lang="es-BO" dirty="0" err="1"/>
              <a:t>while</a:t>
            </a:r>
            <a:r>
              <a:rPr lang="es-BO" dirty="0"/>
              <a:t> True que se ejecuta indefinidamente hasta que el usuario decida salir.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10BB45-C376-B48E-0EB3-FF8E97DA8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1478570"/>
            <a:ext cx="5544324" cy="1857634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1950E8FD-EEC8-080C-A68C-4CB45C7B05A0}"/>
              </a:ext>
            </a:extLst>
          </p:cNvPr>
          <p:cNvSpPr txBox="1">
            <a:spLocks/>
          </p:cNvSpPr>
          <p:nvPr/>
        </p:nvSpPr>
        <p:spPr>
          <a:xfrm>
            <a:off x="1143001" y="3521797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dirty="0"/>
              <a:t>* Solicitamos al usuario que ingrese un año o la palabra "FIN" para salir.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29C3889-C347-D295-8C95-E61728F76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599" y="5000367"/>
            <a:ext cx="8430802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1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E7A84-E060-5698-8011-EE901D68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s-BO" dirty="0"/>
              <a:t>* Comparamos la entrada del usuario con "FIN" (ignorando las mayúsculas) usando .</a:t>
            </a:r>
            <a:r>
              <a:rPr lang="es-BO" dirty="0" err="1"/>
              <a:t>upper</a:t>
            </a:r>
            <a:r>
              <a:rPr lang="es-BO" dirty="0"/>
              <a:t>() y, si coincide, utilizamos break para salir del bucle..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950E8FD-EEC8-080C-A68C-4CB45C7B05A0}"/>
              </a:ext>
            </a:extLst>
          </p:cNvPr>
          <p:cNvSpPr txBox="1">
            <a:spLocks/>
          </p:cNvSpPr>
          <p:nvPr/>
        </p:nvSpPr>
        <p:spPr>
          <a:xfrm>
            <a:off x="1230061" y="2862674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dirty="0"/>
              <a:t>* Intentamos convertir la entrada del usuario en un número entero usando </a:t>
            </a:r>
            <a:r>
              <a:rPr lang="es-BO" dirty="0" err="1"/>
              <a:t>int</a:t>
            </a:r>
            <a:r>
              <a:rPr lang="es-BO" dirty="0"/>
              <a:t>(</a:t>
            </a:r>
            <a:r>
              <a:rPr lang="es-BO" dirty="0" err="1"/>
              <a:t>year</a:t>
            </a:r>
            <a:r>
              <a:rPr lang="es-BO" dirty="0"/>
              <a:t>) y manejamos posibles excepciones de tipo </a:t>
            </a:r>
            <a:r>
              <a:rPr lang="es-BO" dirty="0" err="1"/>
              <a:t>Value</a:t>
            </a:r>
            <a:r>
              <a:rPr lang="es-BO" dirty="0"/>
              <a:t> Error si la entrada no es un número válido.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841EA47-7360-DA15-7163-5455AC05B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61" y="1487627"/>
            <a:ext cx="9731878" cy="117318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5E4A365-BECE-E5B3-0D61-3B5705A0F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0" y="4341244"/>
            <a:ext cx="8278380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76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E7A84-E060-5698-8011-EE901D68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/>
          </a:bodyPr>
          <a:lstStyle/>
          <a:p>
            <a:r>
              <a:rPr lang="es-BO" dirty="0"/>
              <a:t>* Verificamos que el año ingresado esté dentro del rango de 1000 a 9999 (4 dígitos).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950E8FD-EEC8-080C-A68C-4CB45C7B05A0}"/>
              </a:ext>
            </a:extLst>
          </p:cNvPr>
          <p:cNvSpPr txBox="1">
            <a:spLocks/>
          </p:cNvSpPr>
          <p:nvPr/>
        </p:nvSpPr>
        <p:spPr>
          <a:xfrm>
            <a:off x="632460" y="2857500"/>
            <a:ext cx="10927080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dirty="0"/>
              <a:t>*Aplicamos las reglas para determinar si el año es bisiesto o no:</a:t>
            </a:r>
            <a:br>
              <a:rPr lang="es-BO" dirty="0"/>
            </a:br>
            <a:r>
              <a:rPr lang="es-BO" dirty="0"/>
              <a:t>	- Si es divisible por 4 pero no por 100, o es divisible por 400, entonces es bisiesto.</a:t>
            </a:r>
          </a:p>
          <a:p>
            <a:r>
              <a:rPr lang="es-BO" dirty="0"/>
              <a:t>	- De lo contrario, no es bisiesto.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1C0BE2E-8E09-0437-16D8-B19B40685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683" b="17642"/>
          <a:stretch/>
        </p:blipFill>
        <p:spPr>
          <a:xfrm>
            <a:off x="1447151" y="1378930"/>
            <a:ext cx="9297698" cy="129569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18EC228-712E-117E-83B8-DE29F03FA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605" y="4336070"/>
            <a:ext cx="5973635" cy="235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E7A84-E060-5698-8011-EE901D68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/>
          </a:bodyPr>
          <a:lstStyle/>
          <a:p>
            <a:r>
              <a:rPr lang="es-BO" dirty="0"/>
              <a:t>* Imprimimos el resultado, indicando si el año es bisiesto o no.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950E8FD-EEC8-080C-A68C-4CB45C7B05A0}"/>
              </a:ext>
            </a:extLst>
          </p:cNvPr>
          <p:cNvSpPr txBox="1">
            <a:spLocks/>
          </p:cNvSpPr>
          <p:nvPr/>
        </p:nvSpPr>
        <p:spPr>
          <a:xfrm>
            <a:off x="1143001" y="4008171"/>
            <a:ext cx="10675619" cy="706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dirty="0"/>
              <a:t>*Si la entrada no es válida (no es un número de 4 dígitos o no es "FIN"), mostramos un mensaje de error adecuado.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A509DC6-3A3A-93EF-CBEA-6CBDAC5FE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05" y="1272830"/>
            <a:ext cx="5973635" cy="235657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87514D4-67BB-64D1-3BE3-46859A541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283" y="5093608"/>
            <a:ext cx="8659433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3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1950E8FD-EEC8-080C-A68C-4CB45C7B05A0}"/>
              </a:ext>
            </a:extLst>
          </p:cNvPr>
          <p:cNvSpPr txBox="1">
            <a:spLocks/>
          </p:cNvSpPr>
          <p:nvPr/>
        </p:nvSpPr>
        <p:spPr>
          <a:xfrm>
            <a:off x="1348740" y="2039714"/>
            <a:ext cx="10286999" cy="1869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dirty="0"/>
              <a:t>Salida:</a:t>
            </a:r>
          </a:p>
          <a:p>
            <a:endParaRPr lang="es-BO" dirty="0"/>
          </a:p>
          <a:p>
            <a:r>
              <a:rPr lang="es-BO" dirty="0"/>
              <a:t>El programa se ejecuta hasta que el usuario ingresa "FIN" y muestra el resultado de si el año es bisiesto o no para los años válidos ingresados.</a:t>
            </a:r>
          </a:p>
        </p:txBody>
      </p:sp>
    </p:spTree>
    <p:extLst>
      <p:ext uri="{BB962C8B-B14F-4D97-AF65-F5344CB8AC3E}">
        <p14:creationId xmlns:p14="http://schemas.microsoft.com/office/powerpoint/2010/main" val="3671911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24</TotalTime>
  <Words>352</Words>
  <Application>Microsoft Office PowerPoint</Application>
  <PresentationFormat>Panorámica</PresentationFormat>
  <Paragraphs>31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Circuito</vt:lpstr>
      <vt:lpstr>Carrera: contaduría publica</vt:lpstr>
      <vt:lpstr>Ejercicio elegido:</vt:lpstr>
      <vt:lpstr>Presentación de PowerPoint</vt:lpstr>
      <vt:lpstr>* Iniciamos un bucle while True que se ejecuta indefinidamente hasta que el usuario decida salir.</vt:lpstr>
      <vt:lpstr>* Comparamos la entrada del usuario con "FIN" (ignorando las mayúsculas) usando .upper() y, si coincide, utilizamos break para salir del bucle..</vt:lpstr>
      <vt:lpstr>* Verificamos que el año ingresado esté dentro del rango de 1000 a 9999 (4 dígitos).</vt:lpstr>
      <vt:lpstr>* Imprimimos el resultado, indicando si el año es bisiesto o no.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Carrera: contaduría publica</dc:title>
  <dc:creator>gruu.flowers@gmail.com</dc:creator>
  <cp:lastModifiedBy>gruu.flowers@gmail.com</cp:lastModifiedBy>
  <cp:revision>1</cp:revision>
  <dcterms:created xsi:type="dcterms:W3CDTF">2023-09-23T05:04:05Z</dcterms:created>
  <dcterms:modified xsi:type="dcterms:W3CDTF">2023-09-23T05:28:34Z</dcterms:modified>
</cp:coreProperties>
</file>