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58" r:id="rId3"/>
    <p:sldId id="282" r:id="rId4"/>
    <p:sldId id="278" r:id="rId5"/>
    <p:sldId id="290" r:id="rId6"/>
  </p:sldIdLst>
  <p:sldSz cx="9144000" cy="5143500" type="screen16x9"/>
  <p:notesSz cx="6858000" cy="9144000"/>
  <p:embeddedFontLst>
    <p:embeddedFont>
      <p:font typeface="Albert Sans" panose="020B0604020202020204" charset="0"/>
      <p:regular r:id="rId8"/>
      <p:bold r:id="rId9"/>
      <p:italic r:id="rId10"/>
      <p:boldItalic r:id="rId11"/>
    </p:embeddedFont>
    <p:embeddedFont>
      <p:font typeface="Alexandria Medium" panose="020B0604020202020204" charset="-78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677AE1-DA4A-4CFC-8772-2303F8F33449}">
  <a:tblStyle styleId="{02677AE1-DA4A-4CFC-8772-2303F8F334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4D29F2F-A917-453C-8ADD-E8ECA2801A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572bee519d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572bee519d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72bee519d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572bee519d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572bee519d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572bee519d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l="-6643" t="-11183" r="27548" b="-11170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2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2014024" y="1123231"/>
            <a:ext cx="5644075" cy="1413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4800" dirty="0"/>
              <a:t>VISCOSIDAD DEL CRUDO MUERTO</a:t>
            </a:r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3541913" y="2578894"/>
            <a:ext cx="2060174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Correlacion de Glaso. </a:t>
            </a:r>
            <a:r>
              <a:rPr lang="es-BO" b="1" dirty="0"/>
              <a:t>O</a:t>
            </a:r>
            <a:r>
              <a:rPr lang="en" b="1" dirty="0"/>
              <a:t>.</a:t>
            </a:r>
            <a:endParaRPr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1F0A7E-A5DC-60C8-C0CC-F56B7550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858" y="4050096"/>
            <a:ext cx="2786392" cy="896528"/>
          </a:xfrm>
          <a:prstGeom prst="rect">
            <a:avLst/>
          </a:prstGeom>
        </p:spPr>
      </p:pic>
      <p:sp>
        <p:nvSpPr>
          <p:cNvPr id="4" name="Google Shape;386;p51">
            <a:extLst>
              <a:ext uri="{FF2B5EF4-FFF2-40B4-BE49-F238E27FC236}">
                <a16:creationId xmlns:a16="http://schemas.microsoft.com/office/drawing/2014/main" id="{4158AA38-B503-6A65-FE2E-940C4BB96EA0}"/>
              </a:ext>
            </a:extLst>
          </p:cNvPr>
          <p:cNvSpPr txBox="1">
            <a:spLocks/>
          </p:cNvSpPr>
          <p:nvPr/>
        </p:nvSpPr>
        <p:spPr>
          <a:xfrm>
            <a:off x="260875" y="4258927"/>
            <a:ext cx="5271162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/>
            <a:r>
              <a:rPr lang="en-US" sz="2400" dirty="0"/>
              <a:t>RUBEN LIMACHI ARUQUIPA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01B376-D30D-56D4-835B-98EF3F2E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25" y="3123741"/>
            <a:ext cx="896528" cy="8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415;p53">
            <a:extLst>
              <a:ext uri="{FF2B5EF4-FFF2-40B4-BE49-F238E27FC236}">
                <a16:creationId xmlns:a16="http://schemas.microsoft.com/office/drawing/2014/main" id="{C1A430FA-71BF-36E6-A0BD-C02CB8E9B99B}"/>
              </a:ext>
            </a:extLst>
          </p:cNvPr>
          <p:cNvSpPr/>
          <p:nvPr/>
        </p:nvSpPr>
        <p:spPr>
          <a:xfrm>
            <a:off x="1485901" y="1208519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16;p53">
            <a:extLst>
              <a:ext uri="{FF2B5EF4-FFF2-40B4-BE49-F238E27FC236}">
                <a16:creationId xmlns:a16="http://schemas.microsoft.com/office/drawing/2014/main" id="{4289B22E-C2D1-3C22-625A-95D9127B594D}"/>
              </a:ext>
            </a:extLst>
          </p:cNvPr>
          <p:cNvSpPr/>
          <p:nvPr/>
        </p:nvSpPr>
        <p:spPr>
          <a:xfrm>
            <a:off x="1485901" y="1741909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17;p53">
            <a:extLst>
              <a:ext uri="{FF2B5EF4-FFF2-40B4-BE49-F238E27FC236}">
                <a16:creationId xmlns:a16="http://schemas.microsoft.com/office/drawing/2014/main" id="{23368DCF-BDD4-2EAD-E87F-8518CDA2E25F}"/>
              </a:ext>
            </a:extLst>
          </p:cNvPr>
          <p:cNvSpPr/>
          <p:nvPr/>
        </p:nvSpPr>
        <p:spPr>
          <a:xfrm>
            <a:off x="1485901" y="2275323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18;p53">
            <a:extLst>
              <a:ext uri="{FF2B5EF4-FFF2-40B4-BE49-F238E27FC236}">
                <a16:creationId xmlns:a16="http://schemas.microsoft.com/office/drawing/2014/main" id="{8030927B-F0ED-6F16-F318-6500FD8775FD}"/>
              </a:ext>
            </a:extLst>
          </p:cNvPr>
          <p:cNvSpPr/>
          <p:nvPr/>
        </p:nvSpPr>
        <p:spPr>
          <a:xfrm>
            <a:off x="1485901" y="2808712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19;p53">
            <a:extLst>
              <a:ext uri="{FF2B5EF4-FFF2-40B4-BE49-F238E27FC236}">
                <a16:creationId xmlns:a16="http://schemas.microsoft.com/office/drawing/2014/main" id="{F9F8FF1D-492B-FC11-E903-2544B0047CD5}"/>
              </a:ext>
            </a:extLst>
          </p:cNvPr>
          <p:cNvSpPr/>
          <p:nvPr/>
        </p:nvSpPr>
        <p:spPr>
          <a:xfrm>
            <a:off x="1485901" y="3342127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420;p53">
            <a:extLst>
              <a:ext uri="{FF2B5EF4-FFF2-40B4-BE49-F238E27FC236}">
                <a16:creationId xmlns:a16="http://schemas.microsoft.com/office/drawing/2014/main" id="{3BDDDA01-9984-6531-7B8A-7E3F044D849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46351" y="1329419"/>
            <a:ext cx="0" cy="41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21;p53">
            <a:extLst>
              <a:ext uri="{FF2B5EF4-FFF2-40B4-BE49-F238E27FC236}">
                <a16:creationId xmlns:a16="http://schemas.microsoft.com/office/drawing/2014/main" id="{8EAEC8DA-43BC-191E-6DAE-7537F184E8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546351" y="1862809"/>
            <a:ext cx="0" cy="41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422;p53">
            <a:extLst>
              <a:ext uri="{FF2B5EF4-FFF2-40B4-BE49-F238E27FC236}">
                <a16:creationId xmlns:a16="http://schemas.microsoft.com/office/drawing/2014/main" id="{69EAB5CD-6DD8-6672-030C-06939FEFF1C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546351" y="2396223"/>
            <a:ext cx="0" cy="41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23;p53">
            <a:extLst>
              <a:ext uri="{FF2B5EF4-FFF2-40B4-BE49-F238E27FC236}">
                <a16:creationId xmlns:a16="http://schemas.microsoft.com/office/drawing/2014/main" id="{035A649A-75D9-672C-1EA4-5CF5F53E686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546351" y="2929612"/>
            <a:ext cx="0" cy="41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1609075" y="1311233"/>
            <a:ext cx="5577538" cy="910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 correlacion se usa para determinar la viscosidad de un crudo muerto a partir de parametros datos para culcular el mismo.</a:t>
            </a:r>
            <a:endParaRPr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CORRELACION DE GLASO </a:t>
            </a:r>
            <a:endParaRPr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 idx="3"/>
          </p:nvPr>
        </p:nvSpPr>
        <p:spPr>
          <a:xfrm>
            <a:off x="1070575" y="2508593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5"/>
          </p:nvPr>
        </p:nvSpPr>
        <p:spPr>
          <a:xfrm>
            <a:off x="1070575" y="3768438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" name="Google Shape;207;p37">
            <a:extLst>
              <a:ext uri="{FF2B5EF4-FFF2-40B4-BE49-F238E27FC236}">
                <a16:creationId xmlns:a16="http://schemas.microsoft.com/office/drawing/2014/main" id="{6791A724-36F3-9E75-6251-F8FB988DCCA2}"/>
              </a:ext>
            </a:extLst>
          </p:cNvPr>
          <p:cNvSpPr txBox="1">
            <a:spLocks/>
          </p:cNvSpPr>
          <p:nvPr/>
        </p:nvSpPr>
        <p:spPr>
          <a:xfrm>
            <a:off x="1609075" y="2505331"/>
            <a:ext cx="1505600" cy="48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marL="0" indent="0"/>
            <a:r>
              <a:rPr lang="es-MX" dirty="0"/>
              <a:t>Ecuación: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A099CB25-6EEB-725F-0F0E-D59AD0A30B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AF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64519" y="2921795"/>
            <a:ext cx="6460170" cy="21423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Resolviendo el problema planteado </a:t>
            </a:r>
            <a:endParaRPr dirty="0"/>
          </a:p>
        </p:txBody>
      </p:sp>
      <p:sp>
        <p:nvSpPr>
          <p:cNvPr id="510" name="Google Shape;510;p61"/>
          <p:cNvSpPr/>
          <p:nvPr/>
        </p:nvSpPr>
        <p:spPr>
          <a:xfrm>
            <a:off x="715096" y="141094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1"/>
          <p:cNvSpPr txBox="1"/>
          <p:nvPr/>
        </p:nvSpPr>
        <p:spPr>
          <a:xfrm>
            <a:off x="1351450" y="1303240"/>
            <a:ext cx="6441100" cy="14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1800" dirty="0">
                <a:solidFill>
                  <a:schemeClr val="dk1"/>
                </a:solidFill>
                <a:latin typeface="Alexandria Medium"/>
                <a:cs typeface="Alexandria Medium"/>
              </a:rPr>
              <a:t>utilizando la correlación </a:t>
            </a:r>
            <a:r>
              <a:rPr lang="es-MX" sz="1800" dirty="0" err="1">
                <a:solidFill>
                  <a:schemeClr val="dk1"/>
                </a:solidFill>
                <a:latin typeface="Alexandria Medium"/>
                <a:cs typeface="Alexandria Medium"/>
              </a:rPr>
              <a:t>Glaso</a:t>
            </a:r>
            <a:r>
              <a:rPr lang="es-MX" sz="1800" dirty="0">
                <a:solidFill>
                  <a:schemeClr val="dk1"/>
                </a:solidFill>
                <a:latin typeface="Alexandria Medium"/>
                <a:cs typeface="Alexandria Medium"/>
              </a:rPr>
              <a:t> determinar la viscosidad de un crudo de 31° api a 180 °F 4000 </a:t>
            </a:r>
            <a:r>
              <a:rPr lang="es-MX" sz="1800" dirty="0" err="1">
                <a:solidFill>
                  <a:schemeClr val="dk1"/>
                </a:solidFill>
                <a:latin typeface="Alexandria Medium"/>
                <a:cs typeface="Alexandria Medium"/>
              </a:rPr>
              <a:t>lpca</a:t>
            </a:r>
            <a:r>
              <a:rPr lang="es-MX" sz="1800" dirty="0">
                <a:solidFill>
                  <a:schemeClr val="dk1"/>
                </a:solidFill>
                <a:latin typeface="Alexandria Medium"/>
                <a:cs typeface="Alexandria Medium"/>
              </a:rPr>
              <a:t>, el cual tiene un razón de gas disuelto-</a:t>
            </a:r>
            <a:r>
              <a:rPr lang="es-MX" sz="1800" dirty="0" err="1">
                <a:solidFill>
                  <a:schemeClr val="dk1"/>
                </a:solidFill>
                <a:latin typeface="Alexandria Medium"/>
                <a:cs typeface="Alexandria Medium"/>
              </a:rPr>
              <a:t>petroleo</a:t>
            </a:r>
            <a:r>
              <a:rPr lang="es-MX" sz="1800" dirty="0">
                <a:solidFill>
                  <a:schemeClr val="dk1"/>
                </a:solidFill>
                <a:latin typeface="Alexandria Medium"/>
                <a:cs typeface="Alexandria Medium"/>
              </a:rPr>
              <a:t> de 675 PCN/BN  a su presión de burbujeo de 2500 </a:t>
            </a:r>
            <a:r>
              <a:rPr lang="es-MX" sz="1800" dirty="0" err="1">
                <a:solidFill>
                  <a:schemeClr val="dk1"/>
                </a:solidFill>
                <a:latin typeface="Alexandria Medium"/>
                <a:cs typeface="Alexandria Medium"/>
              </a:rPr>
              <a:t>lpca</a:t>
            </a:r>
            <a:r>
              <a:rPr lang="es-MX" sz="1800" dirty="0">
                <a:solidFill>
                  <a:schemeClr val="dk1"/>
                </a:solidFill>
                <a:latin typeface="Alexandria Medium"/>
                <a:cs typeface="Alexandria Medium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12" name="Google Shape;512;p61"/>
          <p:cNvSpPr/>
          <p:nvPr/>
        </p:nvSpPr>
        <p:spPr>
          <a:xfrm>
            <a:off x="715096" y="186814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61"/>
          <p:cNvSpPr/>
          <p:nvPr/>
        </p:nvSpPr>
        <p:spPr>
          <a:xfrm>
            <a:off x="715096" y="232534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61"/>
          <p:cNvSpPr/>
          <p:nvPr/>
        </p:nvSpPr>
        <p:spPr>
          <a:xfrm>
            <a:off x="715096" y="278254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61"/>
          <p:cNvSpPr/>
          <p:nvPr/>
        </p:nvSpPr>
        <p:spPr>
          <a:xfrm>
            <a:off x="715096" y="323974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1"/>
          <p:cNvSpPr/>
          <p:nvPr/>
        </p:nvSpPr>
        <p:spPr>
          <a:xfrm>
            <a:off x="715096" y="369694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1"/>
          <p:cNvSpPr/>
          <p:nvPr/>
        </p:nvSpPr>
        <p:spPr>
          <a:xfrm>
            <a:off x="715096" y="415414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4" name="Google Shape;524;p61"/>
          <p:cNvCxnSpPr>
            <a:stCxn id="510" idx="2"/>
            <a:endCxn id="512" idx="0"/>
          </p:cNvCxnSpPr>
          <p:nvPr/>
        </p:nvCxnSpPr>
        <p:spPr>
          <a:xfrm>
            <a:off x="775546" y="1531840"/>
            <a:ext cx="0" cy="33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61"/>
          <p:cNvCxnSpPr>
            <a:stCxn id="512" idx="2"/>
            <a:endCxn id="514" idx="0"/>
          </p:cNvCxnSpPr>
          <p:nvPr/>
        </p:nvCxnSpPr>
        <p:spPr>
          <a:xfrm>
            <a:off x="775546" y="1989040"/>
            <a:ext cx="0" cy="33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61"/>
          <p:cNvCxnSpPr>
            <a:stCxn id="514" idx="2"/>
            <a:endCxn id="516" idx="0"/>
          </p:cNvCxnSpPr>
          <p:nvPr/>
        </p:nvCxnSpPr>
        <p:spPr>
          <a:xfrm>
            <a:off x="775546" y="2446240"/>
            <a:ext cx="0" cy="33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61"/>
          <p:cNvCxnSpPr>
            <a:stCxn id="516" idx="2"/>
            <a:endCxn id="518" idx="0"/>
          </p:cNvCxnSpPr>
          <p:nvPr/>
        </p:nvCxnSpPr>
        <p:spPr>
          <a:xfrm>
            <a:off x="775546" y="2903440"/>
            <a:ext cx="0" cy="33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61"/>
          <p:cNvCxnSpPr>
            <a:stCxn id="518" idx="2"/>
            <a:endCxn id="520" idx="0"/>
          </p:cNvCxnSpPr>
          <p:nvPr/>
        </p:nvCxnSpPr>
        <p:spPr>
          <a:xfrm>
            <a:off x="775546" y="3360640"/>
            <a:ext cx="0" cy="33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61"/>
          <p:cNvCxnSpPr>
            <a:stCxn id="520" idx="2"/>
            <a:endCxn id="522" idx="0"/>
          </p:cNvCxnSpPr>
          <p:nvPr/>
        </p:nvCxnSpPr>
        <p:spPr>
          <a:xfrm>
            <a:off x="775546" y="3817840"/>
            <a:ext cx="0" cy="33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53F22E2-713C-D4CD-EB50-D598A6BC3F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AF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9725" y="2980426"/>
            <a:ext cx="7369179" cy="19813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57"/>
          <p:cNvGrpSpPr/>
          <p:nvPr/>
        </p:nvGrpSpPr>
        <p:grpSpPr>
          <a:xfrm>
            <a:off x="803704" y="547286"/>
            <a:ext cx="7758772" cy="4596214"/>
            <a:chOff x="331763" y="414153"/>
            <a:chExt cx="6903246" cy="5019697"/>
          </a:xfrm>
        </p:grpSpPr>
        <p:sp>
          <p:nvSpPr>
            <p:cNvPr id="466" name="Google Shape;466;p57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7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7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7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875ED5F-C13A-5B17-DF1B-8A5DA7936883}"/>
              </a:ext>
            </a:extLst>
          </p:cNvPr>
          <p:cNvSpPr txBox="1"/>
          <p:nvPr/>
        </p:nvSpPr>
        <p:spPr>
          <a:xfrm>
            <a:off x="492828" y="177954"/>
            <a:ext cx="8378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dk1"/>
                </a:solidFill>
                <a:latin typeface="Alexandria Medium"/>
                <a:cs typeface="Alexandria Medium"/>
                <a:sym typeface="Alexandria Medium"/>
              </a:rPr>
              <a:t>Resolviendo el problema planteado en python </a:t>
            </a:r>
            <a:endParaRPr lang="es-BO" sz="18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F4FD1C2-88A3-3119-3D32-FECC4A635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53" y="722922"/>
            <a:ext cx="7284755" cy="3640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9"/>
          <p:cNvSpPr txBox="1">
            <a:spLocks noGrp="1"/>
          </p:cNvSpPr>
          <p:nvPr>
            <p:ph type="ctrTitle"/>
          </p:nvPr>
        </p:nvSpPr>
        <p:spPr>
          <a:xfrm>
            <a:off x="715100" y="2716263"/>
            <a:ext cx="38568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43" name="Google Shape;643;p69"/>
          <p:cNvSpPr txBox="1">
            <a:spLocks noGrp="1"/>
          </p:cNvSpPr>
          <p:nvPr>
            <p:ph type="subTitle" idx="1"/>
          </p:nvPr>
        </p:nvSpPr>
        <p:spPr>
          <a:xfrm>
            <a:off x="4571900" y="535000"/>
            <a:ext cx="2683800" cy="479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cxnSp>
        <p:nvCxnSpPr>
          <p:cNvPr id="653" name="Google Shape;653;p6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97CA5E45-4384-41E9-6E57-1CFF20997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08" y="2267999"/>
            <a:ext cx="2786392" cy="89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1753CE-C671-9336-4B28-51A4356F1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40" y="1259223"/>
            <a:ext cx="896528" cy="8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Presentación en pantalla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Albert Sans</vt:lpstr>
      <vt:lpstr>Alexandria Medium</vt:lpstr>
      <vt:lpstr>Arial</vt:lpstr>
      <vt:lpstr>Lead Funnel by Slidesgo</vt:lpstr>
      <vt:lpstr>VISCOSIDAD DEL CRUDO MUERTO</vt:lpstr>
      <vt:lpstr>01</vt:lpstr>
      <vt:lpstr>Resolviendo el problema planteado 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VISCOSIDAD DEL CRUDO MUERTO</dc:title>
  <cp:lastModifiedBy>RUBEN</cp:lastModifiedBy>
  <cp:revision>1</cp:revision>
  <dcterms:modified xsi:type="dcterms:W3CDTF">2023-09-23T02:19:41Z</dcterms:modified>
</cp:coreProperties>
</file>