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2"/>
  </p:notesMasterIdLst>
  <p:sldIdLst>
    <p:sldId id="257" r:id="rId3"/>
    <p:sldId id="258" r:id="rId4"/>
    <p:sldId id="267" r:id="rId5"/>
    <p:sldId id="269" r:id="rId6"/>
    <p:sldId id="283" r:id="rId7"/>
    <p:sldId id="284" r:id="rId8"/>
    <p:sldId id="285" r:id="rId9"/>
    <p:sldId id="286" r:id="rId10"/>
    <p:sldId id="287" r:id="rId11"/>
    <p:sldId id="320" r:id="rId12"/>
    <p:sldId id="288" r:id="rId13"/>
    <p:sldId id="289" r:id="rId14"/>
    <p:sldId id="290" r:id="rId15"/>
    <p:sldId id="293" r:id="rId16"/>
    <p:sldId id="291" r:id="rId17"/>
    <p:sldId id="292" r:id="rId18"/>
    <p:sldId id="294" r:id="rId19"/>
    <p:sldId id="296" r:id="rId20"/>
    <p:sldId id="295" r:id="rId21"/>
    <p:sldId id="298" r:id="rId22"/>
    <p:sldId id="299" r:id="rId23"/>
    <p:sldId id="301" r:id="rId24"/>
    <p:sldId id="302" r:id="rId25"/>
    <p:sldId id="304" r:id="rId26"/>
    <p:sldId id="309" r:id="rId27"/>
    <p:sldId id="310" r:id="rId28"/>
    <p:sldId id="311" r:id="rId29"/>
    <p:sldId id="312" r:id="rId30"/>
    <p:sldId id="313" r:id="rId31"/>
    <p:sldId id="315" r:id="rId32"/>
    <p:sldId id="316" r:id="rId33"/>
    <p:sldId id="314" r:id="rId34"/>
    <p:sldId id="317" r:id="rId35"/>
    <p:sldId id="318" r:id="rId36"/>
    <p:sldId id="319" r:id="rId37"/>
    <p:sldId id="321" r:id="rId38"/>
    <p:sldId id="322" r:id="rId39"/>
    <p:sldId id="323" r:id="rId40"/>
    <p:sldId id="32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BAB89"/>
    <a:srgbClr val="E7E7E7"/>
    <a:srgbClr val="E4402F"/>
    <a:srgbClr val="B2CEFE"/>
    <a:srgbClr val="F8F8F3"/>
    <a:srgbClr val="7F7F7F"/>
    <a:srgbClr val="FFFDEF"/>
    <a:srgbClr val="D9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B8CEC-CF24-49BE-B6CF-8EF9CAD1644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3DEC1-B32F-4C72-83BD-2FECAB03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8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573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2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65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16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79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6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95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70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5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7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87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839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95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45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029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423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03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4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370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22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9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91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085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3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41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38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8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951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89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55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95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8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2CFBE-1407-414C-AC03-95A5BCF50F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1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4B97E-85CD-4403-9800-7042B6EBD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67811-9FCA-4E3B-BD2D-7B5E4EE0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0249C-E96D-4D42-853F-8788692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24DCC-CDBA-49C3-B802-BBBF6AF9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16BD4-3FE4-481E-AA4B-767C4E92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82A40-C57F-43A2-B6EF-DC885CA3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3DED9-1CDA-40BC-874B-46746C2A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261B1-1D9F-4870-B05A-33E63BAD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20684-22B9-4EF6-87AC-49E8E122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6CEB5-7746-4A5A-9BF6-EFE1F5FE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16BA1-97B2-4894-8C1E-155E18BB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5188A-4F59-4ED0-815D-80407E39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B702C-A10B-44B2-81A8-6AFABE6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C487-D227-4EB1-9652-FAC86D0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99809-76DA-4087-B635-BF8C5E8D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0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5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248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248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6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5"/>
            <a:ext cx="5389033" cy="6397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2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46557" y="481717"/>
            <a:ext cx="10515600" cy="575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46557" y="798455"/>
            <a:ext cx="10515600" cy="406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372066" y="550477"/>
            <a:ext cx="524985" cy="525147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22557" y="580499"/>
            <a:ext cx="62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z="2400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sz="2400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993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7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7C67F-701D-47C3-A094-6D9F7267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F6455-83A6-458C-8C4F-A7BA68DF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6DCC-3C57-495C-BC41-79B0960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AE8DA-4C9C-4121-B97B-038E7E41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3EF32-D394-4F8E-9A54-4062FECC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11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20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75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9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7187-70EE-48C6-A6B0-19C02A9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F3808-7637-4B9B-AF2D-6A0BB638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0ABB0-4BD8-4981-8E8C-EC0EF742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0E1E7-38E0-461B-A4EF-20E98BE0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DEB90-A676-4997-AE29-D23FED9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FAEFD-9DBB-4268-9A3C-A8AF8B1C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31734-3276-4E91-957C-B31CEEC7A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CA4C5-6D25-4932-8004-F6671014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E421B-A88D-4DE3-815E-4FAA2A36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A5D39-D988-4687-AE0D-FF1D73FA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1D0B1-8138-465D-9550-E2FB45F2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55215-E071-4820-B69E-9C30305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94C88-9CB0-4E06-AC3B-001E9D9E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E594B-69A5-4248-814E-2C0B0A25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15E5C3-1364-42AF-8569-C6CC3F1E9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E1E62-2771-4A42-85EB-FA71290A0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05D935-2577-47FD-892A-DEBF6F4C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0F779-1341-44DC-A07A-BD18C733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4636DD-C451-4DF3-B0D5-E27F67C7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0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C81B1-830F-4AD9-B63F-B7F2509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40B06D-BB2E-47CA-BFE7-F3DBA11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1B06C-A557-478A-B1BC-275E53F5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79BAE-AAC4-4642-9DEA-BA85A8AE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9A87D-103A-4154-9F38-7C1E0DD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B5800-7E62-49D3-B164-F257626B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F1F92-1D39-43A8-842C-748FE933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6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82391-D613-4A65-B592-9291B458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1A174-2860-4054-8A5C-0F2856C2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4BCEC-DC1A-4660-A2E4-0E44B47E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FCCB5-8A4A-4A4F-AFDE-749CD6E8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C784F-366A-4451-999E-661970DE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F683C-D166-4C59-BC41-26B3E72B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6E8E-11EA-4F6C-8EFD-6A7AC440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C9A09-B014-4A4E-9D37-533247A4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109D0-2A4A-4D7C-884C-0515D3B0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15FAA-4CC6-4AE0-A452-3207133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66636-45E9-41AB-9C27-BC4E6F05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4C719-E076-4142-922C-05786E09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B070B2-65CD-450A-8222-DC88CB93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5622C-42BF-498C-8481-2006631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E8297-CE86-4F59-BA05-65F2ECFC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CADC-6CEA-4A9D-99BF-6361AC4C259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1729-B26E-4DCA-ACAC-0A0D65DF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06E7-A864-4884-9526-4E21E410D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1021-BC76-40E6-9B50-F0404C78E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2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6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5110480" y="548681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955218" y="2948947"/>
            <a:ext cx="1297133" cy="1297133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8628" y="2948947"/>
            <a:ext cx="1297133" cy="1297133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42811" y="2948947"/>
            <a:ext cx="1297133" cy="1297133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321301" y="2948947"/>
            <a:ext cx="1297133" cy="1297133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163556" y="4476673"/>
            <a:ext cx="2347275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2267" b="1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算法分析</a:t>
            </a:r>
            <a:endParaRPr lang="zh-CN" altLang="en-US" sz="2267" spc="133" dirty="0">
              <a:solidFill>
                <a:prstClr val="black">
                  <a:lumMod val="75000"/>
                  <a:lumOff val="2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5029912" y="4476673"/>
            <a:ext cx="2117153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2267" b="1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模块构建</a:t>
            </a:r>
          </a:p>
        </p:txBody>
      </p:sp>
      <p:sp>
        <p:nvSpPr>
          <p:cNvPr id="56" name="TextBox 50"/>
          <p:cNvSpPr txBox="1"/>
          <p:nvPr/>
        </p:nvSpPr>
        <p:spPr>
          <a:xfrm>
            <a:off x="9911291" y="4476673"/>
            <a:ext cx="2117153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2267" b="1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改进方向</a:t>
            </a:r>
          </a:p>
        </p:txBody>
      </p:sp>
      <p:sp>
        <p:nvSpPr>
          <p:cNvPr id="57" name="TextBox 52"/>
          <p:cNvSpPr txBox="1"/>
          <p:nvPr/>
        </p:nvSpPr>
        <p:spPr>
          <a:xfrm>
            <a:off x="7545209" y="4476673"/>
            <a:ext cx="2117153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2267" b="1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测试结果</a:t>
            </a: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1023103" y="3415059"/>
            <a:ext cx="628181" cy="364909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zh-CN" altLang="en-US" sz="2400">
              <a:solidFill>
                <a:prstClr val="black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5859241" y="3315353"/>
            <a:ext cx="497369" cy="56432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zh-CN" altLang="en-US" sz="2400">
              <a:solidFill>
                <a:prstClr val="black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60" name="Freeform 10"/>
          <p:cNvSpPr>
            <a:spLocks noEditPoints="1"/>
          </p:cNvSpPr>
          <p:nvPr/>
        </p:nvSpPr>
        <p:spPr bwMode="auto">
          <a:xfrm>
            <a:off x="10722472" y="3315353"/>
            <a:ext cx="494789" cy="530344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zh-CN" altLang="en-US" sz="2400">
              <a:solidFill>
                <a:prstClr val="black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8351992" y="3415059"/>
            <a:ext cx="503583" cy="541859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zh-CN" altLang="en-US" sz="2400">
              <a:solidFill>
                <a:prstClr val="black"/>
              </a:solidFill>
              <a:latin typeface="Calibri"/>
              <a:ea typeface="华文细黑" panose="02010600040101010101" pitchFamily="2" charset="-122"/>
            </a:endParaRPr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E98641C6-8B8A-4842-A25B-339E2232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261" y="2948947"/>
            <a:ext cx="1297132" cy="1297133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FB28FC8-B8DB-4BCD-9539-232ECDCA5D54}"/>
              </a:ext>
            </a:extLst>
          </p:cNvPr>
          <p:cNvGrpSpPr>
            <a:grpSpLocks/>
          </p:cNvGrpSpPr>
          <p:nvPr/>
        </p:nvGrpSpPr>
        <p:grpSpPr bwMode="auto">
          <a:xfrm>
            <a:off x="3326541" y="3347577"/>
            <a:ext cx="498572" cy="499871"/>
            <a:chOff x="0" y="0"/>
            <a:chExt cx="236" cy="237"/>
          </a:xfrm>
        </p:grpSpPr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5CEB9F15-D9F4-42E6-8909-7370676CA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03B2CF89-8B02-4D1E-A003-C000DDEAD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Box 48">
            <a:extLst>
              <a:ext uri="{FF2B5EF4-FFF2-40B4-BE49-F238E27FC236}">
                <a16:creationId xmlns:a16="http://schemas.microsoft.com/office/drawing/2014/main" id="{A57C5034-D6C0-4123-AB97-2B7347AD3DC3}"/>
              </a:ext>
            </a:extLst>
          </p:cNvPr>
          <p:cNvSpPr txBox="1"/>
          <p:nvPr/>
        </p:nvSpPr>
        <p:spPr>
          <a:xfrm>
            <a:off x="2398057" y="4476673"/>
            <a:ext cx="2347275" cy="55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2267" b="1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自定义的文件格式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188B5FF-3B98-4689-AE26-EB3E98C1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2875750"/>
            <a:ext cx="5203595" cy="11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为了完成多个文件共同压缩这一操作，我们定义了一种新的文件格式（后缀名：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lzwf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），模块可以非常容易地对符合这种编码规则的文件进行解压。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具体规则如右。</a:t>
            </a:r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CA8AC42C-1885-40EC-A91C-3B31D3D7A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813" y="1756577"/>
            <a:ext cx="9427" cy="4672503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89CBA0D-4B51-4953-BF41-D8789512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03237"/>
              </p:ext>
            </p:extLst>
          </p:nvPr>
        </p:nvGraphicFramePr>
        <p:xfrm>
          <a:off x="5863471" y="1869698"/>
          <a:ext cx="6108568" cy="216816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59546">
                  <a:extLst>
                    <a:ext uri="{9D8B030D-6E8A-4147-A177-3AD203B41FA5}">
                      <a16:colId xmlns:a16="http://schemas.microsoft.com/office/drawing/2014/main" val="3029065873"/>
                    </a:ext>
                  </a:extLst>
                </a:gridCol>
                <a:gridCol w="4849022">
                  <a:extLst>
                    <a:ext uri="{9D8B030D-6E8A-4147-A177-3AD203B41FA5}">
                      <a16:colId xmlns:a16="http://schemas.microsoft.com/office/drawing/2014/main" val="2005316938"/>
                    </a:ext>
                  </a:extLst>
                </a:gridCol>
              </a:tblGrid>
              <a:tr h="43363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字节序号</a:t>
                      </a: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42215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0x0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占位符，无意义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9689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0x1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保存压缩时读取的单位数据宽度，单位是字节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8697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0x2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保存压缩时产生的单位数据宽度，单位是字节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9432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0x3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保存记录文件大小的数据的宽度，单位是字节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7271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DCDC49AE-CAC9-48F0-9067-63454FD4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73097"/>
              </p:ext>
            </p:extLst>
          </p:nvPr>
        </p:nvGraphicFramePr>
        <p:xfrm>
          <a:off x="5865043" y="4132702"/>
          <a:ext cx="6108568" cy="216816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54751">
                  <a:extLst>
                    <a:ext uri="{9D8B030D-6E8A-4147-A177-3AD203B41FA5}">
                      <a16:colId xmlns:a16="http://schemas.microsoft.com/office/drawing/2014/main" val="3029065873"/>
                    </a:ext>
                  </a:extLst>
                </a:gridCol>
                <a:gridCol w="3253817">
                  <a:extLst>
                    <a:ext uri="{9D8B030D-6E8A-4147-A177-3AD203B41FA5}">
                      <a16:colId xmlns:a16="http://schemas.microsoft.com/office/drawing/2014/main" val="2005316938"/>
                    </a:ext>
                  </a:extLst>
                </a:gridCol>
              </a:tblGrid>
              <a:tr h="43363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各个子文件字节序号</a:t>
                      </a: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内容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42215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0x0~0x3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对应文件的文件名长度</a:t>
                      </a:r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9689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0x4~0x(3+p)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对应文件的文件名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8697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0x(4+p)~0x(4+p+[main_0x3])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对应文件占用体积</a:t>
                      </a:r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v</a:t>
                      </a:r>
                      <a:endParaRPr lang="zh-CN" altLang="en-US" sz="18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9432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其后的</a:t>
                      </a:r>
                      <a:r>
                        <a:rPr lang="en-US" altLang="zh-CN" sz="1800" dirty="0">
                          <a:solidFill>
                            <a:srgbClr val="404040"/>
                          </a:solidFill>
                        </a:rPr>
                        <a:t>v</a:t>
                      </a:r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404040"/>
                          </a:solidFill>
                        </a:rPr>
                        <a:t>对应文件的内容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7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7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演示程序：运行截图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2.4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B69007-2C2E-40C4-BBCC-0DE8C02A9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8" y="1244338"/>
            <a:ext cx="10563723" cy="5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127" y="1412777"/>
            <a:ext cx="3357747" cy="3565373"/>
            <a:chOff x="3141185" y="1130796"/>
            <a:chExt cx="2518310" cy="2674030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6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6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3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3733" b="1" spc="1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模块构建</a:t>
              </a:r>
              <a:endParaRPr lang="zh-CN" altLang="en-US" sz="3733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59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模块设计：架构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1F4470-E3DF-4694-99D0-847B0BF2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57" y="1933070"/>
            <a:ext cx="5674936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设计策略：自底而上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B073D0-436F-4A48-AB47-FAC9400C4A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73209"/>
            <a:ext cx="8534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模块设计：核心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E35AE2-4767-4D1E-B977-F95B1AD5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1" y="3075883"/>
            <a:ext cx="5674936" cy="12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核心构成</a:t>
            </a:r>
            <a:endParaRPr lang="en-US" altLang="zh-CN" sz="2000" b="1" dirty="0">
              <a:solidFill>
                <a:srgbClr val="E4402F"/>
              </a:solidFill>
              <a:latin typeface="Calibri"/>
              <a:ea typeface="宋体" panose="02010600030101010101" pitchFamily="2" charset="-122"/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压缩和解压的核心均是由两个函数构成的，其中“内层核心”函数主要进行单步的压缩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解压操作，而“外层核心”则主要完成循环操作和文件相关的操作</a:t>
            </a:r>
          </a:p>
        </p:txBody>
      </p:sp>
      <p:sp>
        <p:nvSpPr>
          <p:cNvPr id="15" name="Line 47">
            <a:extLst>
              <a:ext uri="{FF2B5EF4-FFF2-40B4-BE49-F238E27FC236}">
                <a16:creationId xmlns:a16="http://schemas.microsoft.com/office/drawing/2014/main" id="{1034130E-5DC9-4DAC-BD64-D8EDA1EB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4CB5AF-5527-48DF-8E4B-927F84AB8051}"/>
              </a:ext>
            </a:extLst>
          </p:cNvPr>
          <p:cNvSpPr/>
          <p:nvPr/>
        </p:nvSpPr>
        <p:spPr>
          <a:xfrm>
            <a:off x="6495468" y="2079140"/>
            <a:ext cx="2960018" cy="2488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83D338-9550-4B0F-BE94-28A0DDAA9A83}"/>
              </a:ext>
            </a:extLst>
          </p:cNvPr>
          <p:cNvSpPr/>
          <p:nvPr/>
        </p:nvSpPr>
        <p:spPr>
          <a:xfrm>
            <a:off x="6542603" y="2150877"/>
            <a:ext cx="2865747" cy="1197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循环部分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19DC6B-0725-4433-9C33-A95CD22370C8}"/>
              </a:ext>
            </a:extLst>
          </p:cNvPr>
          <p:cNvSpPr/>
          <p:nvPr/>
        </p:nvSpPr>
        <p:spPr>
          <a:xfrm>
            <a:off x="6542603" y="3428999"/>
            <a:ext cx="2865747" cy="10919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文件操作部分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6A59C8-9170-4611-B8FA-BE3AE8DBD071}"/>
              </a:ext>
            </a:extLst>
          </p:cNvPr>
          <p:cNvSpPr txBox="1"/>
          <p:nvPr/>
        </p:nvSpPr>
        <p:spPr>
          <a:xfrm>
            <a:off x="7173814" y="166292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外层核心函数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55E3F5B-7940-4B50-BAA5-076A68CECF77}"/>
              </a:ext>
            </a:extLst>
          </p:cNvPr>
          <p:cNvSpPr/>
          <p:nvPr/>
        </p:nvSpPr>
        <p:spPr>
          <a:xfrm>
            <a:off x="9775994" y="3405901"/>
            <a:ext cx="2045616" cy="115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内层核心函数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单步压缩操作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D2D0345-B750-496C-A58D-F45B161BC929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9390440" y="1997539"/>
            <a:ext cx="653274" cy="2163450"/>
          </a:xfrm>
          <a:prstGeom prst="bent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D05BCF5-ACA1-4828-80F6-ECA00359A9FC}"/>
              </a:ext>
            </a:extLst>
          </p:cNvPr>
          <p:cNvSpPr/>
          <p:nvPr/>
        </p:nvSpPr>
        <p:spPr>
          <a:xfrm>
            <a:off x="7605472" y="5251730"/>
            <a:ext cx="3914471" cy="11500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非核心函数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包括底层函数和工具函数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3C616D-6E63-48E2-9637-F183C6F2EABC}"/>
              </a:ext>
            </a:extLst>
          </p:cNvPr>
          <p:cNvCxnSpPr/>
          <p:nvPr/>
        </p:nvCxnSpPr>
        <p:spPr>
          <a:xfrm flipV="1">
            <a:off x="8427962" y="4567819"/>
            <a:ext cx="0" cy="683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937D12-F8A9-411E-94A9-DEDF2C5A2033}"/>
              </a:ext>
            </a:extLst>
          </p:cNvPr>
          <p:cNvCxnSpPr/>
          <p:nvPr/>
        </p:nvCxnSpPr>
        <p:spPr>
          <a:xfrm flipV="1">
            <a:off x="10522284" y="4567819"/>
            <a:ext cx="0" cy="683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模块设计：核心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6756-44EE-47FC-9E68-613DD1C3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" y="1541656"/>
            <a:ext cx="5674936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压缩核心构成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177047-6626-4196-84E9-F58BEBB4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" y="1902129"/>
            <a:ext cx="7688580" cy="2392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018F2D-2B47-472E-9E88-C08EE401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809"/>
            <a:ext cx="12192000" cy="251557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E254D7-633B-4158-979F-DADDF98DF688}"/>
              </a:ext>
            </a:extLst>
          </p:cNvPr>
          <p:cNvSpPr/>
          <p:nvPr/>
        </p:nvSpPr>
        <p:spPr>
          <a:xfrm>
            <a:off x="11490438" y="4338853"/>
            <a:ext cx="660713" cy="371459"/>
          </a:xfrm>
          <a:prstGeom prst="rect">
            <a:avLst/>
          </a:prstGeom>
          <a:solidFill>
            <a:srgbClr val="B2C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9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模块设计：核心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6756-44EE-47FC-9E68-613DD1C3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4" y="2017711"/>
            <a:ext cx="5674936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解压核心构成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7001D-9350-418C-B965-F97165013F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230"/>
            <a:ext cx="5760720" cy="1927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03E181-4375-455D-B3D5-405202F6F1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3090"/>
            <a:ext cx="12192000" cy="24902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E254D7-633B-4158-979F-DADDF98DF688}"/>
              </a:ext>
            </a:extLst>
          </p:cNvPr>
          <p:cNvSpPr/>
          <p:nvPr/>
        </p:nvSpPr>
        <p:spPr>
          <a:xfrm>
            <a:off x="11481011" y="4351371"/>
            <a:ext cx="660713" cy="371459"/>
          </a:xfrm>
          <a:prstGeom prst="rect">
            <a:avLst/>
          </a:prstGeom>
          <a:solidFill>
            <a:srgbClr val="B2C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0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127" y="1412777"/>
            <a:ext cx="3357747" cy="3565373"/>
            <a:chOff x="3141185" y="1130796"/>
            <a:chExt cx="2518310" cy="2674030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6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6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3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3733" b="1" spc="1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测试结果</a:t>
              </a:r>
              <a:endParaRPr lang="zh-CN" altLang="en-US" sz="3733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17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测试环境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4.1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15E231F-0364-4FF3-AB10-2C158843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593" y="2384392"/>
            <a:ext cx="5442251" cy="22913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硬件环境：</a:t>
            </a:r>
          </a:p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Intel(R) Core(TM) i5-10300H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algn="just"/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RAM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8GB.</a:t>
            </a:r>
            <a:endParaRPr 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软件环境：</a:t>
            </a:r>
          </a:p>
          <a:p>
            <a:pPr algn="just"/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系统：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Windows 10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家庭中文版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20H2 19042.1466</a:t>
            </a:r>
            <a:endParaRPr 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编译器：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TDM-GCC 4.9.2 64-bit Release</a:t>
            </a:r>
          </a:p>
          <a:p>
            <a:pPr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进程监控：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Process Explorer x64 ver. 16.32.0.0</a:t>
            </a:r>
            <a:endParaRPr 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75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2800336"/>
            <a:ext cx="5674936" cy="234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这次对于模块在运行时间上的分析主要分为了两类，一类是对单个文件进行压缩和解压时的时间消耗（变量是文件大小），另一类则是对多个文件进行压缩和解压时的时间消耗（变量是文件数量）。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在进行单个文件的性能测试时，我们生成了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组不同规模的随机字符构成的文件，每组由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个不同的文件组成，测试的结果取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个文件操作时间的平均数。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测试是在默认设置下进行的。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性能分析：时间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1E5850-26EB-4567-B934-DD3C643242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7567" y="1216692"/>
            <a:ext cx="4584589" cy="2755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3060EC-28C4-44A0-89B4-4953CE7B32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7568" y="39723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127" y="1412777"/>
            <a:ext cx="3357747" cy="3565373"/>
            <a:chOff x="3141185" y="1130796"/>
            <a:chExt cx="2518310" cy="2674030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6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6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3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3733" b="1" spc="1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算法分析</a:t>
              </a:r>
              <a:endParaRPr lang="zh-CN" altLang="en-US" sz="3733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性能分析：时间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57" y="1461730"/>
            <a:ext cx="782979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单个文件测试的原始数据  </a:t>
            </a:r>
            <a:r>
              <a:rPr lang="zh-CN" altLang="en-US" sz="11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除对数列外，其他列的单位均为秒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5A273-9B4A-4C91-BDD1-F052CAD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57" y="1891020"/>
            <a:ext cx="9573756" cy="2202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3CFE2A-E787-41E8-88F9-7705A2B8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57" y="4432453"/>
            <a:ext cx="9573756" cy="2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21064" y="2572014"/>
            <a:ext cx="5674936" cy="29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这次对于模块在运行时间上的分析主要分为了两类，一类是对单个文件进行压缩和解压时的时间消耗（变量是文件大小），另一类则是对多个文件进行压缩和解压时的时间消耗（变量是文件数量）。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在进行多个文件的性能测试时，我们将测试数据分为了不同规模的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组，每组由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个文件集构成，这些文件同样也是由随机字符构成的。需要注意的是，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个测试组中所有文件集的大小都是相同的（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10,000KB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），因此文件集中的文件数量越多，单个文件的大小就越小。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测试是在默认设置下进行的。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性能分析：时间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076FE-E7F5-4194-8FB9-F423F364FA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765" y="1186763"/>
            <a:ext cx="4584589" cy="2755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37D99D-2713-4316-9132-B66103EAC5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765" y="394239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54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性能分析：时间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57" y="1461730"/>
            <a:ext cx="5674936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多个文件测试的原始数据 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BAB8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除对数列外，其他列的单位均为秒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0A16A-8A6B-4769-AE69-A0DE5C1F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17" y="1948284"/>
            <a:ext cx="9074136" cy="21358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B4E95D-D7ED-4890-AABF-70C05DFAB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17" y="4225928"/>
            <a:ext cx="9074136" cy="21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2692180"/>
            <a:ext cx="5674936" cy="263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由于模块对于内存的占用几乎完全取决于目标文件的大小，因此，这一部分我们不进行多文件压缩和解压的测试。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在达到字典项数极限前，内存占用量与数据规模基本上呈现线性正相关的关系，但是我们需要注意的是，模块占用的内存体积相较于目标文件的体积几乎大了约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个数量级，这意味着在压缩一个较大的文件时，模块占用的内存体积是十分恐怖的。例如，在测试中对约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100MB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（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100,000KB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）的文件进行测试时，程序的专用内存峰值全部达到了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5GB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以上。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测试是在默认设置下进行的。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性能分析：内存使用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F26E5-E0CD-4A57-B281-814780A75B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1493" y="1067478"/>
            <a:ext cx="4584589" cy="2755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8C346D-93F8-4DAA-AF2B-3395602DC7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1493" y="382310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性能分析：内存使用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557" y="1461730"/>
            <a:ext cx="782979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测试的原始数据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9A0AA-397D-4691-844C-69CB6521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7" y="1961697"/>
            <a:ext cx="9058793" cy="21033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849680-389B-4248-ABB9-B9BED2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86" y="4338467"/>
            <a:ext cx="9058793" cy="20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45097" y="3368773"/>
            <a:ext cx="5778631" cy="11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如果我们将字典大小进行限制，其内存占用量会有较大幅度的下降，因此对于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100,000KB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规模的文件，我们在将参数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（与字典大小密切相关）设置为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后，得到了右图所示的结果。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这种情况的出现与字典的重置有关。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性能分析：内存使用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F1B37F-512C-4B9B-BB8D-4B02ACF3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1649" y="1855110"/>
            <a:ext cx="5147741" cy="42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性能分析：参数影响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4.4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226060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对于内存占用   </a:t>
            </a:r>
            <a:r>
              <a:rPr lang="zh-CN" altLang="en-US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数据规模：</a:t>
            </a:r>
            <a:r>
              <a:rPr lang="en-US" altLang="zh-CN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100,000KB</a:t>
            </a:r>
            <a:endParaRPr lang="zh-CN" altLang="en-US" sz="1600" b="1" dirty="0">
              <a:solidFill>
                <a:srgbClr val="CBAB8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90FC01-C847-4A6A-B836-D2E57412A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09" b="34974"/>
          <a:stretch/>
        </p:blipFill>
        <p:spPr>
          <a:xfrm>
            <a:off x="0" y="2027394"/>
            <a:ext cx="12192000" cy="181937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8D5DFEE-1A79-46A9-BF37-336AD364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667088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=4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60E6FE-F932-4AB4-BB15-D8D2E80E13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t="38073" r="1032" b="35119"/>
          <a:stretch/>
        </p:blipFill>
        <p:spPr>
          <a:xfrm>
            <a:off x="138260" y="4755247"/>
            <a:ext cx="11915480" cy="1753386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3BEA3952-36C5-434D-AEC0-7614A4F1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0" y="4303392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=2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2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性能分析：参数影响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4.4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226060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对于</a:t>
            </a:r>
            <a:r>
              <a:rPr lang="en-US" altLang="zh-CN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占用   </a:t>
            </a:r>
            <a:r>
              <a:rPr lang="zh-CN" altLang="en-US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数据规模：</a:t>
            </a:r>
            <a:r>
              <a:rPr lang="en-US" altLang="zh-CN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100,000KB</a:t>
            </a:r>
            <a:endParaRPr lang="zh-CN" altLang="en-US" sz="1600" b="1" dirty="0">
              <a:solidFill>
                <a:srgbClr val="CBAB8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90FC01-C847-4A6A-B836-D2E57412A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3" t="65850" r="4897" b="7342"/>
          <a:stretch/>
        </p:blipFill>
        <p:spPr>
          <a:xfrm>
            <a:off x="3437641" y="2011798"/>
            <a:ext cx="8616099" cy="175338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8D5DFEE-1A79-46A9-BF37-336AD364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667088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=4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40FD5C-1E84-496B-A4CD-D5D9C2B69846}"/>
              </a:ext>
            </a:extLst>
          </p:cNvPr>
          <p:cNvGrpSpPr/>
          <p:nvPr/>
        </p:nvGrpSpPr>
        <p:grpSpPr>
          <a:xfrm>
            <a:off x="326796" y="3429000"/>
            <a:ext cx="9333867" cy="3259730"/>
            <a:chOff x="326796" y="3429000"/>
            <a:chExt cx="9333867" cy="325973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C97297-6D2E-4743-A65F-C099AC318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181"/>
            <a:stretch/>
          </p:blipFill>
          <p:spPr>
            <a:xfrm>
              <a:off x="326796" y="4575150"/>
              <a:ext cx="9333867" cy="211358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EE998-9E58-4C0A-93E3-7E72346C04DB}"/>
                </a:ext>
              </a:extLst>
            </p:cNvPr>
            <p:cNvSpPr/>
            <p:nvPr/>
          </p:nvSpPr>
          <p:spPr>
            <a:xfrm>
              <a:off x="3808429" y="3429000"/>
              <a:ext cx="2818614" cy="5208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A47F5EE-115A-4254-BFC3-70ECCDDC2CBC}"/>
                </a:ext>
              </a:extLst>
            </p:cNvPr>
            <p:cNvCxnSpPr/>
            <p:nvPr/>
          </p:nvCxnSpPr>
          <p:spPr>
            <a:xfrm flipH="1">
              <a:off x="358219" y="3949831"/>
              <a:ext cx="3450210" cy="6253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AABB66-C7EA-48A2-83D7-1EC7CF8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6627043" y="3949831"/>
              <a:ext cx="2894029" cy="620997"/>
            </a:xfrm>
            <a:prstGeom prst="line">
              <a:avLst/>
            </a:prstGeom>
            <a:ln w="38100">
              <a:solidFill>
                <a:srgbClr val="E44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D28D5EF-49D2-43C0-86DE-96F44973E8E9}"/>
              </a:ext>
            </a:extLst>
          </p:cNvPr>
          <p:cNvSpPr/>
          <p:nvPr/>
        </p:nvSpPr>
        <p:spPr>
          <a:xfrm>
            <a:off x="11189615" y="1734532"/>
            <a:ext cx="882141" cy="24886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3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E34C82-8F3A-4CD6-950B-10806AA5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4" t="65926" r="1728" b="5850"/>
          <a:stretch/>
        </p:blipFill>
        <p:spPr>
          <a:xfrm>
            <a:off x="3348035" y="1834716"/>
            <a:ext cx="6333293" cy="230519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性能分析：参数影响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4.4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7E03F3-592B-4B28-B65B-AF839D71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226060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对于</a:t>
            </a:r>
            <a:r>
              <a:rPr lang="en-US" altLang="zh-CN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占用   </a:t>
            </a:r>
            <a:r>
              <a:rPr lang="zh-CN" altLang="en-US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数据规模：</a:t>
            </a:r>
            <a:r>
              <a:rPr lang="en-US" altLang="zh-CN" sz="1400" b="1" dirty="0">
                <a:solidFill>
                  <a:srgbClr val="CBAB89"/>
                </a:solidFill>
                <a:latin typeface="Calibri"/>
                <a:ea typeface="宋体" panose="02010600030101010101" pitchFamily="2" charset="-122"/>
              </a:rPr>
              <a:t>100,000KB</a:t>
            </a:r>
            <a:endParaRPr lang="zh-CN" altLang="en-US" sz="1600" b="1" dirty="0">
              <a:solidFill>
                <a:srgbClr val="CBAB89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D5DFEE-1A79-46A9-BF37-336AD364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667088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=2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28D5EF-49D2-43C0-86DE-96F44973E8E9}"/>
              </a:ext>
            </a:extLst>
          </p:cNvPr>
          <p:cNvSpPr/>
          <p:nvPr/>
        </p:nvSpPr>
        <p:spPr>
          <a:xfrm>
            <a:off x="8739800" y="1900269"/>
            <a:ext cx="449345" cy="21740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469AD9-9FC1-4EE1-A99A-9B2F0768142C}"/>
              </a:ext>
            </a:extLst>
          </p:cNvPr>
          <p:cNvGrpSpPr/>
          <p:nvPr/>
        </p:nvGrpSpPr>
        <p:grpSpPr>
          <a:xfrm>
            <a:off x="2485138" y="3695967"/>
            <a:ext cx="4726768" cy="3162033"/>
            <a:chOff x="2447430" y="3695967"/>
            <a:chExt cx="4726768" cy="31620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EE998-9E58-4C0A-93E3-7E72346C04DB}"/>
                </a:ext>
              </a:extLst>
            </p:cNvPr>
            <p:cNvSpPr/>
            <p:nvPr/>
          </p:nvSpPr>
          <p:spPr>
            <a:xfrm>
              <a:off x="3714161" y="3695967"/>
              <a:ext cx="2055043" cy="5208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9EFC09A-6E41-48A7-A4A6-275A099D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56"/>
            <a:stretch/>
          </p:blipFill>
          <p:spPr>
            <a:xfrm>
              <a:off x="2447430" y="4660421"/>
              <a:ext cx="4726768" cy="2197579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3401C9-51EB-4827-9873-E70BE9C1AA18}"/>
                </a:ext>
              </a:extLst>
            </p:cNvPr>
            <p:cNvCxnSpPr/>
            <p:nvPr/>
          </p:nvCxnSpPr>
          <p:spPr>
            <a:xfrm flipH="1">
              <a:off x="2447430" y="4216798"/>
              <a:ext cx="1266731" cy="4436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F8DB8F5-51FC-4DF6-9F46-74CACDB7F6B9}"/>
                </a:ext>
              </a:extLst>
            </p:cNvPr>
            <p:cNvCxnSpPr/>
            <p:nvPr/>
          </p:nvCxnSpPr>
          <p:spPr>
            <a:xfrm>
              <a:off x="5769204" y="4216798"/>
              <a:ext cx="1272619" cy="4436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27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2800336"/>
            <a:ext cx="5674936" cy="26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由于字典大小对于模块的压缩率影响非常显著，我们将分别对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和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两种参数设置下的压缩率进行测试。在测试过程中，除了这个参数外，其他所有的参数我们均采用默认值（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navDataLen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=1,docSizeLen=8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在测试中共使用了四类数据，这四类数据分别为：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a.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多色块构成的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bmp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图片文件（类别名“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half_repeat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规则性文本（类别名“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order”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c.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随机字符文本（类别名“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random”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d.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重复字符（类别名“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repeat”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参数为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时结果如右图所示。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1A840-813D-4F29-8012-0A5DEBC7C8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7914" y="2739015"/>
            <a:ext cx="4834547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Freeform 7"/>
          <p:cNvSpPr>
            <a:spLocks/>
          </p:cNvSpPr>
          <p:nvPr/>
        </p:nvSpPr>
        <p:spPr bwMode="auto">
          <a:xfrm>
            <a:off x="5717117" y="3813176"/>
            <a:ext cx="1989667" cy="1896533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6172201" y="1605493"/>
            <a:ext cx="3018367" cy="2959100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7535333" y="4581526"/>
            <a:ext cx="2042584" cy="2275417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7848600" y="1762125"/>
            <a:ext cx="2381251" cy="2626784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9275234" y="3080810"/>
            <a:ext cx="1953684" cy="1883833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9618133" y="4145493"/>
            <a:ext cx="1828800" cy="1706033"/>
          </a:xfrm>
          <a:custGeom>
            <a:avLst/>
            <a:gdLst>
              <a:gd name="T0" fmla="*/ 919 w 974"/>
              <a:gd name="T1" fmla="*/ 522 h 908"/>
              <a:gd name="T2" fmla="*/ 615 w 974"/>
              <a:gd name="T3" fmla="*/ 65 h 908"/>
              <a:gd name="T4" fmla="*/ 112 w 974"/>
              <a:gd name="T5" fmla="*/ 285 h 908"/>
              <a:gd name="T6" fmla="*/ 150 w 974"/>
              <a:gd name="T7" fmla="*/ 544 h 908"/>
              <a:gd name="T8" fmla="*/ 0 w 974"/>
              <a:gd name="T9" fmla="*/ 575 h 908"/>
              <a:gd name="T10" fmla="*/ 784 w 974"/>
              <a:gd name="T11" fmla="*/ 698 h 908"/>
              <a:gd name="T12" fmla="*/ 783 w 974"/>
              <a:gd name="T13" fmla="*/ 698 h 908"/>
              <a:gd name="T14" fmla="*/ 919 w 974"/>
              <a:gd name="T15" fmla="*/ 52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908">
                <a:moveTo>
                  <a:pt x="919" y="522"/>
                </a:moveTo>
                <a:cubicBezTo>
                  <a:pt x="974" y="335"/>
                  <a:pt x="838" y="130"/>
                  <a:pt x="615" y="65"/>
                </a:cubicBezTo>
                <a:cubicBezTo>
                  <a:pt x="392" y="0"/>
                  <a:pt x="167" y="98"/>
                  <a:pt x="112" y="285"/>
                </a:cubicBezTo>
                <a:cubicBezTo>
                  <a:pt x="86" y="373"/>
                  <a:pt x="103" y="464"/>
                  <a:pt x="150" y="544"/>
                </a:cubicBezTo>
                <a:cubicBezTo>
                  <a:pt x="105" y="607"/>
                  <a:pt x="0" y="575"/>
                  <a:pt x="0" y="575"/>
                </a:cubicBezTo>
                <a:cubicBezTo>
                  <a:pt x="517" y="908"/>
                  <a:pt x="784" y="698"/>
                  <a:pt x="784" y="698"/>
                </a:cubicBezTo>
                <a:cubicBezTo>
                  <a:pt x="783" y="698"/>
                  <a:pt x="783" y="698"/>
                  <a:pt x="783" y="698"/>
                </a:cubicBezTo>
                <a:cubicBezTo>
                  <a:pt x="848" y="656"/>
                  <a:pt x="897" y="596"/>
                  <a:pt x="919" y="522"/>
                </a:cubicBezTo>
                <a:close/>
              </a:path>
            </a:pathLst>
          </a:cu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10037234" y="3324226"/>
            <a:ext cx="429684" cy="393700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78" name="Freeform 14"/>
          <p:cNvSpPr>
            <a:spLocks noEditPoints="1"/>
          </p:cNvSpPr>
          <p:nvPr/>
        </p:nvSpPr>
        <p:spPr bwMode="auto">
          <a:xfrm>
            <a:off x="6959600" y="2450043"/>
            <a:ext cx="408517" cy="40851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0" name="Freeform 16"/>
          <p:cNvSpPr>
            <a:spLocks noEditPoints="1"/>
          </p:cNvSpPr>
          <p:nvPr/>
        </p:nvSpPr>
        <p:spPr bwMode="auto">
          <a:xfrm>
            <a:off x="8829675" y="2437343"/>
            <a:ext cx="419100" cy="416984"/>
          </a:xfrm>
          <a:custGeom>
            <a:avLst/>
            <a:gdLst>
              <a:gd name="T0" fmla="*/ 40 w 223"/>
              <a:gd name="T1" fmla="*/ 111 h 222"/>
              <a:gd name="T2" fmla="*/ 23 w 223"/>
              <a:gd name="T3" fmla="*/ 111 h 222"/>
              <a:gd name="T4" fmla="*/ 31 w 223"/>
              <a:gd name="T5" fmla="*/ 42 h 222"/>
              <a:gd name="T6" fmla="*/ 40 w 223"/>
              <a:gd name="T7" fmla="*/ 34 h 222"/>
              <a:gd name="T8" fmla="*/ 23 w 223"/>
              <a:gd name="T9" fmla="*/ 34 h 222"/>
              <a:gd name="T10" fmla="*/ 31 w 223"/>
              <a:gd name="T11" fmla="*/ 197 h 222"/>
              <a:gd name="T12" fmla="*/ 40 w 223"/>
              <a:gd name="T13" fmla="*/ 188 h 222"/>
              <a:gd name="T14" fmla="*/ 23 w 223"/>
              <a:gd name="T15" fmla="*/ 188 h 222"/>
              <a:gd name="T16" fmla="*/ 217 w 223"/>
              <a:gd name="T17" fmla="*/ 77 h 222"/>
              <a:gd name="T18" fmla="*/ 6 w 223"/>
              <a:gd name="T19" fmla="*/ 77 h 222"/>
              <a:gd name="T20" fmla="*/ 0 w 223"/>
              <a:gd name="T21" fmla="*/ 140 h 222"/>
              <a:gd name="T22" fmla="*/ 217 w 223"/>
              <a:gd name="T23" fmla="*/ 145 h 222"/>
              <a:gd name="T24" fmla="*/ 223 w 223"/>
              <a:gd name="T25" fmla="*/ 82 h 222"/>
              <a:gd name="T26" fmla="*/ 212 w 223"/>
              <a:gd name="T27" fmla="*/ 134 h 222"/>
              <a:gd name="T28" fmla="*/ 11 w 223"/>
              <a:gd name="T29" fmla="*/ 134 h 222"/>
              <a:gd name="T30" fmla="*/ 212 w 223"/>
              <a:gd name="T31" fmla="*/ 88 h 222"/>
              <a:gd name="T32" fmla="*/ 217 w 223"/>
              <a:gd name="T33" fmla="*/ 0 h 222"/>
              <a:gd name="T34" fmla="*/ 6 w 223"/>
              <a:gd name="T35" fmla="*/ 0 h 222"/>
              <a:gd name="T36" fmla="*/ 0 w 223"/>
              <a:gd name="T37" fmla="*/ 62 h 222"/>
              <a:gd name="T38" fmla="*/ 217 w 223"/>
              <a:gd name="T39" fmla="*/ 67 h 222"/>
              <a:gd name="T40" fmla="*/ 223 w 223"/>
              <a:gd name="T41" fmla="*/ 5 h 222"/>
              <a:gd name="T42" fmla="*/ 212 w 223"/>
              <a:gd name="T43" fmla="*/ 57 h 222"/>
              <a:gd name="T44" fmla="*/ 11 w 223"/>
              <a:gd name="T45" fmla="*/ 57 h 222"/>
              <a:gd name="T46" fmla="*/ 212 w 223"/>
              <a:gd name="T47" fmla="*/ 10 h 222"/>
              <a:gd name="T48" fmla="*/ 217 w 223"/>
              <a:gd name="T49" fmla="*/ 155 h 222"/>
              <a:gd name="T50" fmla="*/ 6 w 223"/>
              <a:gd name="T51" fmla="*/ 155 h 222"/>
              <a:gd name="T52" fmla="*/ 0 w 223"/>
              <a:gd name="T53" fmla="*/ 217 h 222"/>
              <a:gd name="T54" fmla="*/ 217 w 223"/>
              <a:gd name="T55" fmla="*/ 222 h 222"/>
              <a:gd name="T56" fmla="*/ 223 w 223"/>
              <a:gd name="T57" fmla="*/ 160 h 222"/>
              <a:gd name="T58" fmla="*/ 212 w 223"/>
              <a:gd name="T59" fmla="*/ 212 h 222"/>
              <a:gd name="T60" fmla="*/ 11 w 223"/>
              <a:gd name="T61" fmla="*/ 212 h 222"/>
              <a:gd name="T62" fmla="*/ 212 w 223"/>
              <a:gd name="T63" fmla="*/ 16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2">
                <a:moveTo>
                  <a:pt x="31" y="120"/>
                </a:moveTo>
                <a:cubicBezTo>
                  <a:pt x="36" y="120"/>
                  <a:pt x="40" y="116"/>
                  <a:pt x="40" y="111"/>
                </a:cubicBezTo>
                <a:cubicBezTo>
                  <a:pt x="40" y="106"/>
                  <a:pt x="36" y="102"/>
                  <a:pt x="31" y="102"/>
                </a:cubicBezTo>
                <a:cubicBezTo>
                  <a:pt x="27" y="102"/>
                  <a:pt x="23" y="106"/>
                  <a:pt x="23" y="111"/>
                </a:cubicBezTo>
                <a:cubicBezTo>
                  <a:pt x="23" y="116"/>
                  <a:pt x="27" y="120"/>
                  <a:pt x="31" y="120"/>
                </a:cubicBezTo>
                <a:close/>
                <a:moveTo>
                  <a:pt x="31" y="42"/>
                </a:moveTo>
                <a:cubicBezTo>
                  <a:pt x="31" y="42"/>
                  <a:pt x="31" y="42"/>
                  <a:pt x="31" y="42"/>
                </a:cubicBezTo>
                <a:cubicBezTo>
                  <a:pt x="36" y="42"/>
                  <a:pt x="40" y="38"/>
                  <a:pt x="40" y="34"/>
                </a:cubicBezTo>
                <a:cubicBezTo>
                  <a:pt x="40" y="29"/>
                  <a:pt x="36" y="25"/>
                  <a:pt x="31" y="25"/>
                </a:cubicBezTo>
                <a:cubicBezTo>
                  <a:pt x="27" y="25"/>
                  <a:pt x="23" y="29"/>
                  <a:pt x="23" y="34"/>
                </a:cubicBezTo>
                <a:cubicBezTo>
                  <a:pt x="23" y="38"/>
                  <a:pt x="27" y="42"/>
                  <a:pt x="31" y="42"/>
                </a:cubicBezTo>
                <a:close/>
                <a:moveTo>
                  <a:pt x="31" y="197"/>
                </a:moveTo>
                <a:cubicBezTo>
                  <a:pt x="31" y="197"/>
                  <a:pt x="31" y="197"/>
                  <a:pt x="31" y="197"/>
                </a:cubicBezTo>
                <a:cubicBezTo>
                  <a:pt x="36" y="197"/>
                  <a:pt x="40" y="193"/>
                  <a:pt x="40" y="188"/>
                </a:cubicBezTo>
                <a:cubicBezTo>
                  <a:pt x="40" y="183"/>
                  <a:pt x="36" y="179"/>
                  <a:pt x="31" y="179"/>
                </a:cubicBezTo>
                <a:cubicBezTo>
                  <a:pt x="27" y="179"/>
                  <a:pt x="23" y="183"/>
                  <a:pt x="23" y="188"/>
                </a:cubicBezTo>
                <a:cubicBezTo>
                  <a:pt x="23" y="193"/>
                  <a:pt x="27" y="197"/>
                  <a:pt x="31" y="197"/>
                </a:cubicBezTo>
                <a:close/>
                <a:moveTo>
                  <a:pt x="217" y="77"/>
                </a:moveTo>
                <a:cubicBezTo>
                  <a:pt x="217" y="77"/>
                  <a:pt x="217" y="77"/>
                  <a:pt x="217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7"/>
                  <a:pt x="0" y="80"/>
                  <a:pt x="0" y="8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3" y="145"/>
                  <a:pt x="6" y="145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20" y="145"/>
                  <a:pt x="223" y="142"/>
                  <a:pt x="223" y="140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0"/>
                  <a:pt x="220" y="77"/>
                  <a:pt x="217" y="77"/>
                </a:cubicBezTo>
                <a:close/>
                <a:moveTo>
                  <a:pt x="212" y="134"/>
                </a:moveTo>
                <a:cubicBezTo>
                  <a:pt x="212" y="134"/>
                  <a:pt x="212" y="134"/>
                  <a:pt x="212" y="134"/>
                </a:cubicBezTo>
                <a:cubicBezTo>
                  <a:pt x="11" y="134"/>
                  <a:pt x="11" y="134"/>
                  <a:pt x="11" y="134"/>
                </a:cubicBezTo>
                <a:cubicBezTo>
                  <a:pt x="11" y="88"/>
                  <a:pt x="11" y="88"/>
                  <a:pt x="11" y="88"/>
                </a:cubicBezTo>
                <a:cubicBezTo>
                  <a:pt x="212" y="88"/>
                  <a:pt x="212" y="88"/>
                  <a:pt x="212" y="88"/>
                </a:cubicBezTo>
                <a:cubicBezTo>
                  <a:pt x="212" y="134"/>
                  <a:pt x="212" y="134"/>
                  <a:pt x="212" y="134"/>
                </a:cubicBezTo>
                <a:close/>
                <a:moveTo>
                  <a:pt x="217" y="0"/>
                </a:moveTo>
                <a:cubicBezTo>
                  <a:pt x="217" y="0"/>
                  <a:pt x="217" y="0"/>
                  <a:pt x="21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5"/>
                  <a:pt x="3" y="67"/>
                  <a:pt x="6" y="67"/>
                </a:cubicBezTo>
                <a:cubicBezTo>
                  <a:pt x="217" y="67"/>
                  <a:pt x="217" y="67"/>
                  <a:pt x="217" y="67"/>
                </a:cubicBezTo>
                <a:cubicBezTo>
                  <a:pt x="220" y="67"/>
                  <a:pt x="223" y="65"/>
                  <a:pt x="223" y="62"/>
                </a:cubicBezTo>
                <a:cubicBezTo>
                  <a:pt x="223" y="5"/>
                  <a:pt x="223" y="5"/>
                  <a:pt x="223" y="5"/>
                </a:cubicBezTo>
                <a:cubicBezTo>
                  <a:pt x="223" y="2"/>
                  <a:pt x="220" y="0"/>
                  <a:pt x="217" y="0"/>
                </a:cubicBezTo>
                <a:close/>
                <a:moveTo>
                  <a:pt x="212" y="57"/>
                </a:moveTo>
                <a:cubicBezTo>
                  <a:pt x="212" y="57"/>
                  <a:pt x="212" y="57"/>
                  <a:pt x="2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10"/>
                  <a:pt x="11" y="10"/>
                  <a:pt x="11" y="10"/>
                </a:cubicBezTo>
                <a:cubicBezTo>
                  <a:pt x="212" y="10"/>
                  <a:pt x="212" y="10"/>
                  <a:pt x="212" y="10"/>
                </a:cubicBezTo>
                <a:cubicBezTo>
                  <a:pt x="212" y="57"/>
                  <a:pt x="212" y="57"/>
                  <a:pt x="212" y="57"/>
                </a:cubicBezTo>
                <a:close/>
                <a:moveTo>
                  <a:pt x="217" y="155"/>
                </a:moveTo>
                <a:cubicBezTo>
                  <a:pt x="217" y="155"/>
                  <a:pt x="217" y="155"/>
                  <a:pt x="217" y="155"/>
                </a:cubicBezTo>
                <a:cubicBezTo>
                  <a:pt x="6" y="155"/>
                  <a:pt x="6" y="155"/>
                  <a:pt x="6" y="155"/>
                </a:cubicBezTo>
                <a:cubicBezTo>
                  <a:pt x="3" y="155"/>
                  <a:pt x="0" y="157"/>
                  <a:pt x="0" y="16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0"/>
                  <a:pt x="3" y="222"/>
                  <a:pt x="6" y="222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20" y="222"/>
                  <a:pt x="223" y="220"/>
                  <a:pt x="223" y="217"/>
                </a:cubicBezTo>
                <a:cubicBezTo>
                  <a:pt x="223" y="160"/>
                  <a:pt x="223" y="160"/>
                  <a:pt x="223" y="160"/>
                </a:cubicBezTo>
                <a:cubicBezTo>
                  <a:pt x="223" y="157"/>
                  <a:pt x="220" y="155"/>
                  <a:pt x="217" y="155"/>
                </a:cubicBezTo>
                <a:close/>
                <a:moveTo>
                  <a:pt x="212" y="212"/>
                </a:moveTo>
                <a:cubicBezTo>
                  <a:pt x="212" y="212"/>
                  <a:pt x="212" y="212"/>
                  <a:pt x="212" y="212"/>
                </a:cubicBezTo>
                <a:cubicBezTo>
                  <a:pt x="11" y="212"/>
                  <a:pt x="11" y="212"/>
                  <a:pt x="11" y="21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212" y="165"/>
                  <a:pt x="212" y="165"/>
                  <a:pt x="212" y="165"/>
                </a:cubicBezTo>
                <a:cubicBezTo>
                  <a:pt x="212" y="212"/>
                  <a:pt x="212" y="212"/>
                  <a:pt x="212" y="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532034" y="3013077"/>
            <a:ext cx="1248833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170"/>
            <a:r>
              <a:rPr lang="zh-CN" altLang="en-US" sz="1333" b="1" dirty="0">
                <a:solidFill>
                  <a:srgbClr val="A2897B"/>
                </a:solidFill>
                <a:latin typeface="Calibri"/>
                <a:ea typeface="宋体" panose="02010600030101010101" pitchFamily="2" charset="-122"/>
              </a:rPr>
              <a:t>自解释性</a:t>
            </a:r>
            <a:endParaRPr lang="zh-CN" altLang="zh-CN" sz="1333" b="1" dirty="0">
              <a:solidFill>
                <a:srgbClr val="A2897B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8354485" y="3013077"/>
            <a:ext cx="1248833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170"/>
            <a:r>
              <a:rPr lang="zh-CN" altLang="en-US" sz="1333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低复用性</a:t>
            </a:r>
            <a:endParaRPr lang="zh-CN" altLang="zh-CN" sz="1333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9649885" y="3887259"/>
            <a:ext cx="1248833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170"/>
            <a:r>
              <a:rPr lang="zh-CN" altLang="en-US" sz="1333" b="1" dirty="0">
                <a:solidFill>
                  <a:srgbClr val="A2897B"/>
                </a:solidFill>
                <a:latin typeface="Calibri"/>
                <a:ea typeface="宋体" panose="02010600030101010101" pitchFamily="2" charset="-122"/>
              </a:rPr>
              <a:t>前缀存在性</a:t>
            </a:r>
            <a:endParaRPr lang="zh-CN" altLang="zh-CN" sz="1333" b="1" dirty="0">
              <a:solidFill>
                <a:srgbClr val="A2897B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884767" y="1437006"/>
            <a:ext cx="38417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/>
            <a:r>
              <a:rPr lang="zh-CN" altLang="en-US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特点 01</a:t>
            </a:r>
          </a:p>
          <a:p>
            <a:pPr lvl="0"/>
            <a:r>
              <a:rPr lang="en-US" altLang="zh-CN" sz="1400" dirty="0">
                <a:solidFill>
                  <a:srgbClr val="7F7F7F"/>
                </a:solidFill>
              </a:rPr>
              <a:t>LZW</a:t>
            </a:r>
            <a:r>
              <a:rPr lang="zh-CN" altLang="zh-CN" sz="1400" dirty="0">
                <a:solidFill>
                  <a:srgbClr val="7F7F7F"/>
                </a:solidFill>
              </a:rPr>
              <a:t>算法得到的串表（即字典）是</a:t>
            </a:r>
            <a:r>
              <a:rPr lang="zh-CN" altLang="zh-CN" sz="1400" b="1" dirty="0">
                <a:solidFill>
                  <a:srgbClr val="7F7F7F"/>
                </a:solidFill>
              </a:rPr>
              <a:t>自解释的</a:t>
            </a:r>
            <a:r>
              <a:rPr lang="zh-CN" altLang="en-US" sz="1400" dirty="0">
                <a:solidFill>
                  <a:srgbClr val="7F7F7F"/>
                </a:solidFill>
              </a:rPr>
              <a:t>。</a:t>
            </a:r>
            <a:endParaRPr lang="en-US" altLang="zh-CN" sz="1400" dirty="0">
              <a:solidFill>
                <a:srgbClr val="7F7F7F"/>
              </a:solidFill>
            </a:endParaRPr>
          </a:p>
          <a:p>
            <a:pPr lvl="0"/>
            <a:r>
              <a:rPr lang="zh-CN" altLang="zh-CN" sz="1400" dirty="0">
                <a:solidFill>
                  <a:srgbClr val="7F7F7F"/>
                </a:solidFill>
              </a:rPr>
              <a:t>这意味着我们不需要在压缩后的文件中保存这个串表</a:t>
            </a:r>
            <a:r>
              <a:rPr lang="zh-CN" altLang="en-US" sz="1400" dirty="0">
                <a:solidFill>
                  <a:srgbClr val="7F7F7F"/>
                </a:solidFill>
              </a:rPr>
              <a:t>。</a:t>
            </a:r>
            <a:endParaRPr lang="zh-CN" altLang="zh-CN" sz="1400" dirty="0">
              <a:solidFill>
                <a:srgbClr val="7F7F7F"/>
              </a:solidFill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884767" y="2450043"/>
            <a:ext cx="3841751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84766" y="2626471"/>
            <a:ext cx="38417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defTabSz="1219170"/>
            <a:r>
              <a:rPr lang="zh-CN" altLang="en-US" b="1" dirty="0">
                <a:solidFill>
                  <a:srgbClr val="E4402F"/>
                </a:solidFill>
              </a:rPr>
              <a:t>特点 </a:t>
            </a:r>
            <a:r>
              <a:rPr lang="en-US" altLang="zh-CN" b="1" dirty="0">
                <a:solidFill>
                  <a:srgbClr val="E4402F"/>
                </a:solidFill>
              </a:rPr>
              <a:t>02</a:t>
            </a:r>
            <a:endParaRPr lang="zh-CN" altLang="en-US" b="1" dirty="0">
              <a:solidFill>
                <a:srgbClr val="E4402F"/>
              </a:solidFill>
            </a:endParaRPr>
          </a:p>
          <a:p>
            <a:pPr lvl="0"/>
            <a:r>
              <a:rPr lang="zh-CN" altLang="en-US" sz="1400" dirty="0">
                <a:solidFill>
                  <a:srgbClr val="7F7F7F"/>
                </a:solidFill>
              </a:rPr>
              <a:t>通过</a:t>
            </a:r>
            <a:r>
              <a:rPr lang="en-US" altLang="zh-CN" sz="1400" dirty="0">
                <a:solidFill>
                  <a:srgbClr val="7F7F7F"/>
                </a:solidFill>
              </a:rPr>
              <a:t>LZW</a:t>
            </a:r>
            <a:r>
              <a:rPr lang="zh-CN" altLang="en-US" sz="1400" dirty="0">
                <a:solidFill>
                  <a:srgbClr val="7F7F7F"/>
                </a:solidFill>
              </a:rPr>
              <a:t>算法得到的字典是</a:t>
            </a:r>
            <a:r>
              <a:rPr lang="zh-CN" altLang="en-US" sz="1400" b="1" dirty="0">
                <a:solidFill>
                  <a:srgbClr val="7F7F7F"/>
                </a:solidFill>
              </a:rPr>
              <a:t>低复用的</a:t>
            </a:r>
            <a:r>
              <a:rPr lang="zh-CN" altLang="en-US" sz="1400" dirty="0">
                <a:solidFill>
                  <a:srgbClr val="7F7F7F"/>
                </a:solidFill>
              </a:rPr>
              <a:t>。</a:t>
            </a:r>
            <a:endParaRPr lang="en-US" altLang="zh-CN" sz="1400" dirty="0">
              <a:solidFill>
                <a:srgbClr val="7F7F7F"/>
              </a:solidFill>
            </a:endParaRPr>
          </a:p>
          <a:p>
            <a:pPr lvl="0"/>
            <a:r>
              <a:rPr lang="zh-CN" altLang="en-US" sz="1400" dirty="0">
                <a:solidFill>
                  <a:srgbClr val="7F7F7F"/>
                </a:solidFill>
              </a:rPr>
              <a:t>对于字典中的所有编码而言，其在压缩后的文件中出现的次数都是不高的（通常不大于</a:t>
            </a:r>
            <a:r>
              <a:rPr lang="en-US" altLang="zh-CN" sz="1400" dirty="0">
                <a:solidFill>
                  <a:srgbClr val="7F7F7F"/>
                </a:solidFill>
              </a:rPr>
              <a:t>256</a:t>
            </a:r>
            <a:r>
              <a:rPr lang="zh-CN" altLang="en-US" sz="1400" dirty="0">
                <a:solidFill>
                  <a:srgbClr val="7F7F7F"/>
                </a:solidFill>
              </a:rPr>
              <a:t>次）。</a:t>
            </a:r>
            <a:endParaRPr lang="zh-CN" altLang="zh-CN" sz="1400" dirty="0">
              <a:solidFill>
                <a:srgbClr val="7F7F7F"/>
              </a:solidFill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884766" y="3717926"/>
            <a:ext cx="3841751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884765" y="3869526"/>
            <a:ext cx="384175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defTabSz="1219170"/>
            <a:r>
              <a:rPr lang="zh-CN" altLang="en-US" b="1" dirty="0">
                <a:solidFill>
                  <a:srgbClr val="E4402F"/>
                </a:solidFill>
              </a:rPr>
              <a:t>特点 </a:t>
            </a:r>
            <a:r>
              <a:rPr lang="en-US" altLang="zh-CN" b="1" dirty="0">
                <a:solidFill>
                  <a:srgbClr val="E4402F"/>
                </a:solidFill>
              </a:rPr>
              <a:t>03</a:t>
            </a:r>
            <a:endParaRPr lang="zh-CN" altLang="en-US" b="1" dirty="0">
              <a:solidFill>
                <a:srgbClr val="E4402F"/>
              </a:solidFill>
            </a:endParaRPr>
          </a:p>
          <a:p>
            <a:pPr lvl="0"/>
            <a:r>
              <a:rPr lang="en-US" altLang="zh-CN" sz="1400" dirty="0">
                <a:solidFill>
                  <a:srgbClr val="7F7F7F"/>
                </a:solidFill>
              </a:rPr>
              <a:t>LZW</a:t>
            </a:r>
            <a:r>
              <a:rPr lang="zh-CN" altLang="en-US" sz="1400" dirty="0">
                <a:solidFill>
                  <a:srgbClr val="7F7F7F"/>
                </a:solidFill>
              </a:rPr>
              <a:t>算法得到的映射是</a:t>
            </a:r>
            <a:r>
              <a:rPr lang="zh-CN" altLang="en-US" sz="1400" b="1" dirty="0">
                <a:solidFill>
                  <a:srgbClr val="7F7F7F"/>
                </a:solidFill>
              </a:rPr>
              <a:t>前缀存在的</a:t>
            </a:r>
            <a:r>
              <a:rPr lang="zh-CN" altLang="en-US" sz="1400" dirty="0">
                <a:solidFill>
                  <a:srgbClr val="7F7F7F"/>
                </a:solidFill>
              </a:rPr>
              <a:t>。</a:t>
            </a:r>
            <a:endParaRPr lang="en-US" altLang="zh-CN" sz="1400" dirty="0">
              <a:solidFill>
                <a:srgbClr val="7F7F7F"/>
              </a:solidFill>
            </a:endParaRPr>
          </a:p>
          <a:p>
            <a:pPr lvl="0"/>
            <a:r>
              <a:rPr lang="zh-CN" altLang="en-US" sz="1400" dirty="0">
                <a:solidFill>
                  <a:srgbClr val="7F7F7F"/>
                </a:solidFill>
              </a:rPr>
              <a:t>对于一个字符串</a:t>
            </a:r>
            <a:r>
              <a:rPr lang="en-US" altLang="zh-CN" sz="1400" dirty="0">
                <a:solidFill>
                  <a:srgbClr val="7F7F7F"/>
                </a:solidFill>
              </a:rPr>
              <a:t>s</a:t>
            </a:r>
            <a:r>
              <a:rPr lang="zh-CN" altLang="en-US" sz="1400" dirty="0">
                <a:solidFill>
                  <a:srgbClr val="7F7F7F"/>
                </a:solidFill>
              </a:rPr>
              <a:t>和一个字符</a:t>
            </a:r>
            <a:r>
              <a:rPr lang="en-US" altLang="zh-CN" sz="1400" dirty="0">
                <a:solidFill>
                  <a:srgbClr val="7F7F7F"/>
                </a:solidFill>
              </a:rPr>
              <a:t>a</a:t>
            </a:r>
            <a:r>
              <a:rPr lang="zh-CN" altLang="en-US" sz="1400" dirty="0">
                <a:solidFill>
                  <a:srgbClr val="7F7F7F"/>
                </a:solidFill>
              </a:rPr>
              <a:t>，以及两个映射后的编码</a:t>
            </a:r>
            <a:r>
              <a:rPr lang="en-US" altLang="zh-CN" sz="1400" dirty="0">
                <a:solidFill>
                  <a:srgbClr val="7F7F7F"/>
                </a:solidFill>
              </a:rPr>
              <a:t>C1</a:t>
            </a:r>
            <a:r>
              <a:rPr lang="zh-CN" altLang="en-US" sz="1400" dirty="0">
                <a:solidFill>
                  <a:srgbClr val="7F7F7F"/>
                </a:solidFill>
              </a:rPr>
              <a:t>和</a:t>
            </a:r>
            <a:r>
              <a:rPr lang="en-US" altLang="zh-CN" sz="1400" dirty="0">
                <a:solidFill>
                  <a:srgbClr val="7F7F7F"/>
                </a:solidFill>
              </a:rPr>
              <a:t>C2</a:t>
            </a:r>
            <a:r>
              <a:rPr lang="zh-CN" altLang="en-US" sz="1400" dirty="0">
                <a:solidFill>
                  <a:srgbClr val="7F7F7F"/>
                </a:solidFill>
              </a:rPr>
              <a:t>，如果存在映射</a:t>
            </a:r>
            <a:r>
              <a:rPr lang="en-US" altLang="zh-CN" sz="1400" dirty="0">
                <a:solidFill>
                  <a:srgbClr val="7F7F7F"/>
                </a:solidFill>
              </a:rPr>
              <a:t>(s + a)→C1</a:t>
            </a:r>
            <a:r>
              <a:rPr lang="zh-CN" altLang="en-US" sz="1400" dirty="0">
                <a:solidFill>
                  <a:srgbClr val="7F7F7F"/>
                </a:solidFill>
              </a:rPr>
              <a:t>，那么映射</a:t>
            </a:r>
            <a:r>
              <a:rPr lang="en-US" altLang="zh-CN" sz="1400" dirty="0">
                <a:solidFill>
                  <a:srgbClr val="7F7F7F"/>
                </a:solidFill>
              </a:rPr>
              <a:t>s→C2</a:t>
            </a:r>
            <a:r>
              <a:rPr lang="zh-CN" altLang="en-US" sz="1400" dirty="0">
                <a:solidFill>
                  <a:srgbClr val="7F7F7F"/>
                </a:solidFill>
              </a:rPr>
              <a:t>一定存在且</a:t>
            </a:r>
            <a:r>
              <a:rPr lang="en-US" altLang="zh-CN" sz="1400" dirty="0">
                <a:solidFill>
                  <a:srgbClr val="7F7F7F"/>
                </a:solidFill>
              </a:rPr>
              <a:t>C2&lt;C1</a:t>
            </a:r>
            <a:r>
              <a:rPr lang="zh-CN" altLang="en-US" sz="1400" dirty="0">
                <a:solidFill>
                  <a:srgbClr val="7F7F7F"/>
                </a:solidFill>
              </a:rPr>
              <a:t>。</a:t>
            </a:r>
            <a:endParaRPr lang="en-US" altLang="zh-CN" sz="1400" dirty="0">
              <a:solidFill>
                <a:srgbClr val="7F7F7F"/>
              </a:solidFill>
            </a:endParaRPr>
          </a:p>
          <a:p>
            <a:pPr lvl="0"/>
            <a:r>
              <a:rPr lang="zh-CN" altLang="en-US" sz="1400" dirty="0">
                <a:solidFill>
                  <a:srgbClr val="7F7F7F"/>
                </a:solidFill>
              </a:rPr>
              <a:t>这个特性保证了</a:t>
            </a:r>
            <a:r>
              <a:rPr lang="en-US" altLang="zh-CN" sz="1400" dirty="0">
                <a:solidFill>
                  <a:srgbClr val="7F7F7F"/>
                </a:solidFill>
              </a:rPr>
              <a:t>LZW</a:t>
            </a:r>
            <a:r>
              <a:rPr lang="zh-CN" altLang="en-US" sz="1400" dirty="0">
                <a:solidFill>
                  <a:srgbClr val="7F7F7F"/>
                </a:solidFill>
              </a:rPr>
              <a:t>的字典是自解释的。</a:t>
            </a:r>
            <a:endParaRPr lang="zh-CN" altLang="zh-CN" sz="1400" dirty="0">
              <a:solidFill>
                <a:srgbClr val="7F7F7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LZW</a:t>
            </a:r>
            <a:r>
              <a:rPr lang="zh-CN" altLang="en-US" sz="2800" dirty="0"/>
              <a:t>算法的特点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1.1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48CC3D42-45FF-4860-80B6-2D2F5FE26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764" y="5289684"/>
            <a:ext cx="3841751" cy="0"/>
          </a:xfrm>
          <a:prstGeom prst="line">
            <a:avLst/>
          </a:prstGeom>
          <a:noFill/>
          <a:ln w="6350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 dirty="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B1E432-721C-47AE-9E01-CFE95A41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329568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独立统计图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46627-E490-4A16-8B72-92F4CADE92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4513" y="1367462"/>
            <a:ext cx="9669094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3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B1E432-721C-47AE-9E01-CFE95A41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83" y="770410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原始数据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C921A7-4E57-43FF-A64D-D22E731C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41" y="91440"/>
            <a:ext cx="668274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2800336"/>
            <a:ext cx="5674936" cy="26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由于字典大小对于模块的压缩率影响非常显著，我们将分别对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和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mapCodeLen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两种参数设置下的压缩率进行测试。在测试过程中，除了这个参数外，其他所有的参数我们均采用默认值（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navDataLen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=1,docSizeLen=8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在测试中共使用了四类数据，这四类数据分别为：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a.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多色块构成的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bmp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图片文件（类别名“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</a:rPr>
              <a:t>half_repeat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规则性文本（类别名“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order”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c.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随机字符文本（类别名“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random”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）；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d.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重复字符（类别名“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repeat”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）。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参数为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时结果如右图所示。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B625B7-9811-4076-BF7A-3D9D410DFD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610" y="2800336"/>
            <a:ext cx="4834547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0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B1E432-721C-47AE-9E01-CFE95A41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9" y="1329568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独立统计图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AE04D-F8F6-4009-8537-266525BD09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063" y="1329568"/>
            <a:ext cx="9669094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4.5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B1E432-721C-47AE-9E01-CFE95A41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83" y="770410"/>
            <a:ext cx="7829798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原始数据</a:t>
            </a:r>
            <a:endParaRPr lang="zh-CN" altLang="en-US" sz="1600" dirty="0">
              <a:solidFill>
                <a:srgbClr val="CBAB8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69CDF-3544-4067-A5FF-F1B220D5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41" y="126318"/>
            <a:ext cx="668274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3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3221040"/>
            <a:ext cx="5674936" cy="145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从测试的结果来看，当参数设置的越大时，压缩的效率就会越低，从右图中的二进制分析结果可以看出，造成这一现象的原因是定长编码造成的空间浪费。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图中红框内的内容为被浪费的空间。可以看到，当参数为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时，空间浪费的现象十分严重。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263192"/>
            <a:ext cx="0" cy="5410985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压缩率：为何低效？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4.6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59E740-156E-4CE8-9ABA-2B7E8D3C8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1" y="1439039"/>
            <a:ext cx="553212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12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127" y="1412777"/>
            <a:ext cx="3357747" cy="3565373"/>
            <a:chOff x="3141185" y="1130796"/>
            <a:chExt cx="2518310" cy="2674030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6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05</a:t>
              </a:r>
              <a:endParaRPr lang="zh-CN" altLang="en-US" sz="6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3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3733" b="1" spc="1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改进方向</a:t>
              </a:r>
              <a:endParaRPr lang="zh-CN" altLang="en-US" sz="3733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109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21064" y="2572014"/>
            <a:ext cx="5008774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当进行对多个文件的压缩时，我们显然可以通过使用多线程来提高压缩的效率。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事实上，压缩过程中使用临时文件就是为了实现多线程的压缩，但由于稳定性和字典冲突问题，多线程函数被废弃了，右图为废弃的代码。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如果想在当前的基础上进行多线程化改造，需要定义一个核心类的友元函数来实现，定义友元是为了使用私有的核心函数。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5429838" y="1781664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性能改进：多线程压缩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5.1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5F9EB7-1DAE-40E3-BC37-5F7ED9D205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65" y="2159088"/>
            <a:ext cx="6240544" cy="36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8219" y="2486627"/>
            <a:ext cx="5008774" cy="145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从对压缩率的测试部分可以看出，对于体积不太大的文件进行压缩时，在一定范围内字典的大小越小，压缩率越高。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因此，如果我们使用标准的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8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位对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12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位的映射方案，可以显著提升对小文件压缩时的压缩效率。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5590097" y="1781664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效率改进：基于位的操作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93712-3D42-4203-8D41-1CEC0D87E8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136246"/>
            <a:ext cx="4834547" cy="2700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2E0831-A477-44B6-97F0-5760180D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837008"/>
            <a:ext cx="4834547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53489" y="2611710"/>
            <a:ext cx="5008774" cy="1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事实上，模块有很多其他的功能没有进行实现，例如：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defTabSz="121917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对压缩文件中的某个子文件进行删除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defTabSz="121917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对压缩文件中的某一个子文件进行单独的解压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defTabSz="121917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查看压缩文件中每个文件的文件名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这些功能仅仅是因为时间原因没有完成，借助现有的函数，这些功能可以比较容易的进行实现。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88274" y="1809993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功能改进：更多功能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E7CEC7-8F44-4C71-8A09-18AD7046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59" y="1809993"/>
            <a:ext cx="3962400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2172" y="2517532"/>
            <a:ext cx="5674936" cy="18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压缩过程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步骤开始时，我们拥有一个字符串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和从文件中读取的一个字符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c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首先判断数据块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( s + c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是否位于字典中：</a:t>
            </a: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a.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( s + c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位于字典中，则使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 = ( s + c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；</a:t>
            </a: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b.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( s + c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不位于字典中，那么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一定位于字典中，设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映射为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     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，则输出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，将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( s + c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添加到字典中，最后使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s=c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LZW</a:t>
            </a:r>
            <a:r>
              <a:rPr lang="zh-CN" altLang="en-US" sz="2800" dirty="0"/>
              <a:t>算法：压缩过程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AF50A4-3B13-4E65-85F9-17EC91356A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20" y="1090084"/>
            <a:ext cx="38576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2172" y="2517532"/>
            <a:ext cx="5674936" cy="241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解压过程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步骤开始时，我们拥有一个字符串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last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，和从文件中读取的一个编码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。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首先判断编码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是否位于字典中：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a.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位于字典中，且由字符串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映射而来，则输出字符串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   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同时将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( last + s[0]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添加到字典中，最后使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last = s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；</a:t>
            </a: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b.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如果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m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不位于字典中，则首先使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last = ( last + last[0] )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，然后输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    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出字符串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last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，并将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last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添加到字典中。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096000" y="1781666"/>
            <a:ext cx="9427" cy="4336329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LZW</a:t>
            </a:r>
            <a:r>
              <a:rPr lang="zh-CN" altLang="en-US" sz="2800" dirty="0"/>
              <a:t>算法：解压过程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1.3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35488-E332-4C47-8E5B-D0B7C4295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1"/>
          <a:stretch/>
        </p:blipFill>
        <p:spPr>
          <a:xfrm>
            <a:off x="6693765" y="268524"/>
            <a:ext cx="4542312" cy="63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37048"/>
            <a:ext cx="10515600" cy="5759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LZW</a:t>
            </a:r>
            <a:r>
              <a:rPr lang="zh-CN" altLang="en-US" sz="2800" dirty="0"/>
              <a:t>算法：对称的字典构建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4EA9AF-77CA-4767-9FA8-E7C5261F1D6F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37383E0-5C8D-4318-A3BD-5585F100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10" y="1565426"/>
            <a:ext cx="10274379" cy="64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</a:pPr>
            <a:r>
              <a:rPr lang="zh-CN" altLang="en-US" sz="2000" b="1" dirty="0">
                <a:solidFill>
                  <a:srgbClr val="E4402F"/>
                </a:solidFill>
                <a:latin typeface="Calibri"/>
                <a:ea typeface="宋体" panose="02010600030101010101" pitchFamily="2" charset="-122"/>
              </a:rPr>
              <a:t>“慢一步”的解压过程</a:t>
            </a:r>
          </a:p>
          <a:p>
            <a:pPr defTabSz="1219170">
              <a:lnSpc>
                <a:spcPct val="120000"/>
              </a:lnSpc>
            </a:pP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事实上，虽然</a:t>
            </a:r>
            <a:r>
              <a:rPr lang="en-US" altLang="zh-CN" sz="1600" dirty="0">
                <a:solidFill>
                  <a:prstClr val="white">
                    <a:lumMod val="50000"/>
                  </a:prstClr>
                </a:solidFill>
              </a:rPr>
              <a:t>LZW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</a:rPr>
              <a:t>算法压缩和解压过程构建的字典的完全对称的，但在构建过程中解压对字典的构建是慢一步的。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372330-DAA8-4ED0-BAA0-3442AB672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24" y="3346202"/>
            <a:ext cx="3390900" cy="1478280"/>
          </a:xfrm>
          <a:prstGeom prst="rect">
            <a:avLst/>
          </a:prstGeom>
        </p:spPr>
      </p:pic>
      <p:sp>
        <p:nvSpPr>
          <p:cNvPr id="15" name="Rectangle 25">
            <a:extLst>
              <a:ext uri="{FF2B5EF4-FFF2-40B4-BE49-F238E27FC236}">
                <a16:creationId xmlns:a16="http://schemas.microsoft.com/office/drawing/2014/main" id="{425FE88D-09FF-4F56-994A-2CECD434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48" y="3614142"/>
            <a:ext cx="51860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dirty="0">
                <a:solidFill>
                  <a:srgbClr val="7F7F7F"/>
                </a:solidFill>
              </a:rPr>
              <a:t>压缩时，写入</a:t>
            </a:r>
            <a:r>
              <a:rPr lang="en-US" altLang="zh-CN" dirty="0">
                <a:solidFill>
                  <a:srgbClr val="7F7F7F"/>
                </a:solidFill>
              </a:rPr>
              <a:t>code[0]</a:t>
            </a:r>
            <a:r>
              <a:rPr lang="zh-CN" altLang="en-US" dirty="0">
                <a:solidFill>
                  <a:srgbClr val="7F7F7F"/>
                </a:solidFill>
              </a:rPr>
              <a:t>后就会将</a:t>
            </a:r>
            <a:r>
              <a:rPr lang="en-US" altLang="zh-CN" dirty="0">
                <a:solidFill>
                  <a:srgbClr val="7F7F7F"/>
                </a:solidFill>
              </a:rPr>
              <a:t>a[0…3]</a:t>
            </a:r>
            <a:r>
              <a:rPr lang="zh-CN" altLang="en-US" dirty="0">
                <a:solidFill>
                  <a:srgbClr val="7F7F7F"/>
                </a:solidFill>
              </a:rPr>
              <a:t>写入字典</a:t>
            </a:r>
            <a:endParaRPr lang="en-US" altLang="zh-CN" dirty="0">
              <a:solidFill>
                <a:srgbClr val="7F7F7F"/>
              </a:solidFill>
            </a:endParaRPr>
          </a:p>
          <a:p>
            <a:pPr lvl="0"/>
            <a:r>
              <a:rPr lang="zh-CN" altLang="en-US" dirty="0">
                <a:solidFill>
                  <a:srgbClr val="7F7F7F"/>
                </a:solidFill>
              </a:rPr>
              <a:t>解压时，在读取到</a:t>
            </a:r>
            <a:r>
              <a:rPr lang="en-US" altLang="zh-CN" dirty="0">
                <a:solidFill>
                  <a:srgbClr val="7F7F7F"/>
                </a:solidFill>
              </a:rPr>
              <a:t>code[1]</a:t>
            </a:r>
            <a:r>
              <a:rPr lang="zh-CN" altLang="en-US" dirty="0">
                <a:solidFill>
                  <a:srgbClr val="7F7F7F"/>
                </a:solidFill>
              </a:rPr>
              <a:t>时才会将</a:t>
            </a:r>
            <a:r>
              <a:rPr lang="en-US" altLang="zh-CN" dirty="0">
                <a:solidFill>
                  <a:srgbClr val="7F7F7F"/>
                </a:solidFill>
              </a:rPr>
              <a:t>a[0…3]</a:t>
            </a:r>
            <a:r>
              <a:rPr lang="zh-CN" altLang="en-US" dirty="0">
                <a:solidFill>
                  <a:srgbClr val="7F7F7F"/>
                </a:solidFill>
              </a:rPr>
              <a:t>写入字典</a:t>
            </a:r>
            <a:endParaRPr lang="zh-CN" altLang="zh-CN" dirty="0">
              <a:solidFill>
                <a:srgbClr val="7F7F7F"/>
              </a:solidFill>
            </a:endParaRPr>
          </a:p>
        </p:txBody>
      </p:sp>
      <p:sp>
        <p:nvSpPr>
          <p:cNvPr id="16" name="Line 47">
            <a:extLst>
              <a:ext uri="{FF2B5EF4-FFF2-40B4-BE49-F238E27FC236}">
                <a16:creationId xmlns:a16="http://schemas.microsoft.com/office/drawing/2014/main" id="{2D9F171E-811A-45BB-931B-68B7330BC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3412" y="2818615"/>
            <a:ext cx="15711" cy="2533454"/>
          </a:xfrm>
          <a:prstGeom prst="line">
            <a:avLst/>
          </a:prstGeom>
          <a:noFill/>
          <a:ln w="9525" cmpd="sng">
            <a:solidFill>
              <a:srgbClr val="A2897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prstClr val="white">
                  <a:lumMod val="50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22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127" y="1412777"/>
            <a:ext cx="3357747" cy="3565373"/>
            <a:chOff x="3141185" y="1130796"/>
            <a:chExt cx="2518310" cy="2674030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6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6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3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lnSpc>
                  <a:spcPct val="150000"/>
                </a:lnSpc>
              </a:pPr>
              <a:r>
                <a:rPr lang="zh-CN" altLang="en-US" sz="3733" b="1" spc="1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设计思路</a:t>
              </a:r>
              <a:endParaRPr lang="zh-CN" altLang="en-US" sz="3733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9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总体规划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2.1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1BC2C0-4223-44F3-B701-F56BC1E17219}"/>
              </a:ext>
            </a:extLst>
          </p:cNvPr>
          <p:cNvGrpSpPr/>
          <p:nvPr/>
        </p:nvGrpSpPr>
        <p:grpSpPr>
          <a:xfrm>
            <a:off x="2932718" y="2186143"/>
            <a:ext cx="5793687" cy="582548"/>
            <a:chOff x="2932718" y="2186143"/>
            <a:chExt cx="5793687" cy="582548"/>
          </a:xfrm>
        </p:grpSpPr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160C71C4-9FA4-4E90-80C9-91DD07A05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2718" y="2186143"/>
              <a:ext cx="602334" cy="582548"/>
              <a:chOff x="0" y="0"/>
              <a:chExt cx="205" cy="206"/>
            </a:xfrm>
            <a:solidFill>
              <a:srgbClr val="E4402F"/>
            </a:solidFill>
          </p:grpSpPr>
          <p:sp>
            <p:nvSpPr>
              <p:cNvPr id="26" name="Freeform 19">
                <a:extLst>
                  <a:ext uri="{FF2B5EF4-FFF2-40B4-BE49-F238E27FC236}">
                    <a16:creationId xmlns:a16="http://schemas.microsoft.com/office/drawing/2014/main" id="{D8D49037-E07E-4F17-96AE-CB549656A9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20">
                <a:extLst>
                  <a:ext uri="{FF2B5EF4-FFF2-40B4-BE49-F238E27FC236}">
                    <a16:creationId xmlns:a16="http://schemas.microsoft.com/office/drawing/2014/main" id="{14BD86F7-70A8-4B4A-9F7E-23C8776BC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:a16="http://schemas.microsoft.com/office/drawing/2014/main" id="{F203D380-D481-4A72-BE66-DA8EB49F52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:a16="http://schemas.microsoft.com/office/drawing/2014/main" id="{3F16BD53-6E80-4F44-AD6D-00B6349F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527325-357E-415B-BDF4-D67A9BC85975}"/>
                </a:ext>
              </a:extLst>
            </p:cNvPr>
            <p:cNvSpPr txBox="1"/>
            <p:nvPr/>
          </p:nvSpPr>
          <p:spPr>
            <a:xfrm>
              <a:off x="3711345" y="2277362"/>
              <a:ext cx="5015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4402F"/>
                  </a:solidFill>
                  <a:latin typeface="Calibri"/>
                  <a:ea typeface="宋体" panose="02010600030101010101" pitchFamily="2" charset="-122"/>
                </a:rPr>
                <a:t>一个完整的、依赖于特定系统的成品软件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6ED894-CC09-4677-A77D-FB2967C8D9B0}"/>
              </a:ext>
            </a:extLst>
          </p:cNvPr>
          <p:cNvGrpSpPr/>
          <p:nvPr/>
        </p:nvGrpSpPr>
        <p:grpSpPr>
          <a:xfrm>
            <a:off x="2961611" y="2974149"/>
            <a:ext cx="6593862" cy="550950"/>
            <a:chOff x="3012051" y="4168561"/>
            <a:chExt cx="6593862" cy="550950"/>
          </a:xfrm>
        </p:grpSpPr>
        <p:grpSp>
          <p:nvGrpSpPr>
            <p:cNvPr id="22" name="Group 23">
              <a:extLst>
                <a:ext uri="{FF2B5EF4-FFF2-40B4-BE49-F238E27FC236}">
                  <a16:creationId xmlns:a16="http://schemas.microsoft.com/office/drawing/2014/main" id="{1B0D0574-71F8-4B19-89C7-DA8DD2326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2051" y="4168561"/>
              <a:ext cx="602336" cy="550950"/>
              <a:chOff x="27" y="0"/>
              <a:chExt cx="205" cy="206"/>
            </a:xfrm>
            <a:solidFill>
              <a:srgbClr val="E4402F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260E7F9-0657-46F8-B55F-A15B10D364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" y="0"/>
                <a:ext cx="205" cy="206"/>
              </a:xfrm>
              <a:custGeom>
                <a:avLst/>
                <a:gdLst>
                  <a:gd name="T0" fmla="*/ 0 w 205"/>
                  <a:gd name="T1" fmla="*/ 0 h 206"/>
                  <a:gd name="T2" fmla="*/ 0 w 205"/>
                  <a:gd name="T3" fmla="*/ 206 h 206"/>
                  <a:gd name="T4" fmla="*/ 205 w 205"/>
                  <a:gd name="T5" fmla="*/ 206 h 206"/>
                  <a:gd name="T6" fmla="*/ 205 w 205"/>
                  <a:gd name="T7" fmla="*/ 0 h 206"/>
                  <a:gd name="T8" fmla="*/ 0 w 205"/>
                  <a:gd name="T9" fmla="*/ 0 h 206"/>
                  <a:gd name="T10" fmla="*/ 188 w 205"/>
                  <a:gd name="T11" fmla="*/ 188 h 206"/>
                  <a:gd name="T12" fmla="*/ 17 w 205"/>
                  <a:gd name="T13" fmla="*/ 188 h 206"/>
                  <a:gd name="T14" fmla="*/ 17 w 205"/>
                  <a:gd name="T15" fmla="*/ 17 h 206"/>
                  <a:gd name="T16" fmla="*/ 188 w 205"/>
                  <a:gd name="T17" fmla="*/ 17 h 206"/>
                  <a:gd name="T18" fmla="*/ 188 w 205"/>
                  <a:gd name="T19" fmla="*/ 18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206">
                    <a:moveTo>
                      <a:pt x="0" y="0"/>
                    </a:moveTo>
                    <a:lnTo>
                      <a:pt x="0" y="206"/>
                    </a:lnTo>
                    <a:lnTo>
                      <a:pt x="205" y="206"/>
                    </a:lnTo>
                    <a:lnTo>
                      <a:pt x="205" y="0"/>
                    </a:lnTo>
                    <a:lnTo>
                      <a:pt x="0" y="0"/>
                    </a:lnTo>
                    <a:close/>
                    <a:moveTo>
                      <a:pt x="188" y="188"/>
                    </a:moveTo>
                    <a:lnTo>
                      <a:pt x="17" y="188"/>
                    </a:lnTo>
                    <a:lnTo>
                      <a:pt x="17" y="17"/>
                    </a:lnTo>
                    <a:lnTo>
                      <a:pt x="188" y="17"/>
                    </a:lnTo>
                    <a:lnTo>
                      <a:pt x="188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7E53F9D7-AFE1-49BE-A366-027F82565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60"/>
                <a:ext cx="112" cy="90"/>
              </a:xfrm>
              <a:custGeom>
                <a:avLst/>
                <a:gdLst>
                  <a:gd name="T0" fmla="*/ 112 w 112"/>
                  <a:gd name="T1" fmla="*/ 12 h 90"/>
                  <a:gd name="T2" fmla="*/ 99 w 112"/>
                  <a:gd name="T3" fmla="*/ 0 h 90"/>
                  <a:gd name="T4" fmla="*/ 44 w 112"/>
                  <a:gd name="T5" fmla="*/ 66 h 90"/>
                  <a:gd name="T6" fmla="*/ 10 w 112"/>
                  <a:gd name="T7" fmla="*/ 38 h 90"/>
                  <a:gd name="T8" fmla="*/ 0 w 112"/>
                  <a:gd name="T9" fmla="*/ 53 h 90"/>
                  <a:gd name="T10" fmla="*/ 47 w 112"/>
                  <a:gd name="T11" fmla="*/ 90 h 90"/>
                  <a:gd name="T12" fmla="*/ 112 w 112"/>
                  <a:gd name="T13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0">
                    <a:moveTo>
                      <a:pt x="112" y="12"/>
                    </a:moveTo>
                    <a:lnTo>
                      <a:pt x="99" y="0"/>
                    </a:lnTo>
                    <a:lnTo>
                      <a:pt x="44" y="66"/>
                    </a:lnTo>
                    <a:lnTo>
                      <a:pt x="10" y="38"/>
                    </a:lnTo>
                    <a:lnTo>
                      <a:pt x="0" y="53"/>
                    </a:lnTo>
                    <a:lnTo>
                      <a:pt x="47" y="90"/>
                    </a:lnTo>
                    <a:lnTo>
                      <a:pt x="1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F4C9AC-877D-4F51-9806-40C4DECDA24B}"/>
                </a:ext>
              </a:extLst>
            </p:cNvPr>
            <p:cNvSpPr txBox="1"/>
            <p:nvPr/>
          </p:nvSpPr>
          <p:spPr>
            <a:xfrm>
              <a:off x="3711345" y="4243981"/>
              <a:ext cx="5894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4402F"/>
                  </a:solidFill>
                  <a:latin typeface="Calibri"/>
                  <a:ea typeface="宋体" panose="02010600030101010101" pitchFamily="2" charset="-122"/>
                </a:rPr>
                <a:t>一个可供其他开发过程使用的、具备移植性的模块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5F8689C-90E4-457C-9D36-B2523EB93810}"/>
              </a:ext>
            </a:extLst>
          </p:cNvPr>
          <p:cNvGrpSpPr/>
          <p:nvPr/>
        </p:nvGrpSpPr>
        <p:grpSpPr>
          <a:xfrm>
            <a:off x="2903825" y="4087743"/>
            <a:ext cx="5793687" cy="582548"/>
            <a:chOff x="2932718" y="2186143"/>
            <a:chExt cx="5793687" cy="582548"/>
          </a:xfrm>
        </p:grpSpPr>
        <p:grpSp>
          <p:nvGrpSpPr>
            <p:cNvPr id="36" name="Group 18">
              <a:extLst>
                <a:ext uri="{FF2B5EF4-FFF2-40B4-BE49-F238E27FC236}">
                  <a16:creationId xmlns:a16="http://schemas.microsoft.com/office/drawing/2014/main" id="{D4EC09F2-856B-4B4F-A79D-DA5D64916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2718" y="2186143"/>
              <a:ext cx="602334" cy="582548"/>
              <a:chOff x="0" y="0"/>
              <a:chExt cx="205" cy="206"/>
            </a:xfrm>
            <a:solidFill>
              <a:srgbClr val="E4402F"/>
            </a:solidFill>
          </p:grpSpPr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B8AB8F7C-847A-4C48-B0AD-7D7EA04E4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1E592BC-3837-44F9-A8A1-767ED4567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90CE0156-0CD8-4ACF-841F-DA6658E0FD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79C3FA4F-82A7-4C8F-904F-5F9C73644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B53CF-2379-4287-82E5-AFF3506BABA7}"/>
                </a:ext>
              </a:extLst>
            </p:cNvPr>
            <p:cNvSpPr txBox="1"/>
            <p:nvPr/>
          </p:nvSpPr>
          <p:spPr>
            <a:xfrm>
              <a:off x="3711345" y="2277362"/>
              <a:ext cx="5015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4402F"/>
                  </a:solidFill>
                  <a:latin typeface="Calibri"/>
                  <a:ea typeface="宋体" panose="02010600030101010101" pitchFamily="2" charset="-122"/>
                </a:rPr>
                <a:t>只能处理单个的、特定格式的文件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EDEF34-1FB0-4548-B222-A19D00097822}"/>
              </a:ext>
            </a:extLst>
          </p:cNvPr>
          <p:cNvGrpSpPr/>
          <p:nvPr/>
        </p:nvGrpSpPr>
        <p:grpSpPr>
          <a:xfrm>
            <a:off x="2932718" y="4875749"/>
            <a:ext cx="6593862" cy="550950"/>
            <a:chOff x="3012051" y="4168561"/>
            <a:chExt cx="6593862" cy="550950"/>
          </a:xfrm>
        </p:grpSpPr>
        <p:grpSp>
          <p:nvGrpSpPr>
            <p:cNvPr id="43" name="Group 23">
              <a:extLst>
                <a:ext uri="{FF2B5EF4-FFF2-40B4-BE49-F238E27FC236}">
                  <a16:creationId xmlns:a16="http://schemas.microsoft.com/office/drawing/2014/main" id="{F6C7BA10-D743-4DC6-80C7-57C6BAAF1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2051" y="4168561"/>
              <a:ext cx="602336" cy="550950"/>
              <a:chOff x="27" y="0"/>
              <a:chExt cx="205" cy="206"/>
            </a:xfrm>
            <a:solidFill>
              <a:srgbClr val="E4402F"/>
            </a:solidFill>
          </p:grpSpPr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26754EAC-655E-476A-A607-83D0967DCB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" y="0"/>
                <a:ext cx="205" cy="206"/>
              </a:xfrm>
              <a:custGeom>
                <a:avLst/>
                <a:gdLst>
                  <a:gd name="T0" fmla="*/ 0 w 205"/>
                  <a:gd name="T1" fmla="*/ 0 h 206"/>
                  <a:gd name="T2" fmla="*/ 0 w 205"/>
                  <a:gd name="T3" fmla="*/ 206 h 206"/>
                  <a:gd name="T4" fmla="*/ 205 w 205"/>
                  <a:gd name="T5" fmla="*/ 206 h 206"/>
                  <a:gd name="T6" fmla="*/ 205 w 205"/>
                  <a:gd name="T7" fmla="*/ 0 h 206"/>
                  <a:gd name="T8" fmla="*/ 0 w 205"/>
                  <a:gd name="T9" fmla="*/ 0 h 206"/>
                  <a:gd name="T10" fmla="*/ 188 w 205"/>
                  <a:gd name="T11" fmla="*/ 188 h 206"/>
                  <a:gd name="T12" fmla="*/ 17 w 205"/>
                  <a:gd name="T13" fmla="*/ 188 h 206"/>
                  <a:gd name="T14" fmla="*/ 17 w 205"/>
                  <a:gd name="T15" fmla="*/ 17 h 206"/>
                  <a:gd name="T16" fmla="*/ 188 w 205"/>
                  <a:gd name="T17" fmla="*/ 17 h 206"/>
                  <a:gd name="T18" fmla="*/ 188 w 205"/>
                  <a:gd name="T19" fmla="*/ 18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206">
                    <a:moveTo>
                      <a:pt x="0" y="0"/>
                    </a:moveTo>
                    <a:lnTo>
                      <a:pt x="0" y="206"/>
                    </a:lnTo>
                    <a:lnTo>
                      <a:pt x="205" y="206"/>
                    </a:lnTo>
                    <a:lnTo>
                      <a:pt x="205" y="0"/>
                    </a:lnTo>
                    <a:lnTo>
                      <a:pt x="0" y="0"/>
                    </a:lnTo>
                    <a:close/>
                    <a:moveTo>
                      <a:pt x="188" y="188"/>
                    </a:moveTo>
                    <a:lnTo>
                      <a:pt x="17" y="188"/>
                    </a:lnTo>
                    <a:lnTo>
                      <a:pt x="17" y="17"/>
                    </a:lnTo>
                    <a:lnTo>
                      <a:pt x="188" y="17"/>
                    </a:lnTo>
                    <a:lnTo>
                      <a:pt x="188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864B505-D419-4C76-9870-DB029B1FF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60"/>
                <a:ext cx="112" cy="90"/>
              </a:xfrm>
              <a:custGeom>
                <a:avLst/>
                <a:gdLst>
                  <a:gd name="T0" fmla="*/ 112 w 112"/>
                  <a:gd name="T1" fmla="*/ 12 h 90"/>
                  <a:gd name="T2" fmla="*/ 99 w 112"/>
                  <a:gd name="T3" fmla="*/ 0 h 90"/>
                  <a:gd name="T4" fmla="*/ 44 w 112"/>
                  <a:gd name="T5" fmla="*/ 66 h 90"/>
                  <a:gd name="T6" fmla="*/ 10 w 112"/>
                  <a:gd name="T7" fmla="*/ 38 h 90"/>
                  <a:gd name="T8" fmla="*/ 0 w 112"/>
                  <a:gd name="T9" fmla="*/ 53 h 90"/>
                  <a:gd name="T10" fmla="*/ 47 w 112"/>
                  <a:gd name="T11" fmla="*/ 90 h 90"/>
                  <a:gd name="T12" fmla="*/ 112 w 112"/>
                  <a:gd name="T13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0">
                    <a:moveTo>
                      <a:pt x="112" y="12"/>
                    </a:moveTo>
                    <a:lnTo>
                      <a:pt x="99" y="0"/>
                    </a:lnTo>
                    <a:lnTo>
                      <a:pt x="44" y="66"/>
                    </a:lnTo>
                    <a:lnTo>
                      <a:pt x="10" y="38"/>
                    </a:lnTo>
                    <a:lnTo>
                      <a:pt x="0" y="53"/>
                    </a:lnTo>
                    <a:lnTo>
                      <a:pt x="47" y="90"/>
                    </a:lnTo>
                    <a:lnTo>
                      <a:pt x="1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82EA86-6213-4DB0-A186-7B9337D18D6F}"/>
                </a:ext>
              </a:extLst>
            </p:cNvPr>
            <p:cNvSpPr txBox="1"/>
            <p:nvPr/>
          </p:nvSpPr>
          <p:spPr>
            <a:xfrm>
              <a:off x="3711345" y="4243981"/>
              <a:ext cx="5894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4402F"/>
                  </a:solidFill>
                  <a:latin typeface="Calibri"/>
                  <a:ea typeface="宋体" panose="02010600030101010101" pitchFamily="2" charset="-122"/>
                </a:rPr>
                <a:t>可以处理任何数量、任何格式的文件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2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946557" y="557133"/>
            <a:ext cx="10515600" cy="5759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演示程序：结构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1F2B4-CAFF-414F-B28D-39E34383417E}"/>
              </a:ext>
            </a:extLst>
          </p:cNvPr>
          <p:cNvSpPr/>
          <p:nvPr/>
        </p:nvSpPr>
        <p:spPr>
          <a:xfrm>
            <a:off x="358219" y="541370"/>
            <a:ext cx="588338" cy="575911"/>
          </a:xfrm>
          <a:prstGeom prst="roundRect">
            <a:avLst/>
          </a:prstGeom>
          <a:solidFill>
            <a:srgbClr val="FFFDEF"/>
          </a:solidFill>
          <a:ln w="3175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E44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endParaRPr lang="zh-CN" altLang="en-US" sz="2000" b="1" dirty="0">
              <a:solidFill>
                <a:srgbClr val="E44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06ACA9-E554-4BDE-AEAE-B1BA6752DCE4}"/>
              </a:ext>
            </a:extLst>
          </p:cNvPr>
          <p:cNvGrpSpPr/>
          <p:nvPr/>
        </p:nvGrpSpPr>
        <p:grpSpPr>
          <a:xfrm>
            <a:off x="2752628" y="2368484"/>
            <a:ext cx="2205872" cy="2121031"/>
            <a:chOff x="2384982" y="2368484"/>
            <a:chExt cx="2205872" cy="212103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A0F02D-E709-46DA-B342-069BDF138B74}"/>
                </a:ext>
              </a:extLst>
            </p:cNvPr>
            <p:cNvSpPr/>
            <p:nvPr/>
          </p:nvSpPr>
          <p:spPr>
            <a:xfrm>
              <a:off x="2384982" y="2368484"/>
              <a:ext cx="2205872" cy="21210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LzwCore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类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FA175D-E337-47E2-B773-FBA2B537E434}"/>
                </a:ext>
              </a:extLst>
            </p:cNvPr>
            <p:cNvSpPr/>
            <p:nvPr/>
          </p:nvSpPr>
          <p:spPr>
            <a:xfrm>
              <a:off x="2856322" y="3619893"/>
              <a:ext cx="1734531" cy="8696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FF0000"/>
                  </a:solidFill>
                </a:rPr>
                <a:t>LzwCore</a:t>
              </a:r>
              <a:r>
                <a:rPr lang="zh-CN" altLang="en-US" dirty="0">
                  <a:solidFill>
                    <a:srgbClr val="FF0000"/>
                  </a:solidFill>
                </a:rPr>
                <a:t>异常组</a:t>
              </a: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3C98E46-5C57-45BD-8591-556C1FF58A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58500" y="3429000"/>
            <a:ext cx="1904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53EC169-24FD-419D-8F17-FAA07E0CE10A}"/>
              </a:ext>
            </a:extLst>
          </p:cNvPr>
          <p:cNvSpPr/>
          <p:nvPr/>
        </p:nvSpPr>
        <p:spPr>
          <a:xfrm>
            <a:off x="6862715" y="2368484"/>
            <a:ext cx="2205872" cy="2121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基于命令行的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2111</Words>
  <Application>Microsoft Office PowerPoint</Application>
  <PresentationFormat>宽屏</PresentationFormat>
  <Paragraphs>243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等线 Light</vt:lpstr>
      <vt:lpstr>华文细黑</vt:lpstr>
      <vt:lpstr>Arial</vt:lpstr>
      <vt:lpstr>Calibri</vt:lpstr>
      <vt:lpstr>Impact</vt:lpstr>
      <vt:lpstr>Times New Roman</vt:lpstr>
      <vt:lpstr>Office 主题​​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shu_huan</dc:creator>
  <cp:lastModifiedBy>shi shu_huan</cp:lastModifiedBy>
  <cp:revision>127</cp:revision>
  <dcterms:created xsi:type="dcterms:W3CDTF">2022-02-23T14:51:00Z</dcterms:created>
  <dcterms:modified xsi:type="dcterms:W3CDTF">2022-12-17T14:34:07Z</dcterms:modified>
</cp:coreProperties>
</file>