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4" r:id="rId6"/>
    <p:sldId id="261" r:id="rId7"/>
    <p:sldId id="272" r:id="rId8"/>
    <p:sldId id="262" r:id="rId9"/>
    <p:sldId id="273" r:id="rId10"/>
    <p:sldId id="275" r:id="rId11"/>
    <p:sldId id="276" r:id="rId12"/>
    <p:sldId id="277" r:id="rId13"/>
    <p:sldId id="278" r:id="rId14"/>
    <p:sldId id="271" r:id="rId15"/>
    <p:sldId id="270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8" autoAdjust="0"/>
    <p:restoredTop sz="94660"/>
  </p:normalViewPr>
  <p:slideViewPr>
    <p:cSldViewPr>
      <p:cViewPr>
        <p:scale>
          <a:sx n="75" d="100"/>
          <a:sy n="75" d="100"/>
        </p:scale>
        <p:origin x="-103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873030F-6DA6-4FAB-8ABE-5BB3C4C6F850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B207472-B372-444A-A688-40D2228D92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30F-6DA6-4FAB-8ABE-5BB3C4C6F850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7472-B372-444A-A688-40D2228D92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30F-6DA6-4FAB-8ABE-5BB3C4C6F850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7472-B372-444A-A688-40D2228D92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873030F-6DA6-4FAB-8ABE-5BB3C4C6F850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B207472-B372-444A-A688-40D2228D925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873030F-6DA6-4FAB-8ABE-5BB3C4C6F850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B207472-B372-444A-A688-40D2228D92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30F-6DA6-4FAB-8ABE-5BB3C4C6F850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7472-B372-444A-A688-40D2228D925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30F-6DA6-4FAB-8ABE-5BB3C4C6F850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7472-B372-444A-A688-40D2228D925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73030F-6DA6-4FAB-8ABE-5BB3C4C6F850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B207472-B372-444A-A688-40D2228D925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30F-6DA6-4FAB-8ABE-5BB3C4C6F850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7472-B372-444A-A688-40D2228D92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873030F-6DA6-4FAB-8ABE-5BB3C4C6F850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B207472-B372-444A-A688-40D2228D925D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73030F-6DA6-4FAB-8ABE-5BB3C4C6F850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B207472-B372-444A-A688-40D2228D925D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873030F-6DA6-4FAB-8ABE-5BB3C4C6F850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B207472-B372-444A-A688-40D2228D925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RandomForestClassifier.html" TargetMode="External"/><Relationship Id="rId2" Type="http://schemas.openxmlformats.org/officeDocument/2006/relationships/hyperlink" Target="http://scikit-learn.org/stable%20/modules/generated/sklearn.metrics.make-scorer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log.socialcops.com/engineering/machine-learning-python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764704"/>
            <a:ext cx="6172200" cy="792088"/>
          </a:xfrm>
          <a:solidFill>
            <a:srgbClr val="00B0F0"/>
          </a:solidFill>
        </p:spPr>
        <p:txBody>
          <a:bodyPr>
            <a:no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TITANIC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688" y="1556792"/>
            <a:ext cx="4464496" cy="504056"/>
          </a:xfrm>
        </p:spPr>
        <p:txBody>
          <a:bodyPr>
            <a:noAutofit/>
          </a:bodyPr>
          <a:lstStyle/>
          <a:p>
            <a:r>
              <a:rPr lang="en-IN" sz="2800">
                <a:solidFill>
                  <a:schemeClr val="accent6">
                    <a:lumMod val="50000"/>
                  </a:schemeClr>
                </a:solidFill>
              </a:rPr>
              <a:t>ANALYSIS OF DATA</a:t>
            </a:r>
            <a:endParaRPr lang="en-IN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9672" y="5013176"/>
            <a:ext cx="3744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/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3200" u="sng" dirty="0">
                <a:solidFill>
                  <a:prstClr val="black"/>
                </a:solidFill>
                <a:latin typeface="Calibri"/>
              </a:rPr>
              <a:t>Project Mentor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 :</a:t>
            </a:r>
          </a:p>
          <a:p>
            <a:pPr lvl="0" defTabSz="457200"/>
            <a:r>
              <a:rPr lang="en-US" b="1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Prof. </a:t>
            </a:r>
            <a:r>
              <a:rPr lang="en-US" sz="2400" b="1" dirty="0" err="1">
                <a:solidFill>
                  <a:prstClr val="black"/>
                </a:solidFill>
                <a:latin typeface="Calibri"/>
              </a:rPr>
              <a:t>Arnab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alibri"/>
              </a:rPr>
              <a:t>Chakraborty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  <a:p>
            <a:pPr lvl="0" defTabSz="457200"/>
            <a:r>
              <a:rPr lang="en-US" sz="24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Globsyn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Skills 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929816" y="4437112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/>
              <a:t>Project By</a:t>
            </a:r>
          </a:p>
          <a:p>
            <a:r>
              <a:rPr lang="en-IN" dirty="0" smtClean="0"/>
              <a:t>Sweety Priya Gupta</a:t>
            </a:r>
          </a:p>
        </p:txBody>
      </p:sp>
    </p:spTree>
    <p:extLst>
      <p:ext uri="{BB962C8B-B14F-4D97-AF65-F5344CB8AC3E}">
        <p14:creationId xmlns:p14="http://schemas.microsoft.com/office/powerpoint/2010/main" val="2499605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0648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§"/>
            </a:pPr>
            <a:r>
              <a:rPr lang="en-IN" sz="2400" dirty="0"/>
              <a:t>Random forest algorithm generates many extremely simple models to explain the variance observed in random subsection of our data.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IN" sz="2400" dirty="0"/>
              <a:t>In our project random forest didn’t stumble on the true structure of the data.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IN" sz="2400" dirty="0"/>
              <a:t>We use RandomForestClassifier in our project, and trained our model with the input training set( pclass, age, sex) and expected output (survived people). </a:t>
            </a:r>
          </a:p>
          <a:p>
            <a:r>
              <a:rPr lang="en-IN" sz="2400" dirty="0"/>
              <a:t> </a:t>
            </a:r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0" t="34711" b="8934"/>
          <a:stretch/>
        </p:blipFill>
        <p:spPr>
          <a:xfrm>
            <a:off x="3012888" y="3573016"/>
            <a:ext cx="5879592" cy="2898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917" y="4221088"/>
            <a:ext cx="2761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2400" dirty="0"/>
              <a:t>We got the accuracy of 78% of our model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88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Logistic Regression algorithm</a:t>
            </a:r>
            <a:r>
              <a:rPr lang="en-IN" dirty="0"/>
              <a:t>: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23528" y="908720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3528" y="1268760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IN" dirty="0"/>
              <a:t>Logistic regression or logit regression is a type of regression analysis used for predicting the outcome of a categorical dependent variable based on one or more predictor variables.</a:t>
            </a:r>
          </a:p>
          <a:p>
            <a:pPr lvl="0"/>
            <a:endParaRPr lang="en-IN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IN" dirty="0"/>
              <a:t>Logistic regression is used to refer to the problem in which the dependent variable is</a:t>
            </a:r>
            <a:r>
              <a:rPr lang="en-IN" b="1" dirty="0"/>
              <a:t> binary.</a:t>
            </a: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40" y="3284984"/>
            <a:ext cx="5763895" cy="324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7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§"/>
            </a:pPr>
            <a:r>
              <a:rPr lang="en-IN" dirty="0"/>
              <a:t>It measures the relationship between a categorical dependent variable and one or more independent variable , which are usually continuous by using probability scores and predicted values of dependent variables.</a:t>
            </a:r>
          </a:p>
          <a:p>
            <a:pPr marL="285750" lvl="0" indent="-285750">
              <a:buFont typeface="Wingdings" pitchFamily="2" charset="2"/>
              <a:buChar char="§"/>
            </a:pPr>
            <a:endParaRPr lang="en-IN" dirty="0"/>
          </a:p>
          <a:p>
            <a:r>
              <a:rPr lang="en-IN" dirty="0"/>
              <a:t> 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9" t="19422" r="13001" b="17822"/>
          <a:stretch/>
        </p:blipFill>
        <p:spPr>
          <a:xfrm>
            <a:off x="809016" y="1259467"/>
            <a:ext cx="7000776" cy="31558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5616" y="4415291"/>
            <a:ext cx="567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Screenshot of code using Logistic Regression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00" t="43424" r="28101" b="23643"/>
          <a:stretch/>
        </p:blipFill>
        <p:spPr>
          <a:xfrm>
            <a:off x="4309404" y="4878795"/>
            <a:ext cx="4273712" cy="20725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5301208"/>
            <a:ext cx="322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dirty="0"/>
              <a:t>Using LogisticRegression the accuracy of the model came 79%.</a:t>
            </a:r>
          </a:p>
        </p:txBody>
      </p:sp>
    </p:spTree>
    <p:extLst>
      <p:ext uri="{BB962C8B-B14F-4D97-AF65-F5344CB8AC3E}">
        <p14:creationId xmlns:p14="http://schemas.microsoft.com/office/powerpoint/2010/main" val="39431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5" t="44846" r="27375" b="13199"/>
          <a:stretch/>
        </p:blipFill>
        <p:spPr>
          <a:xfrm>
            <a:off x="899592" y="402392"/>
            <a:ext cx="6901784" cy="46805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592" y="5218888"/>
            <a:ext cx="704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Graph showing number of people survived on the basis of passenger class and here(0 represents non survivors whereas 1 represents survivors).</a:t>
            </a:r>
          </a:p>
        </p:txBody>
      </p:sp>
    </p:spTree>
    <p:extLst>
      <p:ext uri="{BB962C8B-B14F-4D97-AF65-F5344CB8AC3E}">
        <p14:creationId xmlns:p14="http://schemas.microsoft.com/office/powerpoint/2010/main" val="253301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32656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Works Cited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95536" y="917431"/>
            <a:ext cx="8496944" cy="6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196752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Scikit-learn.org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Machinelearningmastery.com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>
                <a:hlinkClick r:id="rId2"/>
              </a:rPr>
              <a:t>http://scikit-learn.org/stable /modules/generated/sklearn.metrics.make-scorer.html</a:t>
            </a: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>
                <a:hlinkClick r:id="rId3"/>
              </a:rPr>
              <a:t>https://scikit-learn.org/stable/modules/generated/sklearn.ensemble.RandomForestClassifier.html</a:t>
            </a: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>
                <a:hlinkClick r:id="rId4"/>
              </a:rPr>
              <a:t>https://blog.socialcops.com/engineering/machine-learning-python/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03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4704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Conclusion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83040" y="1506528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040" y="1700808"/>
            <a:ext cx="665325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2400" dirty="0"/>
              <a:t>A large dataset can be analysed using simple classification algorithm.</a:t>
            </a:r>
          </a:p>
          <a:p>
            <a:pPr marL="285750" indent="-285750">
              <a:buFont typeface="Wingdings" pitchFamily="2" charset="2"/>
              <a:buChar char="§"/>
            </a:pPr>
            <a:endParaRPr lang="en-IN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/>
              <a:t>Using  simple classification algorithm like Random Forest we can get approximately accurate predictions of survived people.</a:t>
            </a:r>
          </a:p>
          <a:p>
            <a:pPr marL="285750" indent="-285750">
              <a:buFont typeface="Wingdings" pitchFamily="2" charset="2"/>
              <a:buChar char="§"/>
            </a:pPr>
            <a:endParaRPr lang="en-IN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/>
              <a:t>We can create model upto 80% accuracy using Random Forest algorithm and Logistic Regression algorithm to predict the survival of people</a:t>
            </a:r>
            <a:r>
              <a:rPr lang="en-IN" dirty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212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270892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rgbClr val="00206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69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CONTENTS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7504" y="1420247"/>
            <a:ext cx="878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4644" y="1412776"/>
            <a:ext cx="73448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What and why is Machine learning?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ML Applications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Project Objective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Titanic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Usage of Algorithms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Random Forest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Logistic Regression Algorithm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Works Cited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Conclusion      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dirty="0"/>
          </a:p>
          <a:p>
            <a:pPr marL="285750" indent="-285750">
              <a:buFont typeface="Arial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5194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What is Machine Learning?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39552" y="845423"/>
            <a:ext cx="835292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9560" y="980728"/>
            <a:ext cx="8472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It is concerned with computer programs that automatically improves their performance through experience.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2532201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Why?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39552" y="3068960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9328" y="3239975"/>
            <a:ext cx="7344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Develop systems that can automatically adapt and customize themselves to individual users.</a:t>
            </a:r>
          </a:p>
          <a:p>
            <a:pPr marL="2571750" lvl="5" indent="-285750">
              <a:buFont typeface="Century Schoolbook" pitchFamily="18" charset="0"/>
              <a:buChar char="―"/>
            </a:pPr>
            <a:r>
              <a:rPr lang="en-IN" dirty="0"/>
              <a:t>Personalize news or mail filters.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Discover new knowledge from large databases(DATA MINING).</a:t>
            </a:r>
          </a:p>
          <a:p>
            <a:pPr marL="2571750" lvl="5" indent="-285750">
              <a:buFont typeface="Century Schoolbook" pitchFamily="18" charset="0"/>
              <a:buChar char="―"/>
            </a:pPr>
            <a:r>
              <a:rPr lang="en-IN" dirty="0"/>
              <a:t>Market basket analysis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Ability to mimic human and replace certain monotonous tasks – which requires some intelligence.</a:t>
            </a:r>
          </a:p>
          <a:p>
            <a:pPr marL="2571750" lvl="5" indent="-285750">
              <a:buFont typeface="Century Schoolbook" pitchFamily="18" charset="0"/>
              <a:buChar char="―"/>
            </a:pPr>
            <a:r>
              <a:rPr lang="en-IN" dirty="0"/>
              <a:t>Like recognizing handwritten characters.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Increasing computational power.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Flood of available data (large amount of data is produced per day.)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4871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92696"/>
            <a:ext cx="8496944" cy="57606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0029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3839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Overview of titanic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998614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7864" y="1412776"/>
            <a:ext cx="29299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dirty="0"/>
              <a:t>In 1912, the ship </a:t>
            </a:r>
            <a:r>
              <a:rPr lang="en-IN" b="1" u="sng" dirty="0"/>
              <a:t>RMS TITANIC</a:t>
            </a:r>
            <a:r>
              <a:rPr lang="en-IN" dirty="0"/>
              <a:t> struck an iceberg on its maiden voyage.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/>
              <a:t>It got sank resulting in the deaths of most of its passengers and crew.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/>
              <a:t>On that day ,it was seen that people who are rich got preference for survival, and after that women and children’s got preference.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412776"/>
            <a:ext cx="5618251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6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Project Objective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1133455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7544" y="1628800"/>
            <a:ext cx="80648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 develop a machine learning model which predicts:</a:t>
            </a:r>
          </a:p>
          <a:p>
            <a:endParaRPr lang="en-IN" sz="2800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n-IN" sz="2400" dirty="0"/>
              <a:t>Survived passenger on the basis of age, sex and passenger class.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IN" sz="2400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n-IN" sz="2400" dirty="0"/>
              <a:t>Accuracy of the machine learning model.</a:t>
            </a:r>
          </a:p>
          <a:p>
            <a:pPr lvl="2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3091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Titanic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23528" y="937610"/>
            <a:ext cx="8608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1340768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Attribute description: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3464" y="1999020"/>
            <a:ext cx="8048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VARIABLE DESCRIPTIONS:</a:t>
            </a:r>
          </a:p>
          <a:p>
            <a:endParaRPr lang="en-IN" dirty="0"/>
          </a:p>
          <a:p>
            <a:r>
              <a:rPr lang="en-IN" dirty="0"/>
              <a:t>survived                   Survival</a:t>
            </a:r>
          </a:p>
          <a:p>
            <a:r>
              <a:rPr lang="en-IN" dirty="0"/>
              <a:t>                                  (0=No; 1=Yes)</a:t>
            </a:r>
          </a:p>
          <a:p>
            <a:r>
              <a:rPr lang="en-IN" dirty="0"/>
              <a:t>pclass                        passenger class</a:t>
            </a:r>
          </a:p>
          <a:p>
            <a:r>
              <a:rPr lang="en-IN" dirty="0"/>
              <a:t>                                   (1=1</a:t>
            </a:r>
            <a:r>
              <a:rPr lang="en-IN" baseline="30000" dirty="0"/>
              <a:t>st</a:t>
            </a:r>
            <a:r>
              <a:rPr lang="en-IN" dirty="0"/>
              <a:t>,2=2</a:t>
            </a:r>
            <a:r>
              <a:rPr lang="en-IN" baseline="30000" dirty="0"/>
              <a:t>nd</a:t>
            </a:r>
            <a:r>
              <a:rPr lang="en-IN" dirty="0"/>
              <a:t>,3=3</a:t>
            </a:r>
            <a:r>
              <a:rPr lang="en-IN" baseline="30000" dirty="0"/>
              <a:t>rd</a:t>
            </a:r>
            <a:r>
              <a:rPr lang="en-IN" dirty="0"/>
              <a:t>)</a:t>
            </a:r>
          </a:p>
          <a:p>
            <a:r>
              <a:rPr lang="en-IN" dirty="0"/>
              <a:t>name                         Name</a:t>
            </a:r>
          </a:p>
          <a:p>
            <a:r>
              <a:rPr lang="en-IN" dirty="0"/>
              <a:t>sex                             Sex</a:t>
            </a:r>
          </a:p>
          <a:p>
            <a:r>
              <a:rPr lang="en-IN" dirty="0"/>
              <a:t>age                             Age</a:t>
            </a:r>
          </a:p>
          <a:p>
            <a:r>
              <a:rPr lang="en-IN" dirty="0"/>
              <a:t>embarked                  port of embarkation</a:t>
            </a:r>
          </a:p>
          <a:p>
            <a:r>
              <a:rPr lang="en-IN" dirty="0"/>
              <a:t>                                   (C = Cherbourg, Q = Queenstown, S = Southampton)</a:t>
            </a:r>
          </a:p>
          <a:p>
            <a:r>
              <a:rPr lang="en-IN" dirty="0"/>
              <a:t>home.dest                  Home of the passengers(city).  </a:t>
            </a:r>
          </a:p>
        </p:txBody>
      </p:sp>
    </p:spTree>
    <p:extLst>
      <p:ext uri="{BB962C8B-B14F-4D97-AF65-F5344CB8AC3E}">
        <p14:creationId xmlns:p14="http://schemas.microsoft.com/office/powerpoint/2010/main" val="90848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Usage of Algorithms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277471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1700808"/>
            <a:ext cx="7488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 dirty="0"/>
              <a:t>Random Forest algorithm.</a:t>
            </a:r>
          </a:p>
          <a:p>
            <a:pPr marL="342900" indent="-342900">
              <a:buFont typeface="+mj-lt"/>
              <a:buAutoNum type="arabicPeriod"/>
            </a:pPr>
            <a:endParaRPr lang="en-IN" sz="2800" dirty="0"/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Logistic Regression algorithm.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3648" y="4221088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00B050"/>
                </a:solidFill>
              </a:rPr>
              <a:t>“ classification is a data mining technique used to predict group membership for data instances.”</a:t>
            </a:r>
          </a:p>
        </p:txBody>
      </p:sp>
    </p:spTree>
    <p:extLst>
      <p:ext uri="{BB962C8B-B14F-4D97-AF65-F5344CB8AC3E}">
        <p14:creationId xmlns:p14="http://schemas.microsoft.com/office/powerpoint/2010/main" val="426847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59780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Book Antiqua" pitchFamily="18" charset="0"/>
              </a:rPr>
              <a:t>Random Forest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1340768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2400" dirty="0"/>
              <a:t>Random Forest(RF) is a powerful classification tool.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/>
              <a:t>Can be used for classification and regression.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/>
              <a:t>Accuracy and variable importance information is provided with the results.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/>
              <a:t>This model is like a gumball guesses really awful but once they are averaged they can be the powerful predictive tool.</a:t>
            </a:r>
          </a:p>
          <a:p>
            <a:pPr marL="285750" indent="-285750">
              <a:buFont typeface="Wingdings" pitchFamily="2" charset="2"/>
              <a:buChar char="§"/>
            </a:pPr>
            <a:endParaRPr lang="en-IN" sz="2400" dirty="0"/>
          </a:p>
          <a:p>
            <a:pPr marL="285750" indent="-285750">
              <a:buFont typeface="Wingdings" pitchFamily="2" charset="2"/>
              <a:buChar char="§"/>
            </a:pPr>
            <a:endParaRPr lang="en-IN" sz="2400" dirty="0"/>
          </a:p>
          <a:p>
            <a:pPr marL="285750" indent="-285750">
              <a:buFont typeface="Wingdings" pitchFamily="2" charset="2"/>
              <a:buChar char="§"/>
            </a:pPr>
            <a:endParaRPr lang="en-IN" sz="2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840" y="4365104"/>
            <a:ext cx="5856605" cy="198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77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1694</TotalTime>
  <Words>623</Words>
  <Application>Microsoft Office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TITANIC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FLIPKART</dc:title>
  <dc:creator>Windows User</dc:creator>
  <cp:lastModifiedBy>HP</cp:lastModifiedBy>
  <cp:revision>49</cp:revision>
  <dcterms:created xsi:type="dcterms:W3CDTF">2018-01-18T03:59:19Z</dcterms:created>
  <dcterms:modified xsi:type="dcterms:W3CDTF">2018-07-14T13:08:35Z</dcterms:modified>
</cp:coreProperties>
</file>