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Bebas Neue"/>
      <p:regular r:id="rId34"/>
    </p:embeddedFont>
    <p:embeddedFont>
      <p:font typeface="Albert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5772A3-1A92-42E3-B61D-D856F315B3E0}">
  <a:tblStyle styleId="{7A5772A3-1A92-42E3-B61D-D856F315B3E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AlbertSans-regular.fntdata"/><Relationship Id="rId12" Type="http://schemas.openxmlformats.org/officeDocument/2006/relationships/slide" Target="slides/slide6.xml"/><Relationship Id="rId34" Type="http://schemas.openxmlformats.org/officeDocument/2006/relationships/font" Target="fonts/BebasNeue-regular.fntdata"/><Relationship Id="rId15" Type="http://schemas.openxmlformats.org/officeDocument/2006/relationships/slide" Target="slides/slide9.xml"/><Relationship Id="rId37" Type="http://schemas.openxmlformats.org/officeDocument/2006/relationships/font" Target="fonts/AlbertSans-italic.fntdata"/><Relationship Id="rId14" Type="http://schemas.openxmlformats.org/officeDocument/2006/relationships/slide" Target="slides/slide8.xml"/><Relationship Id="rId36" Type="http://schemas.openxmlformats.org/officeDocument/2006/relationships/font" Target="fonts/Albert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Albert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b7be0a0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bb7be0a0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bb7be0a0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bb7be0a0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b7be0a0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bb7be0a0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6"/>
            </a:gs>
            <a:gs pos="100000">
              <a:schemeClr val="accent1"/>
            </a:gs>
          </a:gsLst>
          <a:lin ang="5400700" scaled="0"/>
        </a:gradFill>
      </p:bgPr>
    </p:bg>
    <p:spTree>
      <p:nvGrpSpPr>
        <p:cNvPr id="8"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fmla="val 6806" name="adj"/>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909050" y="1274763"/>
            <a:ext cx="3468900" cy="20394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5200"/>
              <a:buNone/>
              <a:defRPr b="1" sz="4500">
                <a:latin typeface="Albert Sans"/>
                <a:ea typeface="Albert Sans"/>
                <a:cs typeface="Albert Sans"/>
                <a:sym typeface="Albert San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909050" y="3314087"/>
            <a:ext cx="3468900" cy="40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gradFill>
          <a:gsLst>
            <a:gs pos="0">
              <a:schemeClr val="accent6"/>
            </a:gs>
            <a:gs pos="100000">
              <a:schemeClr val="accent1"/>
            </a:gs>
          </a:gsLst>
          <a:lin ang="16200038" scaled="0"/>
        </a:gradFill>
      </p:bgPr>
    </p:bg>
    <p:spTree>
      <p:nvGrpSpPr>
        <p:cNvPr id="12" name="Shape 12"/>
        <p:cNvGrpSpPr/>
        <p:nvPr/>
      </p:nvGrpSpPr>
      <p:grpSpPr>
        <a:xfrm>
          <a:off x="0" y="0"/>
          <a:ext cx="0" cy="0"/>
          <a:chOff x="0" y="0"/>
          <a:chExt cx="0" cy="0"/>
        </a:xfrm>
      </p:grpSpPr>
      <p:sp>
        <p:nvSpPr>
          <p:cNvPr id="13" name="Google Shape;13;p3"/>
          <p:cNvSpPr/>
          <p:nvPr/>
        </p:nvSpPr>
        <p:spPr>
          <a:xfrm>
            <a:off x="428100" y="399925"/>
            <a:ext cx="8287800" cy="4343700"/>
          </a:xfrm>
          <a:prstGeom prst="roundRect">
            <a:avLst>
              <a:gd fmla="val 6806" name="adj"/>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txBox="1"/>
          <p:nvPr>
            <p:ph type="title"/>
          </p:nvPr>
        </p:nvSpPr>
        <p:spPr>
          <a:xfrm>
            <a:off x="715100" y="1199200"/>
            <a:ext cx="649200" cy="52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 name="Google Shape;15;p3"/>
          <p:cNvSpPr txBox="1"/>
          <p:nvPr>
            <p:ph idx="1" type="subTitle"/>
          </p:nvPr>
        </p:nvSpPr>
        <p:spPr>
          <a:xfrm>
            <a:off x="1364300" y="1199200"/>
            <a:ext cx="7064700" cy="5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 name="Google Shape;16;p3"/>
          <p:cNvSpPr txBox="1"/>
          <p:nvPr>
            <p:ph idx="2" type="title"/>
          </p:nvPr>
        </p:nvSpPr>
        <p:spPr>
          <a:xfrm>
            <a:off x="715100" y="535000"/>
            <a:ext cx="7713900" cy="6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17" name="Google Shape;17;p3"/>
          <p:cNvSpPr txBox="1"/>
          <p:nvPr>
            <p:ph idx="3" type="title"/>
          </p:nvPr>
        </p:nvSpPr>
        <p:spPr>
          <a:xfrm>
            <a:off x="715100" y="1723000"/>
            <a:ext cx="649200" cy="52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 name="Google Shape;18;p3"/>
          <p:cNvSpPr txBox="1"/>
          <p:nvPr>
            <p:ph idx="4" type="subTitle"/>
          </p:nvPr>
        </p:nvSpPr>
        <p:spPr>
          <a:xfrm>
            <a:off x="1364300" y="1723000"/>
            <a:ext cx="7064700" cy="5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 name="Google Shape;19;p3"/>
          <p:cNvSpPr txBox="1"/>
          <p:nvPr>
            <p:ph idx="5" type="title"/>
          </p:nvPr>
        </p:nvSpPr>
        <p:spPr>
          <a:xfrm>
            <a:off x="715100" y="2246800"/>
            <a:ext cx="649200" cy="52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0" name="Google Shape;20;p3"/>
          <p:cNvSpPr txBox="1"/>
          <p:nvPr>
            <p:ph idx="6" type="subTitle"/>
          </p:nvPr>
        </p:nvSpPr>
        <p:spPr>
          <a:xfrm>
            <a:off x="1364300" y="2246800"/>
            <a:ext cx="7064700" cy="5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 name="Google Shape;21;p3"/>
          <p:cNvSpPr txBox="1"/>
          <p:nvPr>
            <p:ph idx="7" type="title"/>
          </p:nvPr>
        </p:nvSpPr>
        <p:spPr>
          <a:xfrm>
            <a:off x="715100" y="2770600"/>
            <a:ext cx="649200" cy="52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 name="Google Shape;22;p3"/>
          <p:cNvSpPr txBox="1"/>
          <p:nvPr>
            <p:ph idx="8" type="subTitle"/>
          </p:nvPr>
        </p:nvSpPr>
        <p:spPr>
          <a:xfrm>
            <a:off x="1364300" y="2770600"/>
            <a:ext cx="7064700" cy="5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 name="Google Shape;23;p3"/>
          <p:cNvSpPr txBox="1"/>
          <p:nvPr>
            <p:ph idx="9" type="title"/>
          </p:nvPr>
        </p:nvSpPr>
        <p:spPr>
          <a:xfrm>
            <a:off x="715100" y="3294400"/>
            <a:ext cx="649200" cy="52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3"/>
          <p:cNvSpPr txBox="1"/>
          <p:nvPr>
            <p:ph idx="13" type="subTitle"/>
          </p:nvPr>
        </p:nvSpPr>
        <p:spPr>
          <a:xfrm>
            <a:off x="1364300" y="3294400"/>
            <a:ext cx="7064700" cy="5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 name="Google Shape;25;p3"/>
          <p:cNvSpPr txBox="1"/>
          <p:nvPr>
            <p:ph idx="14" type="title"/>
          </p:nvPr>
        </p:nvSpPr>
        <p:spPr>
          <a:xfrm>
            <a:off x="715100" y="3818200"/>
            <a:ext cx="649200" cy="52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3"/>
          <p:cNvSpPr txBox="1"/>
          <p:nvPr>
            <p:ph idx="15" type="subTitle"/>
          </p:nvPr>
        </p:nvSpPr>
        <p:spPr>
          <a:xfrm>
            <a:off x="1364300" y="3818200"/>
            <a:ext cx="7064700" cy="5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6"/>
            </a:gs>
            <a:gs pos="100000">
              <a:schemeClr val="accent1"/>
            </a:gs>
          </a:gsLst>
          <a:lin ang="5400700" scaled="0"/>
        </a:gra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715100" y="980700"/>
            <a:ext cx="3856800" cy="6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29" name="Google Shape;29;p4"/>
          <p:cNvSpPr txBox="1"/>
          <p:nvPr>
            <p:ph idx="1" type="body"/>
          </p:nvPr>
        </p:nvSpPr>
        <p:spPr>
          <a:xfrm>
            <a:off x="715100" y="1797300"/>
            <a:ext cx="3856800" cy="2365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gn="l">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
        <p:nvSpPr>
          <p:cNvPr id="30" name="Google Shape;30;p4"/>
          <p:cNvSpPr/>
          <p:nvPr/>
        </p:nvSpPr>
        <p:spPr>
          <a:xfrm>
            <a:off x="428100" y="399925"/>
            <a:ext cx="8287800" cy="4343700"/>
          </a:xfrm>
          <a:prstGeom prst="roundRect">
            <a:avLst>
              <a:gd fmla="val 6806" name="adj"/>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ph idx="2" type="pic"/>
          </p:nvPr>
        </p:nvSpPr>
        <p:spPr>
          <a:xfrm>
            <a:off x="4894575" y="966150"/>
            <a:ext cx="3211200" cy="3211200"/>
          </a:xfrm>
          <a:prstGeom prst="ellipse">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6"/>
            </a:gs>
            <a:gs pos="100000">
              <a:schemeClr val="accent1"/>
            </a:gs>
          </a:gsLst>
          <a:lin ang="5400700" scaled="0"/>
        </a:gradFill>
      </p:bgPr>
    </p:bg>
    <p:spTree>
      <p:nvGrpSpPr>
        <p:cNvPr id="32" name="Shape 32"/>
        <p:cNvGrpSpPr/>
        <p:nvPr/>
      </p:nvGrpSpPr>
      <p:grpSpPr>
        <a:xfrm>
          <a:off x="0" y="0"/>
          <a:ext cx="0" cy="0"/>
          <a:chOff x="0" y="0"/>
          <a:chExt cx="0" cy="0"/>
        </a:xfrm>
      </p:grpSpPr>
      <p:sp>
        <p:nvSpPr>
          <p:cNvPr id="33" name="Google Shape;33;p5"/>
          <p:cNvSpPr/>
          <p:nvPr/>
        </p:nvSpPr>
        <p:spPr>
          <a:xfrm>
            <a:off x="428100" y="399925"/>
            <a:ext cx="8287800" cy="4343700"/>
          </a:xfrm>
          <a:prstGeom prst="roundRect">
            <a:avLst>
              <a:gd fmla="val 6806" name="adj"/>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5" name="Google Shape;35;p5"/>
          <p:cNvSpPr/>
          <p:nvPr/>
        </p:nvSpPr>
        <p:spPr>
          <a:xfrm>
            <a:off x="930225" y="419187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a:off x="759938" y="671399"/>
            <a:ext cx="315000" cy="3150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a:off x="913013" y="752400"/>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a:off x="1397638" y="868950"/>
            <a:ext cx="151500" cy="151500"/>
          </a:xfrm>
          <a:prstGeom prst="ellipse">
            <a:avLst/>
          </a:prstGeom>
          <a:gradFill>
            <a:gsLst>
              <a:gs pos="0">
                <a:srgbClr val="AD8DFF">
                  <a:alpha val="9803"/>
                </a:srgbClr>
              </a:gs>
              <a:gs pos="100000">
                <a:srgbClr val="6746B9">
                  <a:alpha val="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715100" y="3937124"/>
            <a:ext cx="151500" cy="1515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rot="10800000">
            <a:off x="8069063" y="4112525"/>
            <a:ext cx="315000" cy="3150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rot="10800000">
            <a:off x="7676288" y="3791824"/>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p:nvPr/>
        </p:nvSpPr>
        <p:spPr>
          <a:xfrm rot="10800000">
            <a:off x="7594863" y="4078474"/>
            <a:ext cx="151500" cy="151500"/>
          </a:xfrm>
          <a:prstGeom prst="ellipse">
            <a:avLst/>
          </a:prstGeom>
          <a:gradFill>
            <a:gsLst>
              <a:gs pos="0">
                <a:srgbClr val="0388E5">
                  <a:alpha val="9803"/>
                </a:srgbClr>
              </a:gs>
              <a:gs pos="100000">
                <a:srgbClr val="0048A7">
                  <a:alpha val="9803"/>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a:off x="7914825" y="66812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p:nvPr/>
        </p:nvSpPr>
        <p:spPr>
          <a:xfrm>
            <a:off x="8277400" y="1038424"/>
            <a:ext cx="151500" cy="1515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gradFill>
          <a:gsLst>
            <a:gs pos="0">
              <a:schemeClr val="accent6"/>
            </a:gs>
            <a:gs pos="100000">
              <a:schemeClr val="accent1"/>
            </a:gs>
          </a:gsLst>
          <a:lin ang="16198662" scaled="0"/>
        </a:gradFill>
      </p:bgPr>
    </p:bg>
    <p:spTree>
      <p:nvGrpSpPr>
        <p:cNvPr id="45" name="Shape 45"/>
        <p:cNvGrpSpPr/>
        <p:nvPr/>
      </p:nvGrpSpPr>
      <p:grpSpPr>
        <a:xfrm>
          <a:off x="0" y="0"/>
          <a:ext cx="0" cy="0"/>
          <a:chOff x="0" y="0"/>
          <a:chExt cx="0" cy="0"/>
        </a:xfrm>
      </p:grpSpPr>
      <p:sp>
        <p:nvSpPr>
          <p:cNvPr id="46" name="Google Shape;46;p6"/>
          <p:cNvSpPr/>
          <p:nvPr/>
        </p:nvSpPr>
        <p:spPr>
          <a:xfrm>
            <a:off x="428100" y="399925"/>
            <a:ext cx="8287800" cy="4343700"/>
          </a:xfrm>
          <a:prstGeom prst="roundRect">
            <a:avLst>
              <a:gd fmla="val 6806" name="adj"/>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txBox="1"/>
          <p:nvPr>
            <p:ph type="title"/>
          </p:nvPr>
        </p:nvSpPr>
        <p:spPr>
          <a:xfrm>
            <a:off x="715100" y="535000"/>
            <a:ext cx="7713900" cy="6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
        <p:nvSpPr>
          <p:cNvPr id="48" name="Google Shape;48;p6"/>
          <p:cNvSpPr txBox="1"/>
          <p:nvPr>
            <p:ph idx="1" type="subTitle"/>
          </p:nvPr>
        </p:nvSpPr>
        <p:spPr>
          <a:xfrm>
            <a:off x="715100" y="1887425"/>
            <a:ext cx="2486100" cy="49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 name="Google Shape;49;p6"/>
          <p:cNvSpPr txBox="1"/>
          <p:nvPr>
            <p:ph idx="2" type="subTitle"/>
          </p:nvPr>
        </p:nvSpPr>
        <p:spPr>
          <a:xfrm>
            <a:off x="715100" y="2228825"/>
            <a:ext cx="2486100" cy="145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0" name="Google Shape;50;p6"/>
          <p:cNvSpPr txBox="1"/>
          <p:nvPr>
            <p:ph idx="3" type="subTitle"/>
          </p:nvPr>
        </p:nvSpPr>
        <p:spPr>
          <a:xfrm>
            <a:off x="3328800" y="1887425"/>
            <a:ext cx="2486100" cy="49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1" name="Google Shape;51;p6"/>
          <p:cNvSpPr txBox="1"/>
          <p:nvPr>
            <p:ph idx="4" type="subTitle"/>
          </p:nvPr>
        </p:nvSpPr>
        <p:spPr>
          <a:xfrm>
            <a:off x="3328800" y="2228825"/>
            <a:ext cx="2486100" cy="145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2" name="Google Shape;52;p6"/>
          <p:cNvSpPr txBox="1"/>
          <p:nvPr>
            <p:ph idx="5" type="subTitle"/>
          </p:nvPr>
        </p:nvSpPr>
        <p:spPr>
          <a:xfrm>
            <a:off x="5942800" y="1887425"/>
            <a:ext cx="2486100" cy="49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000">
                <a:solidFill>
                  <a:schemeClr val="dk1"/>
                </a:solidFill>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 name="Google Shape;53;p6"/>
          <p:cNvSpPr txBox="1"/>
          <p:nvPr>
            <p:ph idx="6" type="subTitle"/>
          </p:nvPr>
        </p:nvSpPr>
        <p:spPr>
          <a:xfrm>
            <a:off x="5942800" y="2228825"/>
            <a:ext cx="2486100" cy="145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gradFill>
          <a:gsLst>
            <a:gs pos="0">
              <a:schemeClr val="accent6"/>
            </a:gs>
            <a:gs pos="100000">
              <a:schemeClr val="accent1"/>
            </a:gs>
          </a:gsLst>
          <a:lin ang="16198662" scaled="0"/>
        </a:gradFill>
      </p:bgPr>
    </p:bg>
    <p:spTree>
      <p:nvGrpSpPr>
        <p:cNvPr id="54" name="Shape 54"/>
        <p:cNvGrpSpPr/>
        <p:nvPr/>
      </p:nvGrpSpPr>
      <p:grpSpPr>
        <a:xfrm>
          <a:off x="0" y="0"/>
          <a:ext cx="0" cy="0"/>
          <a:chOff x="0" y="0"/>
          <a:chExt cx="0" cy="0"/>
        </a:xfrm>
      </p:grpSpPr>
      <p:sp>
        <p:nvSpPr>
          <p:cNvPr id="55" name="Google Shape;55;p7"/>
          <p:cNvSpPr/>
          <p:nvPr/>
        </p:nvSpPr>
        <p:spPr>
          <a:xfrm>
            <a:off x="428100" y="399925"/>
            <a:ext cx="8287800" cy="4343700"/>
          </a:xfrm>
          <a:prstGeom prst="roundRect">
            <a:avLst>
              <a:gd fmla="val 6806" name="adj"/>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7"/>
          <p:cNvSpPr txBox="1"/>
          <p:nvPr>
            <p:ph type="title"/>
          </p:nvPr>
        </p:nvSpPr>
        <p:spPr>
          <a:xfrm>
            <a:off x="715100" y="535000"/>
            <a:ext cx="7713900" cy="6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1pPr>
            <a:lvl2pPr lvl="1"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2pPr>
            <a:lvl3pPr lvl="2"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3pPr>
            <a:lvl4pPr lvl="3"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4pPr>
            <a:lvl5pPr lvl="4"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5pPr>
            <a:lvl6pPr lvl="5"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6pPr>
            <a:lvl7pPr lvl="6"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7pPr>
            <a:lvl8pPr lvl="7"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8pPr>
            <a:lvl9pPr lvl="8" algn="l">
              <a:lnSpc>
                <a:spcPct val="100000"/>
              </a:lnSpc>
              <a:spcBef>
                <a:spcPts val="0"/>
              </a:spcBef>
              <a:spcAft>
                <a:spcPts val="0"/>
              </a:spcAft>
              <a:buClr>
                <a:schemeClr val="dk1"/>
              </a:buClr>
              <a:buSzPts val="3200"/>
              <a:buFont typeface="Albert Sans"/>
              <a:buNone/>
              <a:defRPr b="1" sz="3200">
                <a:solidFill>
                  <a:schemeClr val="dk1"/>
                </a:solidFill>
                <a:latin typeface="Albert Sans"/>
                <a:ea typeface="Albert Sans"/>
                <a:cs typeface="Albert Sans"/>
                <a:sym typeface="Albert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6"/>
            </a:gs>
            <a:gs pos="100000">
              <a:schemeClr val="accent1"/>
            </a:gs>
          </a:gsLst>
          <a:lin ang="5400700" scaled="0"/>
        </a:gradFill>
      </p:bgPr>
    </p:bg>
    <p:spTree>
      <p:nvGrpSpPr>
        <p:cNvPr id="57" name="Shape 57"/>
        <p:cNvGrpSpPr/>
        <p:nvPr/>
      </p:nvGrpSpPr>
      <p:grpSpPr>
        <a:xfrm>
          <a:off x="0" y="0"/>
          <a:ext cx="0" cy="0"/>
          <a:chOff x="0" y="0"/>
          <a:chExt cx="0" cy="0"/>
        </a:xfrm>
      </p:grpSpPr>
      <p:sp>
        <p:nvSpPr>
          <p:cNvPr id="58" name="Google Shape;58;p8"/>
          <p:cNvSpPr/>
          <p:nvPr/>
        </p:nvSpPr>
        <p:spPr>
          <a:xfrm>
            <a:off x="428100" y="399925"/>
            <a:ext cx="8287800" cy="4343700"/>
          </a:xfrm>
          <a:prstGeom prst="roundRect">
            <a:avLst>
              <a:gd fmla="val 6806" name="adj"/>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type="title"/>
          </p:nvPr>
        </p:nvSpPr>
        <p:spPr>
          <a:xfrm>
            <a:off x="720000" y="22854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60" name="Google Shape;60;p8"/>
          <p:cNvSpPr/>
          <p:nvPr/>
        </p:nvSpPr>
        <p:spPr>
          <a:xfrm>
            <a:off x="930225" y="419187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8"/>
          <p:cNvSpPr/>
          <p:nvPr/>
        </p:nvSpPr>
        <p:spPr>
          <a:xfrm>
            <a:off x="715100" y="3937124"/>
            <a:ext cx="151500" cy="1515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
          <p:cNvSpPr/>
          <p:nvPr/>
        </p:nvSpPr>
        <p:spPr>
          <a:xfrm>
            <a:off x="7914825" y="66812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8"/>
          <p:cNvSpPr/>
          <p:nvPr/>
        </p:nvSpPr>
        <p:spPr>
          <a:xfrm>
            <a:off x="8277400" y="1038424"/>
            <a:ext cx="151500" cy="1515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accent6"/>
            </a:gs>
            <a:gs pos="100000">
              <a:schemeClr val="accent1"/>
            </a:gs>
          </a:gsLst>
          <a:lin ang="5400700" scaled="0"/>
        </a:gradFill>
      </p:bgPr>
    </p:bg>
    <p:spTree>
      <p:nvGrpSpPr>
        <p:cNvPr id="64" name="Shape 64"/>
        <p:cNvGrpSpPr/>
        <p:nvPr/>
      </p:nvGrpSpPr>
      <p:grpSpPr>
        <a:xfrm>
          <a:off x="0" y="0"/>
          <a:ext cx="0" cy="0"/>
          <a:chOff x="0" y="0"/>
          <a:chExt cx="0" cy="0"/>
        </a:xfrm>
      </p:grpSpPr>
      <p:sp>
        <p:nvSpPr>
          <p:cNvPr id="65" name="Google Shape;65;p9"/>
          <p:cNvSpPr/>
          <p:nvPr/>
        </p:nvSpPr>
        <p:spPr>
          <a:xfrm>
            <a:off x="428100" y="399925"/>
            <a:ext cx="8287800" cy="4343700"/>
          </a:xfrm>
          <a:prstGeom prst="roundRect">
            <a:avLst>
              <a:gd fmla="val 6806" name="adj"/>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txBox="1"/>
          <p:nvPr>
            <p:ph type="title"/>
          </p:nvPr>
        </p:nvSpPr>
        <p:spPr>
          <a:xfrm>
            <a:off x="720000" y="367423"/>
            <a:ext cx="77040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7" name="Google Shape;67;p9"/>
          <p:cNvSpPr txBox="1"/>
          <p:nvPr>
            <p:ph idx="1" type="subTitle"/>
          </p:nvPr>
        </p:nvSpPr>
        <p:spPr>
          <a:xfrm>
            <a:off x="2241550" y="1348750"/>
            <a:ext cx="4661100" cy="168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664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1pPr>
            <a:lvl2pPr lvl="1"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2pPr>
            <a:lvl3pPr lvl="2"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3pPr>
            <a:lvl4pPr lvl="3"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4pPr>
            <a:lvl5pPr lvl="4"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5pPr>
            <a:lvl6pPr lvl="5"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6pPr>
            <a:lvl7pPr lvl="6"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7pPr>
            <a:lvl8pPr lvl="7"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8pPr>
            <a:lvl9pPr lvl="8" marR="0" rtl="0" algn="l">
              <a:lnSpc>
                <a:spcPct val="100000"/>
              </a:lnSpc>
              <a:spcBef>
                <a:spcPts val="0"/>
              </a:spcBef>
              <a:spcAft>
                <a:spcPts val="0"/>
              </a:spcAft>
              <a:buClr>
                <a:schemeClr val="dk1"/>
              </a:buClr>
              <a:buSzPts val="3200"/>
              <a:buFont typeface="Albert Sans"/>
              <a:buNone/>
              <a:defRPr b="1" i="0" sz="3200" u="none" cap="none" strike="noStrike">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5100" y="1199200"/>
            <a:ext cx="7713900" cy="34092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10"/>
          <p:cNvGrpSpPr/>
          <p:nvPr/>
        </p:nvGrpSpPr>
        <p:grpSpPr>
          <a:xfrm>
            <a:off x="2945659" y="1145267"/>
            <a:ext cx="3211436" cy="3211451"/>
            <a:chOff x="1190500" y="238125"/>
            <a:chExt cx="5237175" cy="5237200"/>
          </a:xfrm>
        </p:grpSpPr>
        <p:sp>
          <p:nvSpPr>
            <p:cNvPr id="73" name="Google Shape;73;p10"/>
            <p:cNvSpPr/>
            <p:nvPr/>
          </p:nvSpPr>
          <p:spPr>
            <a:xfrm>
              <a:off x="1190500" y="238125"/>
              <a:ext cx="5237175" cy="5237200"/>
            </a:xfrm>
            <a:custGeom>
              <a:rect b="b" l="l" r="r" t="t"/>
              <a:pathLst>
                <a:path extrusionOk="0" h="209488" w="209487">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0"/>
            <p:cNvSpPr/>
            <p:nvPr/>
          </p:nvSpPr>
          <p:spPr>
            <a:xfrm>
              <a:off x="1732050" y="779675"/>
              <a:ext cx="4154050" cy="4154075"/>
            </a:xfrm>
            <a:custGeom>
              <a:rect b="b" l="l" r="r" t="t"/>
              <a:pathLst>
                <a:path extrusionOk="0" h="166163" w="166162">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0"/>
            <p:cNvSpPr/>
            <p:nvPr/>
          </p:nvSpPr>
          <p:spPr>
            <a:xfrm>
              <a:off x="2297475" y="1345125"/>
              <a:ext cx="3023200" cy="3023200"/>
            </a:xfrm>
            <a:custGeom>
              <a:rect b="b" l="l" r="r" t="t"/>
              <a:pathLst>
                <a:path extrusionOk="0" h="120928" w="120928">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0"/>
          <p:cNvSpPr/>
          <p:nvPr/>
        </p:nvSpPr>
        <p:spPr>
          <a:xfrm>
            <a:off x="5138850" y="1617975"/>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0"/>
          <p:cNvSpPr/>
          <p:nvPr/>
        </p:nvSpPr>
        <p:spPr>
          <a:xfrm>
            <a:off x="5265738" y="3637645"/>
            <a:ext cx="315000" cy="3150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0"/>
          <p:cNvSpPr/>
          <p:nvPr/>
        </p:nvSpPr>
        <p:spPr>
          <a:xfrm>
            <a:off x="7900100" y="2301100"/>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0"/>
          <p:cNvSpPr/>
          <p:nvPr/>
        </p:nvSpPr>
        <p:spPr>
          <a:xfrm>
            <a:off x="7851050" y="2487800"/>
            <a:ext cx="151500" cy="151500"/>
          </a:xfrm>
          <a:prstGeom prst="ellipse">
            <a:avLst/>
          </a:prstGeom>
          <a:gradFill>
            <a:gsLst>
              <a:gs pos="0">
                <a:srgbClr val="0388E5">
                  <a:alpha val="9803"/>
                </a:srgbClr>
              </a:gs>
              <a:gs pos="100000">
                <a:srgbClr val="0048A7">
                  <a:alpha val="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p:nvPr/>
        </p:nvSpPr>
        <p:spPr>
          <a:xfrm>
            <a:off x="6029650" y="3534425"/>
            <a:ext cx="105900" cy="105900"/>
          </a:xfrm>
          <a:prstGeom prst="ellipse">
            <a:avLst/>
          </a:prstGeom>
          <a:gradFill>
            <a:gsLst>
              <a:gs pos="0">
                <a:srgbClr val="0388E5">
                  <a:alpha val="9803"/>
                </a:srgbClr>
              </a:gs>
              <a:gs pos="100000">
                <a:srgbClr val="0048A7">
                  <a:alpha val="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a:off x="5623475" y="1734525"/>
            <a:ext cx="151500" cy="151500"/>
          </a:xfrm>
          <a:prstGeom prst="ellipse">
            <a:avLst/>
          </a:prstGeom>
          <a:gradFill>
            <a:gsLst>
              <a:gs pos="0">
                <a:srgbClr val="AD8DFF">
                  <a:alpha val="9803"/>
                </a:srgbClr>
              </a:gs>
              <a:gs pos="100000">
                <a:srgbClr val="6746B9">
                  <a:alpha val="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a:off x="7655900" y="1123275"/>
            <a:ext cx="151500" cy="1515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txBox="1"/>
          <p:nvPr>
            <p:ph type="ctrTitle"/>
          </p:nvPr>
        </p:nvSpPr>
        <p:spPr>
          <a:xfrm>
            <a:off x="2267744" y="28189"/>
            <a:ext cx="4455282" cy="2003289"/>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5200"/>
              <a:buNone/>
            </a:pPr>
            <a:br>
              <a:rPr lang="en-US" sz="2800"/>
            </a:br>
            <a:r>
              <a:rPr b="1" lang="en-US" sz="1400">
                <a:solidFill>
                  <a:srgbClr val="001034"/>
                </a:solidFill>
                <a:latin typeface="Times New Roman"/>
                <a:ea typeface="Times New Roman"/>
                <a:cs typeface="Times New Roman"/>
                <a:sym typeface="Times New Roman"/>
              </a:rPr>
              <a:t>DEPARTMENT OF AI&amp;DS ENGINEERING</a:t>
            </a:r>
            <a:br>
              <a:rPr lang="en-US" sz="1400">
                <a:solidFill>
                  <a:srgbClr val="001034"/>
                </a:solidFill>
                <a:latin typeface="Times New Roman"/>
                <a:ea typeface="Times New Roman"/>
                <a:cs typeface="Times New Roman"/>
                <a:sym typeface="Times New Roman"/>
              </a:rPr>
            </a:br>
            <a:r>
              <a:rPr b="1" lang="en-US" sz="1400">
                <a:solidFill>
                  <a:srgbClr val="001034"/>
                </a:solidFill>
                <a:latin typeface="Times New Roman"/>
                <a:ea typeface="Times New Roman"/>
                <a:cs typeface="Times New Roman"/>
                <a:sym typeface="Times New Roman"/>
              </a:rPr>
              <a:t>DR. D. Y. PATIL INSTITUTE OF TECHNOLOGY,</a:t>
            </a:r>
            <a:br>
              <a:rPr b="1" lang="en-US" sz="1400">
                <a:solidFill>
                  <a:srgbClr val="001034"/>
                </a:solidFill>
                <a:latin typeface="Times New Roman"/>
                <a:ea typeface="Times New Roman"/>
                <a:cs typeface="Times New Roman"/>
                <a:sym typeface="Times New Roman"/>
              </a:rPr>
            </a:br>
            <a:r>
              <a:rPr b="1" lang="en-US" sz="1400">
                <a:solidFill>
                  <a:srgbClr val="001034"/>
                </a:solidFill>
                <a:latin typeface="Times New Roman"/>
                <a:ea typeface="Times New Roman"/>
                <a:cs typeface="Times New Roman"/>
                <a:sym typeface="Times New Roman"/>
              </a:rPr>
              <a:t> PIMPRI, PUNE</a:t>
            </a:r>
            <a:br>
              <a:rPr b="1" lang="en-US" sz="1400">
                <a:solidFill>
                  <a:srgbClr val="001034"/>
                </a:solidFill>
                <a:latin typeface="Times New Roman"/>
                <a:ea typeface="Times New Roman"/>
                <a:cs typeface="Times New Roman"/>
                <a:sym typeface="Times New Roman"/>
              </a:rPr>
            </a:br>
            <a:endParaRPr sz="1400">
              <a:solidFill>
                <a:srgbClr val="001034"/>
              </a:solidFill>
              <a:latin typeface="Times New Roman"/>
              <a:ea typeface="Times New Roman"/>
              <a:cs typeface="Times New Roman"/>
              <a:sym typeface="Times New Roman"/>
            </a:endParaRPr>
          </a:p>
        </p:txBody>
      </p:sp>
      <p:sp>
        <p:nvSpPr>
          <p:cNvPr id="84" name="Google Shape;84;p10"/>
          <p:cNvSpPr txBox="1"/>
          <p:nvPr/>
        </p:nvSpPr>
        <p:spPr>
          <a:xfrm>
            <a:off x="986975" y="1824250"/>
            <a:ext cx="7128900" cy="203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1900" u="none" cap="none" strike="noStrike">
              <a:solidFill>
                <a:schemeClr val="accent2"/>
              </a:solidFill>
              <a:latin typeface="Albert Sans"/>
              <a:ea typeface="Albert Sans"/>
              <a:cs typeface="Albert Sans"/>
              <a:sym typeface="Albert Sans"/>
            </a:endParaRPr>
          </a:p>
          <a:p>
            <a:pPr indent="0" lvl="0" marL="0" marR="0" rtl="0" algn="ctr">
              <a:lnSpc>
                <a:spcPct val="100000"/>
              </a:lnSpc>
              <a:spcBef>
                <a:spcPts val="0"/>
              </a:spcBef>
              <a:spcAft>
                <a:spcPts val="0"/>
              </a:spcAft>
              <a:buNone/>
            </a:pPr>
            <a:r>
              <a:t/>
            </a:r>
            <a:endParaRPr b="1" i="0" sz="1900" u="none" cap="none" strike="noStrike">
              <a:solidFill>
                <a:srgbClr val="33225C"/>
              </a:solidFill>
              <a:latin typeface="Albert Sans"/>
              <a:ea typeface="Albert Sans"/>
              <a:cs typeface="Albert Sans"/>
              <a:sym typeface="Albert Sans"/>
            </a:endParaRPr>
          </a:p>
          <a:p>
            <a:pPr indent="0" lvl="0" marL="0" marR="0" rtl="0" algn="ctr">
              <a:lnSpc>
                <a:spcPct val="100000"/>
              </a:lnSpc>
              <a:spcBef>
                <a:spcPts val="0"/>
              </a:spcBef>
              <a:spcAft>
                <a:spcPts val="0"/>
              </a:spcAft>
              <a:buNone/>
            </a:pPr>
            <a:r>
              <a:rPr b="1" lang="en-US" sz="2700">
                <a:solidFill>
                  <a:srgbClr val="001034"/>
                </a:solidFill>
                <a:latin typeface="Algerian"/>
                <a:ea typeface="Algerian"/>
                <a:cs typeface="Algerian"/>
                <a:sym typeface="Algerian"/>
              </a:rPr>
              <a:t>assist-u : recommendation of services for students</a:t>
            </a:r>
            <a:endParaRPr b="1" sz="900">
              <a:latin typeface="Algerian"/>
              <a:ea typeface="Algerian"/>
              <a:cs typeface="Algerian"/>
              <a:sym typeface="Algerian"/>
            </a:endParaRPr>
          </a:p>
          <a:p>
            <a:pPr indent="0" lvl="0" marL="0" marR="0" rtl="0" algn="ctr">
              <a:lnSpc>
                <a:spcPct val="100000"/>
              </a:lnSpc>
              <a:spcBef>
                <a:spcPts val="0"/>
              </a:spcBef>
              <a:spcAft>
                <a:spcPts val="0"/>
              </a:spcAft>
              <a:buNone/>
            </a:pPr>
            <a:r>
              <a:t/>
            </a:r>
            <a:endParaRPr b="1" i="0" sz="1500" u="none" cap="none" strike="noStrike">
              <a:solidFill>
                <a:schemeClr val="accent2"/>
              </a:solidFill>
              <a:latin typeface="Albert Sans"/>
              <a:ea typeface="Albert Sans"/>
              <a:cs typeface="Albert Sans"/>
              <a:sym typeface="Albert Sans"/>
            </a:endParaRPr>
          </a:p>
          <a:p>
            <a:pPr indent="0" lvl="0" marL="0" marR="0" rtl="0" algn="l">
              <a:lnSpc>
                <a:spcPct val="100000"/>
              </a:lnSpc>
              <a:spcBef>
                <a:spcPts val="0"/>
              </a:spcBef>
              <a:spcAft>
                <a:spcPts val="0"/>
              </a:spcAft>
              <a:buNone/>
            </a:pPr>
            <a:r>
              <a:t/>
            </a:r>
            <a:endParaRPr b="1" i="0" sz="1900" u="none" cap="none" strike="noStrike">
              <a:solidFill>
                <a:srgbClr val="33225C"/>
              </a:solidFill>
              <a:latin typeface="Albert Sans"/>
              <a:ea typeface="Albert Sans"/>
              <a:cs typeface="Albert Sans"/>
              <a:sym typeface="Albert Sans"/>
            </a:endParaRPr>
          </a:p>
        </p:txBody>
      </p:sp>
      <p:grpSp>
        <p:nvGrpSpPr>
          <p:cNvPr id="85" name="Google Shape;85;p10"/>
          <p:cNvGrpSpPr/>
          <p:nvPr/>
        </p:nvGrpSpPr>
        <p:grpSpPr>
          <a:xfrm>
            <a:off x="7543744" y="621271"/>
            <a:ext cx="835737" cy="835737"/>
            <a:chOff x="7774163" y="804325"/>
            <a:chExt cx="587100" cy="587100"/>
          </a:xfrm>
        </p:grpSpPr>
        <p:sp>
          <p:nvSpPr>
            <p:cNvPr id="86" name="Google Shape;86;p10"/>
            <p:cNvSpPr/>
            <p:nvPr/>
          </p:nvSpPr>
          <p:spPr>
            <a:xfrm>
              <a:off x="7774163" y="8043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10"/>
            <p:cNvGrpSpPr/>
            <p:nvPr/>
          </p:nvGrpSpPr>
          <p:grpSpPr>
            <a:xfrm>
              <a:off x="7941423" y="971571"/>
              <a:ext cx="252594" cy="252615"/>
              <a:chOff x="-44924250" y="3206000"/>
              <a:chExt cx="300100" cy="300125"/>
            </a:xfrm>
          </p:grpSpPr>
          <p:sp>
            <p:nvSpPr>
              <p:cNvPr id="89" name="Google Shape;89;p10"/>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0"/>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0"/>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4" name="Google Shape;94;p10"/>
          <p:cNvSpPr/>
          <p:nvPr/>
        </p:nvSpPr>
        <p:spPr>
          <a:xfrm>
            <a:off x="7546742" y="1123275"/>
            <a:ext cx="555600" cy="5556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0"/>
          <p:cNvSpPr/>
          <p:nvPr/>
        </p:nvSpPr>
        <p:spPr>
          <a:xfrm>
            <a:off x="7227139" y="941594"/>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10"/>
          <p:cNvGrpSpPr/>
          <p:nvPr/>
        </p:nvGrpSpPr>
        <p:grpSpPr>
          <a:xfrm>
            <a:off x="668906" y="612335"/>
            <a:ext cx="835737" cy="835737"/>
            <a:chOff x="7774163" y="804325"/>
            <a:chExt cx="587100" cy="587100"/>
          </a:xfrm>
        </p:grpSpPr>
        <p:sp>
          <p:nvSpPr>
            <p:cNvPr id="97" name="Google Shape;97;p10"/>
            <p:cNvSpPr/>
            <p:nvPr/>
          </p:nvSpPr>
          <p:spPr>
            <a:xfrm>
              <a:off x="7774163" y="8043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0"/>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p10"/>
            <p:cNvGrpSpPr/>
            <p:nvPr/>
          </p:nvGrpSpPr>
          <p:grpSpPr>
            <a:xfrm>
              <a:off x="7941423" y="971571"/>
              <a:ext cx="252594" cy="252615"/>
              <a:chOff x="-44924250" y="3206000"/>
              <a:chExt cx="300100" cy="300125"/>
            </a:xfrm>
          </p:grpSpPr>
          <p:sp>
            <p:nvSpPr>
              <p:cNvPr id="100" name="Google Shape;100;p10"/>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5" name="Google Shape;105;p10"/>
          <p:cNvSpPr/>
          <p:nvPr/>
        </p:nvSpPr>
        <p:spPr>
          <a:xfrm>
            <a:off x="1277706" y="878361"/>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a:off x="946326" y="1268652"/>
            <a:ext cx="555600" cy="5556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p:nvPr/>
        </p:nvSpPr>
        <p:spPr>
          <a:xfrm>
            <a:off x="1833140" y="2193249"/>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0"/>
          <p:cNvSpPr/>
          <p:nvPr/>
        </p:nvSpPr>
        <p:spPr>
          <a:xfrm>
            <a:off x="2040890" y="2334999"/>
            <a:ext cx="151500" cy="151500"/>
          </a:xfrm>
          <a:prstGeom prst="ellipse">
            <a:avLst/>
          </a:prstGeom>
          <a:gradFill>
            <a:gsLst>
              <a:gs pos="0">
                <a:srgbClr val="AD8DFF">
                  <a:alpha val="9803"/>
                </a:srgbClr>
              </a:gs>
              <a:gs pos="100000">
                <a:srgbClr val="6746B9">
                  <a:alpha val="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0"/>
          <p:cNvSpPr/>
          <p:nvPr/>
        </p:nvSpPr>
        <p:spPr>
          <a:xfrm>
            <a:off x="1619672" y="3936867"/>
            <a:ext cx="151500" cy="1515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10"/>
          <p:cNvPicPr preferRelativeResize="0"/>
          <p:nvPr/>
        </p:nvPicPr>
        <p:blipFill rotWithShape="1">
          <a:blip r:embed="rId3">
            <a:alphaModFix/>
          </a:blip>
          <a:srcRect b="0" l="0" r="0" t="0"/>
          <a:stretch/>
        </p:blipFill>
        <p:spPr>
          <a:xfrm>
            <a:off x="3595117" y="517402"/>
            <a:ext cx="1953766" cy="503866"/>
          </a:xfrm>
          <a:prstGeom prst="rect">
            <a:avLst/>
          </a:prstGeom>
          <a:noFill/>
          <a:ln>
            <a:noFill/>
          </a:ln>
        </p:spPr>
      </p:pic>
      <p:sp>
        <p:nvSpPr>
          <p:cNvPr id="111" name="Google Shape;111;p10"/>
          <p:cNvSpPr txBox="1"/>
          <p:nvPr/>
        </p:nvSpPr>
        <p:spPr>
          <a:xfrm>
            <a:off x="865400" y="1746299"/>
            <a:ext cx="7128900" cy="675900"/>
          </a:xfrm>
          <a:prstGeom prst="rect">
            <a:avLst/>
          </a:prstGeom>
          <a:solidFill>
            <a:srgbClr val="005EA4"/>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0" i="0" lang="en-US" sz="1800" u="none" cap="none" strike="noStrike">
                <a:solidFill>
                  <a:schemeClr val="accent4"/>
                </a:solidFill>
                <a:latin typeface="Times New Roman"/>
                <a:ea typeface="Times New Roman"/>
                <a:cs typeface="Times New Roman"/>
                <a:sym typeface="Times New Roman"/>
              </a:rPr>
              <a:t>Project Based Learning II (217533)</a:t>
            </a:r>
            <a:endParaRPr/>
          </a:p>
          <a:p>
            <a:pPr indent="0" lvl="0" marL="0" marR="0" rtl="0" algn="ctr">
              <a:lnSpc>
                <a:spcPct val="100000"/>
              </a:lnSpc>
              <a:spcBef>
                <a:spcPts val="0"/>
              </a:spcBef>
              <a:spcAft>
                <a:spcPts val="0"/>
              </a:spcAft>
              <a:buNone/>
            </a:pPr>
            <a:r>
              <a:rPr b="0" i="0" lang="en-US" sz="1400" u="none" cap="none" strike="noStrike">
                <a:solidFill>
                  <a:schemeClr val="accent4"/>
                </a:solidFill>
                <a:latin typeface="Times New Roman"/>
                <a:ea typeface="Times New Roman"/>
                <a:cs typeface="Times New Roman"/>
                <a:sym typeface="Times New Roman"/>
              </a:rPr>
              <a:t>Second Year (B.E.-AI&amp;DS)</a:t>
            </a:r>
            <a:endParaRPr/>
          </a:p>
        </p:txBody>
      </p:sp>
      <p:sp>
        <p:nvSpPr>
          <p:cNvPr id="112" name="Google Shape;112;p10"/>
          <p:cNvSpPr txBox="1"/>
          <p:nvPr/>
        </p:nvSpPr>
        <p:spPr>
          <a:xfrm>
            <a:off x="-883353" y="3147222"/>
            <a:ext cx="4876800" cy="184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500" u="none" cap="none" strike="noStrike">
                <a:solidFill>
                  <a:schemeClr val="dk1"/>
                </a:solidFill>
                <a:latin typeface="Times New Roman"/>
                <a:ea typeface="Times New Roman"/>
                <a:cs typeface="Times New Roman"/>
                <a:sym typeface="Times New Roman"/>
              </a:rPr>
              <a:t>Presented By</a:t>
            </a:r>
            <a:endParaRPr sz="1300"/>
          </a:p>
          <a:p>
            <a:pPr indent="0" lvl="0" marL="0" rtl="0" algn="ctr">
              <a:spcBef>
                <a:spcPts val="0"/>
              </a:spcBef>
              <a:spcAft>
                <a:spcPts val="0"/>
              </a:spcAft>
              <a:buNone/>
            </a:pPr>
            <a:r>
              <a:rPr lang="en-US" sz="1500">
                <a:solidFill>
                  <a:schemeClr val="dk1"/>
                </a:solidFill>
                <a:latin typeface="Times New Roman"/>
                <a:ea typeface="Times New Roman"/>
                <a:cs typeface="Times New Roman"/>
                <a:sym typeface="Times New Roman"/>
              </a:rPr>
              <a:t>Sujal Gosavi (56)</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Mayuri Nikade (73)</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Asim Pathan (75)</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Kajal Jadhao (65)</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Department of AI&amp;DS,</a:t>
            </a:r>
            <a:endParaRPr sz="1300"/>
          </a:p>
          <a:p>
            <a:pPr indent="0" lvl="0" marL="0" marR="0" rtl="0" algn="ctr">
              <a:lnSpc>
                <a:spcPct val="100000"/>
              </a:lnSpc>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Dr. D. Y. Patil Institute of Technology, </a:t>
            </a:r>
            <a:endParaRPr sz="1300"/>
          </a:p>
          <a:p>
            <a:pPr indent="0" lvl="0" marL="0" marR="0" rtl="0" algn="ctr">
              <a:lnSpc>
                <a:spcPct val="100000"/>
              </a:lnSpc>
              <a:spcBef>
                <a:spcPts val="0"/>
              </a:spcBef>
              <a:spcAft>
                <a:spcPts val="0"/>
              </a:spcAft>
              <a:buNone/>
            </a:pPr>
            <a:r>
              <a:rPr b="0" i="0" lang="en-US" sz="1300" u="none" cap="none" strike="noStrike">
                <a:solidFill>
                  <a:schemeClr val="dk1"/>
                </a:solidFill>
                <a:latin typeface="Times New Roman"/>
                <a:ea typeface="Times New Roman"/>
                <a:cs typeface="Times New Roman"/>
                <a:sym typeface="Times New Roman"/>
              </a:rPr>
              <a:t>Pimpri, Pune-411018. </a:t>
            </a:r>
            <a:endParaRPr sz="1300"/>
          </a:p>
        </p:txBody>
      </p:sp>
      <p:sp>
        <p:nvSpPr>
          <p:cNvPr id="113" name="Google Shape;113;p10"/>
          <p:cNvSpPr txBox="1"/>
          <p:nvPr/>
        </p:nvSpPr>
        <p:spPr>
          <a:xfrm>
            <a:off x="5074250" y="3534428"/>
            <a:ext cx="4711500" cy="138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u="none" cap="none" strike="noStrike">
                <a:solidFill>
                  <a:schemeClr val="dk1"/>
                </a:solidFill>
                <a:latin typeface="Times New Roman"/>
                <a:ea typeface="Times New Roman"/>
                <a:cs typeface="Times New Roman"/>
                <a:sym typeface="Times New Roman"/>
              </a:rPr>
              <a:t>Under the Guidance of</a:t>
            </a:r>
            <a:endParaRPr sz="1200"/>
          </a:p>
          <a:p>
            <a:pPr indent="0" lvl="0" marL="0" marR="0" rtl="0" algn="ctr">
              <a:lnSpc>
                <a:spcPct val="100000"/>
              </a:lnSpc>
              <a:spcBef>
                <a:spcPts val="0"/>
              </a:spcBef>
              <a:spcAft>
                <a:spcPts val="0"/>
              </a:spcAft>
              <a:buNone/>
            </a:pPr>
            <a:r>
              <a:rPr lang="en-US">
                <a:solidFill>
                  <a:schemeClr val="dk1"/>
                </a:solidFill>
                <a:latin typeface="Times New Roman"/>
                <a:ea typeface="Times New Roman"/>
                <a:cs typeface="Times New Roman"/>
                <a:sym typeface="Times New Roman"/>
              </a:rPr>
              <a:t>Dr. Mithra Venkatesan</a:t>
            </a:r>
            <a:endParaRPr>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u="none" cap="none" strike="noStrike">
                <a:solidFill>
                  <a:schemeClr val="dk1"/>
                </a:solidFill>
                <a:latin typeface="Times New Roman"/>
                <a:ea typeface="Times New Roman"/>
                <a:cs typeface="Times New Roman"/>
                <a:sym typeface="Times New Roman"/>
              </a:rPr>
              <a:t>Prof. </a:t>
            </a:r>
            <a:r>
              <a:rPr lang="en-US">
                <a:solidFill>
                  <a:schemeClr val="dk1"/>
                </a:solidFill>
                <a:latin typeface="Times New Roman"/>
                <a:ea typeface="Times New Roman"/>
                <a:cs typeface="Times New Roman"/>
                <a:sym typeface="Times New Roman"/>
              </a:rPr>
              <a:t>Sonali Sawardekar</a:t>
            </a:r>
            <a:endParaRPr sz="1200"/>
          </a:p>
          <a:p>
            <a:pPr indent="0" lvl="0" marL="0" marR="0" rtl="0" algn="ctr">
              <a:lnSpc>
                <a:spcPct val="100000"/>
              </a:lnSpc>
              <a:spcBef>
                <a:spcPts val="0"/>
              </a:spcBef>
              <a:spcAft>
                <a:spcPts val="0"/>
              </a:spcAft>
              <a:buNone/>
            </a:pPr>
            <a:r>
              <a:rPr b="0" i="0" lang="en-US" u="none" cap="none" strike="noStrike">
                <a:solidFill>
                  <a:schemeClr val="dk1"/>
                </a:solidFill>
                <a:latin typeface="Times New Roman"/>
                <a:ea typeface="Times New Roman"/>
                <a:cs typeface="Times New Roman"/>
                <a:sym typeface="Times New Roman"/>
              </a:rPr>
              <a:t>Department of AI&amp;DS,</a:t>
            </a:r>
            <a:endParaRPr sz="1200"/>
          </a:p>
          <a:p>
            <a:pPr indent="0" lvl="0" marL="0" marR="0" rtl="0" algn="ctr">
              <a:lnSpc>
                <a:spcPct val="100000"/>
              </a:lnSpc>
              <a:spcBef>
                <a:spcPts val="0"/>
              </a:spcBef>
              <a:spcAft>
                <a:spcPts val="0"/>
              </a:spcAft>
              <a:buNone/>
            </a:pPr>
            <a:r>
              <a:rPr b="0" i="0" lang="en-US" u="none" cap="none" strike="noStrike">
                <a:solidFill>
                  <a:schemeClr val="dk1"/>
                </a:solidFill>
                <a:latin typeface="Times New Roman"/>
                <a:ea typeface="Times New Roman"/>
                <a:cs typeface="Times New Roman"/>
                <a:sym typeface="Times New Roman"/>
              </a:rPr>
              <a:t>Dr. D. Y. Patil Institute of Technology, </a:t>
            </a:r>
            <a:endParaRPr sz="1200"/>
          </a:p>
          <a:p>
            <a:pPr indent="0" lvl="0" marL="0" marR="0" rtl="0" algn="ctr">
              <a:lnSpc>
                <a:spcPct val="100000"/>
              </a:lnSpc>
              <a:spcBef>
                <a:spcPts val="0"/>
              </a:spcBef>
              <a:spcAft>
                <a:spcPts val="0"/>
              </a:spcAft>
              <a:buNone/>
            </a:pPr>
            <a:r>
              <a:rPr b="0" i="0" lang="en-US" u="none" cap="none" strike="noStrike">
                <a:solidFill>
                  <a:schemeClr val="dk1"/>
                </a:solidFill>
                <a:latin typeface="Times New Roman"/>
                <a:ea typeface="Times New Roman"/>
                <a:cs typeface="Times New Roman"/>
                <a:sym typeface="Times New Roman"/>
              </a:rPr>
              <a:t>Pimpri, Pune-411018.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aphicFrame>
        <p:nvGraphicFramePr>
          <p:cNvPr id="259" name="Google Shape;259;p19"/>
          <p:cNvGraphicFramePr/>
          <p:nvPr/>
        </p:nvGraphicFramePr>
        <p:xfrm>
          <a:off x="251519" y="195487"/>
          <a:ext cx="3000000" cy="3000000"/>
        </p:xfrm>
        <a:graphic>
          <a:graphicData uri="http://schemas.openxmlformats.org/drawingml/2006/table">
            <a:tbl>
              <a:tblPr bandRow="1" firstRow="1">
                <a:noFill/>
                <a:tableStyleId>{7A5772A3-1A92-42E3-B61D-D856F315B3E0}</a:tableStyleId>
              </a:tblPr>
              <a:tblGrid>
                <a:gridCol w="462900"/>
                <a:gridCol w="977250"/>
                <a:gridCol w="909575"/>
                <a:gridCol w="1178650"/>
                <a:gridCol w="1296150"/>
                <a:gridCol w="1224125"/>
                <a:gridCol w="1440150"/>
                <a:gridCol w="1152125"/>
              </a:tblGrid>
              <a:tr h="929875">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Sr.no</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Title</a:t>
                      </a:r>
                      <a:r>
                        <a:rPr b="1" lang="en-US" sz="1400" u="none" cap="none" strike="noStrike">
                          <a:solidFill>
                            <a:srgbClr val="001034"/>
                          </a:solidFill>
                          <a:latin typeface="Albert Sans"/>
                          <a:ea typeface="Albert Sans"/>
                          <a:cs typeface="Albert Sans"/>
                          <a:sym typeface="Albert Sans"/>
                        </a:rPr>
                        <a:t> of the Research Paper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Name</a:t>
                      </a:r>
                      <a:r>
                        <a:rPr b="1" lang="en-US" sz="1400" u="none" cap="none" strike="noStrike">
                          <a:solidFill>
                            <a:srgbClr val="001034"/>
                          </a:solidFill>
                          <a:latin typeface="Albert Sans"/>
                          <a:ea typeface="Albert Sans"/>
                          <a:cs typeface="Albert Sans"/>
                          <a:sym typeface="Albert Sans"/>
                        </a:rPr>
                        <a:t> of the Author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Year of publication</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Methodology</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Disadvantages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Future Scope </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r>
              <a:tr h="2784050">
                <a:tc>
                  <a:txBody>
                    <a:bodyPr/>
                    <a:lstStyle/>
                    <a:p>
                      <a:pPr indent="0" lvl="0" marL="0" marR="0" rtl="0" algn="just">
                        <a:lnSpc>
                          <a:spcPct val="100000"/>
                        </a:lnSpc>
                        <a:spcBef>
                          <a:spcPts val="0"/>
                        </a:spcBef>
                        <a:spcAft>
                          <a:spcPts val="0"/>
                        </a:spcAft>
                        <a:buNone/>
                      </a:pPr>
                      <a:r>
                        <a:rPr lang="en-US" sz="1200">
                          <a:solidFill>
                            <a:srgbClr val="001034"/>
                          </a:solidFill>
                          <a:latin typeface="Albert Sans"/>
                          <a:ea typeface="Albert Sans"/>
                          <a:cs typeface="Albert Sans"/>
                          <a:sym typeface="Albert Sans"/>
                        </a:rPr>
                        <a:t>4.</a:t>
                      </a:r>
                      <a:endParaRPr sz="1200"/>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marR="0" rtl="0" algn="l">
                        <a:lnSpc>
                          <a:spcPct val="100000"/>
                        </a:lnSpc>
                        <a:spcBef>
                          <a:spcPts val="0"/>
                        </a:spcBef>
                        <a:spcAft>
                          <a:spcPts val="0"/>
                        </a:spcAft>
                        <a:buNone/>
                      </a:pPr>
                      <a:r>
                        <a:rPr lang="en-US" sz="1200">
                          <a:latin typeface="Albert Sans"/>
                          <a:ea typeface="Albert Sans"/>
                          <a:cs typeface="Albert Sans"/>
                          <a:sym typeface="Albert Sans"/>
                        </a:rPr>
                        <a:t>Personalized Mobile App Recommendation by Learning User’s Interest from Social Media</a:t>
                      </a:r>
                      <a:endParaRPr sz="1200" u="none" cap="none" strike="noStrike">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marR="0" rtl="0" algn="l">
                        <a:lnSpc>
                          <a:spcPct val="100000"/>
                        </a:lnSpc>
                        <a:spcBef>
                          <a:spcPts val="0"/>
                        </a:spcBef>
                        <a:spcAft>
                          <a:spcPts val="0"/>
                        </a:spcAft>
                        <a:buNone/>
                      </a:pPr>
                      <a:r>
                        <a:rPr lang="en-US" sz="1200">
                          <a:latin typeface="Albert Sans"/>
                          <a:ea typeface="Albert Sans"/>
                          <a:cs typeface="Albert Sans"/>
                          <a:sym typeface="Albert Sans"/>
                        </a:rPr>
                        <a:t>Zhen Tu , Yong Li</a:t>
                      </a:r>
                      <a:endParaRPr b="0" sz="12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marR="0" rtl="0" algn="l">
                        <a:lnSpc>
                          <a:spcPct val="100000"/>
                        </a:lnSpc>
                        <a:spcBef>
                          <a:spcPts val="0"/>
                        </a:spcBef>
                        <a:spcAft>
                          <a:spcPts val="0"/>
                        </a:spcAft>
                        <a:buNone/>
                      </a:pPr>
                      <a:r>
                        <a:rPr b="0" lang="en-US" sz="1200" u="none" cap="none" strike="noStrike">
                          <a:solidFill>
                            <a:srgbClr val="001034"/>
                          </a:solidFill>
                          <a:latin typeface="Albert Sans"/>
                          <a:ea typeface="Albert Sans"/>
                          <a:cs typeface="Albert Sans"/>
                          <a:sym typeface="Albert Sans"/>
                        </a:rPr>
                        <a:t>20</a:t>
                      </a:r>
                      <a:r>
                        <a:rPr lang="en-US" sz="1200">
                          <a:solidFill>
                            <a:srgbClr val="001034"/>
                          </a:solidFill>
                          <a:latin typeface="Albert Sans"/>
                          <a:ea typeface="Albert Sans"/>
                          <a:cs typeface="Albert Sans"/>
                          <a:sym typeface="Albert Sans"/>
                        </a:rPr>
                        <a:t>20</a:t>
                      </a:r>
                      <a:endParaRPr b="0" sz="12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1. Matrix Factorisation</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2. Generative Process of IMCF+</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3. Collaborative Filtering</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4.Incorporation of User Interests from Social Media</a:t>
                      </a:r>
                      <a:endParaRPr sz="1200">
                        <a:solidFill>
                          <a:srgbClr val="001034"/>
                        </a:solidFill>
                        <a:latin typeface="Albert Sans"/>
                        <a:ea typeface="Albert Sans"/>
                        <a:cs typeface="Albert Sans"/>
                        <a:sym typeface="Albert Sans"/>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latin typeface="Albert Sans"/>
                          <a:ea typeface="Albert Sans"/>
                          <a:cs typeface="Albert Sans"/>
                          <a:sym typeface="Albert Sans"/>
                        </a:rPr>
                        <a:t>1. Improved personalization through leveraging user tweet data.</a:t>
                      </a:r>
                      <a:endParaRPr sz="1200">
                        <a:latin typeface="Albert Sans"/>
                        <a:ea typeface="Albert Sans"/>
                        <a:cs typeface="Albert Sans"/>
                        <a:sym typeface="Albert Sans"/>
                      </a:endParaRPr>
                    </a:p>
                    <a:p>
                      <a:pPr indent="0" lvl="0" marL="0" rtl="0" algn="l">
                        <a:spcBef>
                          <a:spcPts val="0"/>
                        </a:spcBef>
                        <a:spcAft>
                          <a:spcPts val="0"/>
                        </a:spcAft>
                        <a:buNone/>
                      </a:pPr>
                      <a:r>
                        <a:rPr lang="en-US" sz="1200">
                          <a:latin typeface="Albert Sans"/>
                          <a:ea typeface="Albert Sans"/>
                          <a:cs typeface="Albert Sans"/>
                          <a:sym typeface="Albert Sans"/>
                        </a:rPr>
                        <a:t>2. Effective knowledge transfer from social media to app preferences.</a:t>
                      </a:r>
                      <a:endParaRPr sz="1200">
                        <a:latin typeface="Albert Sans"/>
                        <a:ea typeface="Albert Sans"/>
                        <a:cs typeface="Albert Sans"/>
                        <a:sym typeface="Albert Sans"/>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latin typeface="Albert Sans"/>
                          <a:ea typeface="Albert Sans"/>
                          <a:cs typeface="Albert Sans"/>
                          <a:sym typeface="Albert Sans"/>
                        </a:rPr>
                        <a:t>1. Dependency on the availability and relevance of user tweet information.</a:t>
                      </a:r>
                      <a:endParaRPr sz="1200">
                        <a:latin typeface="Albert Sans"/>
                        <a:ea typeface="Albert Sans"/>
                        <a:cs typeface="Albert Sans"/>
                        <a:sym typeface="Albert Sans"/>
                      </a:endParaRPr>
                    </a:p>
                    <a:p>
                      <a:pPr indent="0" lvl="0" marL="0" rtl="0" algn="l">
                        <a:spcBef>
                          <a:spcPts val="0"/>
                        </a:spcBef>
                        <a:spcAft>
                          <a:spcPts val="0"/>
                        </a:spcAft>
                        <a:buNone/>
                      </a:pPr>
                      <a:r>
                        <a:rPr lang="en-US" sz="1200">
                          <a:latin typeface="Albert Sans"/>
                          <a:ea typeface="Albert Sans"/>
                          <a:cs typeface="Albert Sans"/>
                          <a:sym typeface="Albert Sans"/>
                        </a:rPr>
                        <a:t>2. Cold start problem persists, limiting accuracy for new users or apps.</a:t>
                      </a:r>
                      <a:endParaRPr sz="1200">
                        <a:latin typeface="Albert Sans"/>
                        <a:ea typeface="Albert Sans"/>
                        <a:cs typeface="Albert Sans"/>
                        <a:sym typeface="Albert Sans"/>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1. Addressing the cold start problem with innovative strategies.</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2. Integrating diverse data sources beyond tweets for enhanced recommendations.</a:t>
                      </a:r>
                      <a:endParaRPr sz="1200">
                        <a:solidFill>
                          <a:srgbClr val="001034"/>
                        </a:solidFill>
                        <a:latin typeface="Albert Sans"/>
                        <a:ea typeface="Albert Sans"/>
                        <a:cs typeface="Albert Sans"/>
                        <a:sym typeface="Albert Sans"/>
                      </a:endParaRPr>
                    </a:p>
                    <a:p>
                      <a:pPr indent="45720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0" marB="0" marR="68575" marL="68575">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r>
            </a:tbl>
          </a:graphicData>
        </a:graphic>
      </p:graphicFrame>
      <p:sp>
        <p:nvSpPr>
          <p:cNvPr id="260" name="Google Shape;260;p19"/>
          <p:cNvSpPr txBox="1"/>
          <p:nvPr/>
        </p:nvSpPr>
        <p:spPr>
          <a:xfrm>
            <a:off x="611560" y="4011910"/>
            <a:ext cx="81369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12169"/>
                </a:solidFill>
                <a:latin typeface="Albert Sans"/>
                <a:ea typeface="Albert Sans"/>
                <a:cs typeface="Albert Sans"/>
                <a:sym typeface="Albert Sans"/>
              </a:rPr>
              <a:t>Summary: </a:t>
            </a:r>
            <a:r>
              <a:rPr lang="en-US">
                <a:latin typeface="Albert Sans"/>
                <a:ea typeface="Albert Sans"/>
                <a:cs typeface="Albert Sans"/>
                <a:sym typeface="Albert Sans"/>
              </a:rPr>
              <a:t>The project introduces IMCF+ for personalized app recommendations by transferring user interest from tweets, improving accuracy and addressing cold start issues in mobile app recommendations.</a:t>
            </a:r>
            <a:endParaRPr b="1" i="0" sz="1600" u="none" cap="none" strike="noStrike">
              <a:solidFill>
                <a:srgbClr val="012169"/>
              </a:solidFill>
              <a:latin typeface="Albert Sans"/>
              <a:ea typeface="Albert Sans"/>
              <a:cs typeface="Albert Sans"/>
              <a:sym typeface="Alber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aphicFrame>
        <p:nvGraphicFramePr>
          <p:cNvPr id="265" name="Google Shape;265;p20"/>
          <p:cNvGraphicFramePr/>
          <p:nvPr/>
        </p:nvGraphicFramePr>
        <p:xfrm>
          <a:off x="185744" y="195487"/>
          <a:ext cx="3000000" cy="3000000"/>
        </p:xfrm>
        <a:graphic>
          <a:graphicData uri="http://schemas.openxmlformats.org/drawingml/2006/table">
            <a:tbl>
              <a:tblPr bandRow="1" firstRow="1">
                <a:noFill/>
                <a:tableStyleId>{7A5772A3-1A92-42E3-B61D-D856F315B3E0}</a:tableStyleId>
              </a:tblPr>
              <a:tblGrid>
                <a:gridCol w="425800"/>
                <a:gridCol w="1002250"/>
                <a:gridCol w="901925"/>
                <a:gridCol w="785925"/>
                <a:gridCol w="1716050"/>
                <a:gridCol w="1237825"/>
                <a:gridCol w="1428050"/>
                <a:gridCol w="1269025"/>
              </a:tblGrid>
              <a:tr h="919600">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Sr.no</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Title</a:t>
                      </a:r>
                      <a:r>
                        <a:rPr b="1" lang="en-US" sz="1400" u="none" cap="none" strike="noStrike">
                          <a:solidFill>
                            <a:srgbClr val="001034"/>
                          </a:solidFill>
                          <a:latin typeface="Albert Sans"/>
                          <a:ea typeface="Albert Sans"/>
                          <a:cs typeface="Albert Sans"/>
                          <a:sym typeface="Albert Sans"/>
                        </a:rPr>
                        <a:t> of the Research Paper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Name</a:t>
                      </a:r>
                      <a:r>
                        <a:rPr b="1" lang="en-US" sz="1400" u="none" cap="none" strike="noStrike">
                          <a:solidFill>
                            <a:srgbClr val="001034"/>
                          </a:solidFill>
                          <a:latin typeface="Albert Sans"/>
                          <a:ea typeface="Albert Sans"/>
                          <a:cs typeface="Albert Sans"/>
                          <a:sym typeface="Albert Sans"/>
                        </a:rPr>
                        <a:t> of the Author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Year of publication</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Methodology</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Disadvantages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Future Scope </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r>
              <a:tr h="2625125">
                <a:tc>
                  <a:txBody>
                    <a:bodyPr/>
                    <a:lstStyle/>
                    <a:p>
                      <a:pPr indent="0" lvl="0" marL="0" marR="0" rtl="0" algn="just">
                        <a:lnSpc>
                          <a:spcPct val="100000"/>
                        </a:lnSpc>
                        <a:spcBef>
                          <a:spcPts val="0"/>
                        </a:spcBef>
                        <a:spcAft>
                          <a:spcPts val="0"/>
                        </a:spcAft>
                        <a:buNone/>
                      </a:pPr>
                      <a:r>
                        <a:rPr lang="en-US" sz="1200">
                          <a:solidFill>
                            <a:srgbClr val="001034"/>
                          </a:solidFill>
                          <a:latin typeface="Albert Sans"/>
                          <a:ea typeface="Albert Sans"/>
                          <a:cs typeface="Albert Sans"/>
                          <a:sym typeface="Albert Sans"/>
                        </a:rPr>
                        <a:t>5</a:t>
                      </a:r>
                      <a:r>
                        <a:rPr b="0" lang="en-US" sz="1200" u="none" cap="none" strike="noStrike">
                          <a:solidFill>
                            <a:srgbClr val="001034"/>
                          </a:solidFill>
                          <a:latin typeface="Albert Sans"/>
                          <a:ea typeface="Albert Sans"/>
                          <a:cs typeface="Albert Sans"/>
                          <a:sym typeface="Albert Sans"/>
                        </a:rPr>
                        <a:t>.</a:t>
                      </a:r>
                      <a:endParaRPr sz="1200"/>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latin typeface="Roboto"/>
                          <a:ea typeface="Roboto"/>
                          <a:cs typeface="Roboto"/>
                          <a:sym typeface="Roboto"/>
                        </a:rPr>
                        <a:t>Mess Management System Implementation</a:t>
                      </a:r>
                      <a:endParaRPr sz="1200">
                        <a:latin typeface="Roboto"/>
                        <a:ea typeface="Roboto"/>
                        <a:cs typeface="Roboto"/>
                        <a:sym typeface="Roboto"/>
                      </a:endParaRPr>
                    </a:p>
                    <a:p>
                      <a:pPr indent="0" lvl="0" marL="0" marR="0" rtl="0" algn="l">
                        <a:lnSpc>
                          <a:spcPct val="100000"/>
                        </a:lnSpc>
                        <a:spcBef>
                          <a:spcPts val="0"/>
                        </a:spcBef>
                        <a:spcAft>
                          <a:spcPts val="0"/>
                        </a:spcAft>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latin typeface="Roboto"/>
                          <a:ea typeface="Roboto"/>
                          <a:cs typeface="Roboto"/>
                          <a:sym typeface="Roboto"/>
                        </a:rPr>
                        <a:t>Vineetha Rohra, Anurag Sukhija, Nikita Lalwani, Ajay Karare</a:t>
                      </a:r>
                      <a:endParaRPr sz="1200">
                        <a:solidFill>
                          <a:srgbClr val="001034"/>
                        </a:solidFill>
                        <a:latin typeface="Roboto"/>
                        <a:ea typeface="Roboto"/>
                        <a:cs typeface="Roboto"/>
                        <a:sym typeface="Roboto"/>
                      </a:endParaRPr>
                    </a:p>
                    <a:p>
                      <a:pPr indent="0" lvl="0" marL="0" marR="0" rtl="0" algn="l">
                        <a:lnSpc>
                          <a:spcPct val="100000"/>
                        </a:lnSpc>
                        <a:spcBef>
                          <a:spcPts val="0"/>
                        </a:spcBef>
                        <a:spcAft>
                          <a:spcPts val="0"/>
                        </a:spcAft>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solidFill>
                            <a:srgbClr val="001034"/>
                          </a:solidFill>
                          <a:latin typeface="Roboto"/>
                          <a:ea typeface="Roboto"/>
                          <a:cs typeface="Roboto"/>
                          <a:sym typeface="Roboto"/>
                        </a:rPr>
                        <a:t>2015</a:t>
                      </a:r>
                      <a:endParaRPr sz="1200">
                        <a:solidFill>
                          <a:srgbClr val="001034"/>
                        </a:solidFill>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solidFill>
                            <a:srgbClr val="1F1F1F"/>
                          </a:solidFill>
                        </a:rPr>
                        <a:t>1. User Management </a:t>
                      </a:r>
                      <a:endParaRPr sz="1200">
                        <a:solidFill>
                          <a:srgbClr val="1F1F1F"/>
                        </a:solidFill>
                      </a:endParaRPr>
                    </a:p>
                    <a:p>
                      <a:pPr indent="0" lvl="0" marL="0" rtl="0" algn="l">
                        <a:spcBef>
                          <a:spcPts val="0"/>
                        </a:spcBef>
                        <a:spcAft>
                          <a:spcPts val="0"/>
                        </a:spcAft>
                        <a:buNone/>
                      </a:pPr>
                      <a:r>
                        <a:rPr lang="en-US" sz="1200">
                          <a:solidFill>
                            <a:srgbClr val="1F1F1F"/>
                          </a:solidFill>
                        </a:rPr>
                        <a:t>2. Billing and Payment Feature</a:t>
                      </a:r>
                      <a:endParaRPr sz="1200">
                        <a:solidFill>
                          <a:srgbClr val="1F1F1F"/>
                        </a:solidFill>
                      </a:endParaRPr>
                    </a:p>
                    <a:p>
                      <a:pPr indent="0" lvl="0" marL="0" rtl="0" algn="l">
                        <a:spcBef>
                          <a:spcPts val="0"/>
                        </a:spcBef>
                        <a:spcAft>
                          <a:spcPts val="0"/>
                        </a:spcAft>
                        <a:buNone/>
                      </a:pPr>
                      <a:r>
                        <a:rPr lang="en-US" sz="1200">
                          <a:solidFill>
                            <a:srgbClr val="1F1F1F"/>
                          </a:solidFill>
                        </a:rPr>
                        <a:t>3. Inventory Management Function </a:t>
                      </a:r>
                      <a:endParaRPr sz="1200">
                        <a:solidFill>
                          <a:srgbClr val="1F1F1F"/>
                        </a:solidFill>
                      </a:endParaRPr>
                    </a:p>
                    <a:p>
                      <a:pPr indent="0" lvl="0" marL="0" rtl="0" algn="l">
                        <a:spcBef>
                          <a:spcPts val="0"/>
                        </a:spcBef>
                        <a:spcAft>
                          <a:spcPts val="0"/>
                        </a:spcAft>
                        <a:buNone/>
                      </a:pPr>
                      <a:r>
                        <a:rPr lang="en-US" sz="1200">
                          <a:solidFill>
                            <a:srgbClr val="1F1F1F"/>
                          </a:solidFill>
                        </a:rPr>
                        <a:t>4. Deployment and Support</a:t>
                      </a:r>
                      <a:endParaRPr sz="1200">
                        <a:solidFill>
                          <a:srgbClr val="1F1F1F"/>
                        </a:solidFill>
                      </a:endParaRPr>
                    </a:p>
                    <a:p>
                      <a:pPr indent="0" lvl="0" marL="0" rtl="0" algn="l">
                        <a:lnSpc>
                          <a:spcPct val="100000"/>
                        </a:lnSpc>
                        <a:spcBef>
                          <a:spcPts val="0"/>
                        </a:spcBef>
                        <a:spcAft>
                          <a:spcPts val="0"/>
                        </a:spcAft>
                        <a:buClr>
                          <a:srgbClr val="000000"/>
                        </a:buClr>
                        <a:buSzPts val="1400"/>
                        <a:buFont typeface="Arial"/>
                        <a:buNone/>
                      </a:pPr>
                      <a:r>
                        <a:t/>
                      </a:r>
                      <a:endParaRPr sz="1200">
                        <a:solidFill>
                          <a:srgbClr val="1F1F1F"/>
                        </a:solidFill>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Clr>
                          <a:srgbClr val="000000"/>
                        </a:buClr>
                        <a:buSzPts val="1400"/>
                        <a:buFont typeface="Arial"/>
                        <a:buNone/>
                      </a:pPr>
                      <a:r>
                        <a:rPr lang="en-US" sz="1200">
                          <a:solidFill>
                            <a:srgbClr val="212121"/>
                          </a:solidFill>
                          <a:latin typeface="Roboto"/>
                          <a:ea typeface="Roboto"/>
                          <a:cs typeface="Roboto"/>
                          <a:sym typeface="Roboto"/>
                        </a:rPr>
                        <a:t>Software developed in Marathi enhances user interaction.</a:t>
                      </a:r>
                      <a:endParaRPr sz="1200">
                        <a:solidFill>
                          <a:srgbClr val="212121"/>
                        </a:solidFill>
                        <a:latin typeface="Albert Sans"/>
                        <a:ea typeface="Albert Sans"/>
                        <a:cs typeface="Albert Sans"/>
                        <a:sym typeface="Albert Sans"/>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Clr>
                          <a:srgbClr val="000000"/>
                        </a:buClr>
                        <a:buFont typeface="Arial"/>
                        <a:buNone/>
                      </a:pPr>
                      <a:r>
                        <a:rPr lang="en-US" sz="1200">
                          <a:solidFill>
                            <a:srgbClr val="212121"/>
                          </a:solidFill>
                          <a:latin typeface="Roboto"/>
                          <a:ea typeface="Roboto"/>
                          <a:cs typeface="Roboto"/>
                          <a:sym typeface="Roboto"/>
                        </a:rPr>
                        <a:t>Users may need time to grasp and utilize the system.</a:t>
                      </a:r>
                      <a:endParaRPr sz="1200">
                        <a:solidFill>
                          <a:srgbClr val="212121"/>
                        </a:solidFill>
                        <a:latin typeface="Roboto"/>
                        <a:ea typeface="Roboto"/>
                        <a:cs typeface="Roboto"/>
                        <a:sym typeface="Roboto"/>
                      </a:endParaRPr>
                    </a:p>
                    <a:p>
                      <a:pPr indent="0" lvl="0" marL="0" rtl="0" algn="l">
                        <a:spcBef>
                          <a:spcPts val="0"/>
                        </a:spcBef>
                        <a:spcAft>
                          <a:spcPts val="0"/>
                        </a:spcAft>
                        <a:buClr>
                          <a:srgbClr val="000000"/>
                        </a:buClr>
                        <a:buFont typeface="Arial"/>
                        <a:buNone/>
                      </a:pPr>
                      <a:r>
                        <a:rPr lang="en-US" sz="1200">
                          <a:solidFill>
                            <a:srgbClr val="212121"/>
                          </a:solidFill>
                          <a:latin typeface="Roboto"/>
                          <a:ea typeface="Roboto"/>
                          <a:cs typeface="Roboto"/>
                          <a:sym typeface="Roboto"/>
                        </a:rPr>
                        <a:t>Limited for Mess Service Only</a:t>
                      </a:r>
                      <a:endParaRPr sz="1200">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1. </a:t>
                      </a:r>
                      <a:r>
                        <a:rPr lang="en-US" sz="1200">
                          <a:solidFill>
                            <a:srgbClr val="001034"/>
                          </a:solidFill>
                          <a:latin typeface="Albert Sans"/>
                          <a:ea typeface="Albert Sans"/>
                          <a:cs typeface="Albert Sans"/>
                          <a:sym typeface="Albert Sans"/>
                        </a:rPr>
                        <a:t>Expansion of Features</a:t>
                      </a:r>
                      <a:r>
                        <a:rPr lang="en-US" sz="1200">
                          <a:solidFill>
                            <a:srgbClr val="001034"/>
                          </a:solidFill>
                          <a:latin typeface="Albert Sans"/>
                          <a:ea typeface="Albert Sans"/>
                          <a:cs typeface="Albert Sans"/>
                          <a:sym typeface="Albert Sans"/>
                        </a:rPr>
                        <a:t>.</a:t>
                      </a:r>
                      <a:r>
                        <a:rPr lang="en-US" sz="1200">
                          <a:solidFill>
                            <a:srgbClr val="001034"/>
                          </a:solidFill>
                          <a:latin typeface="Albert Sans"/>
                          <a:ea typeface="Albert Sans"/>
                          <a:cs typeface="Albert Sans"/>
                          <a:sym typeface="Albert Sans"/>
                        </a:rPr>
                        <a:t> 2.Integration with External Systems</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3.Mobile Application Development</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4.Enhanced User Experience</a:t>
                      </a:r>
                      <a:endParaRPr sz="1200">
                        <a:solidFill>
                          <a:srgbClr val="001034"/>
                        </a:solidFill>
                        <a:latin typeface="Albert Sans"/>
                        <a:ea typeface="Albert Sans"/>
                        <a:cs typeface="Albert Sans"/>
                        <a:sym typeface="Albert Sans"/>
                      </a:endParaRPr>
                    </a:p>
                    <a:p>
                      <a:pPr indent="45720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0" marB="0" marR="68575" marL="68575">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r>
            </a:tbl>
          </a:graphicData>
        </a:graphic>
      </p:graphicFrame>
      <p:sp>
        <p:nvSpPr>
          <p:cNvPr id="266" name="Google Shape;266;p20"/>
          <p:cNvSpPr txBox="1"/>
          <p:nvPr/>
        </p:nvSpPr>
        <p:spPr>
          <a:xfrm>
            <a:off x="611560" y="3942910"/>
            <a:ext cx="8136900" cy="1200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a:solidFill>
                  <a:schemeClr val="dk1"/>
                </a:solidFill>
                <a:latin typeface="Roboto"/>
                <a:ea typeface="Roboto"/>
                <a:cs typeface="Roboto"/>
                <a:sym typeface="Roboto"/>
              </a:rPr>
              <a:t>Summary :</a:t>
            </a:r>
            <a:r>
              <a:rPr b="1" lang="en-US">
                <a:solidFill>
                  <a:schemeClr val="dk1"/>
                </a:solidFill>
                <a:latin typeface="Albert Sans"/>
                <a:ea typeface="Albert Sans"/>
                <a:cs typeface="Albert Sans"/>
                <a:sym typeface="Albert Sans"/>
              </a:rPr>
              <a:t> </a:t>
            </a:r>
            <a:r>
              <a:rPr lang="en-US">
                <a:latin typeface="Roboto"/>
                <a:ea typeface="Roboto"/>
                <a:cs typeface="Roboto"/>
                <a:sym typeface="Roboto"/>
              </a:rPr>
              <a:t>This recommendation system is vital for consumers since it can give an excellent suggestion on where to join next mess with high accuracy based only on clients’ previous</a:t>
            </a:r>
            <a:endParaRPr>
              <a:latin typeface="Roboto"/>
              <a:ea typeface="Roboto"/>
              <a:cs typeface="Roboto"/>
              <a:sym typeface="Roboto"/>
            </a:endParaRPr>
          </a:p>
          <a:p>
            <a:pPr indent="0" lvl="0" marL="0" rtl="0" algn="l">
              <a:spcBef>
                <a:spcPts val="0"/>
              </a:spcBef>
              <a:spcAft>
                <a:spcPts val="0"/>
              </a:spcAft>
              <a:buNone/>
            </a:pPr>
            <a:r>
              <a:rPr lang="en-US">
                <a:latin typeface="Roboto"/>
                <a:ea typeface="Roboto"/>
                <a:cs typeface="Roboto"/>
                <a:sym typeface="Roboto"/>
              </a:rPr>
              <a:t>join.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marR="0" rtl="0" algn="l">
              <a:lnSpc>
                <a:spcPct val="100000"/>
              </a:lnSpc>
              <a:spcBef>
                <a:spcPts val="0"/>
              </a:spcBef>
              <a:spcAft>
                <a:spcPts val="0"/>
              </a:spcAft>
              <a:buNone/>
            </a:pPr>
            <a:r>
              <a:t/>
            </a:r>
            <a:endParaRPr b="1" sz="1600">
              <a:solidFill>
                <a:srgbClr val="012169"/>
              </a:solidFill>
              <a:latin typeface="Albert Sans"/>
              <a:ea typeface="Albert Sans"/>
              <a:cs typeface="Albert Sans"/>
              <a:sym typeface="Albert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nvSpPr>
        <p:spPr>
          <a:xfrm>
            <a:off x="1332534" y="673059"/>
            <a:ext cx="70569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3000">
                <a:solidFill>
                  <a:srgbClr val="00184E"/>
                </a:solidFill>
                <a:latin typeface="Albert Sans"/>
                <a:ea typeface="Albert Sans"/>
                <a:cs typeface="Albert Sans"/>
                <a:sym typeface="Albert Sans"/>
              </a:rPr>
              <a:t>AIM &amp; OBJECTIVE</a:t>
            </a:r>
            <a:endParaRPr sz="3000"/>
          </a:p>
        </p:txBody>
      </p:sp>
      <p:sp>
        <p:nvSpPr>
          <p:cNvPr id="272" name="Google Shape;272;p21"/>
          <p:cNvSpPr txBox="1"/>
          <p:nvPr/>
        </p:nvSpPr>
        <p:spPr>
          <a:xfrm>
            <a:off x="572576" y="555526"/>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05</a:t>
            </a:r>
            <a:endParaRPr b="1" i="0" sz="3200" u="none" cap="none" strike="noStrike">
              <a:solidFill>
                <a:schemeClr val="accent2"/>
              </a:solidFill>
              <a:latin typeface="Albert Sans"/>
              <a:ea typeface="Albert Sans"/>
              <a:cs typeface="Albert Sans"/>
              <a:sym typeface="Albert Sans"/>
            </a:endParaRPr>
          </a:p>
        </p:txBody>
      </p:sp>
      <p:sp>
        <p:nvSpPr>
          <p:cNvPr id="273" name="Google Shape;273;p21"/>
          <p:cNvSpPr txBox="1"/>
          <p:nvPr/>
        </p:nvSpPr>
        <p:spPr>
          <a:xfrm>
            <a:off x="742175" y="1625250"/>
            <a:ext cx="7647300" cy="29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450">
                <a:solidFill>
                  <a:srgbClr val="00184E"/>
                </a:solidFill>
                <a:latin typeface="Roboto"/>
                <a:ea typeface="Roboto"/>
                <a:cs typeface="Roboto"/>
                <a:sym typeface="Roboto"/>
              </a:rPr>
              <a:t>Aim:</a:t>
            </a:r>
            <a:endParaRPr b="1" sz="1450">
              <a:solidFill>
                <a:srgbClr val="00184E"/>
              </a:solidFill>
              <a:latin typeface="Roboto"/>
              <a:ea typeface="Roboto"/>
              <a:cs typeface="Roboto"/>
              <a:sym typeface="Roboto"/>
            </a:endParaRPr>
          </a:p>
          <a:p>
            <a:pPr indent="0" lvl="0" marL="0" rtl="0" algn="l">
              <a:spcBef>
                <a:spcPts val="0"/>
              </a:spcBef>
              <a:spcAft>
                <a:spcPts val="0"/>
              </a:spcAft>
              <a:buNone/>
            </a:pPr>
            <a:r>
              <a:rPr lang="en-US" sz="1350">
                <a:solidFill>
                  <a:srgbClr val="1F1F1F"/>
                </a:solidFill>
                <a:latin typeface="Roboto"/>
                <a:ea typeface="Roboto"/>
                <a:cs typeface="Roboto"/>
                <a:sym typeface="Roboto"/>
              </a:rPr>
              <a:t>The aim of AssistU is to simplify the lives of students by providing a centralized platform for accessing essential services near their college campus</a:t>
            </a:r>
            <a:endParaRPr b="1" sz="1350">
              <a:solidFill>
                <a:srgbClr val="1F1F1F"/>
              </a:solidFill>
              <a:latin typeface="Albert Sans"/>
              <a:ea typeface="Albert Sans"/>
              <a:cs typeface="Albert Sans"/>
              <a:sym typeface="Albert Sans"/>
            </a:endParaRPr>
          </a:p>
          <a:p>
            <a:pPr indent="0" lvl="0" marL="0" rtl="0" algn="l">
              <a:spcBef>
                <a:spcPts val="0"/>
              </a:spcBef>
              <a:spcAft>
                <a:spcPts val="0"/>
              </a:spcAft>
              <a:buNone/>
            </a:pPr>
            <a:r>
              <a:t/>
            </a:r>
            <a:endParaRPr b="1" sz="1350">
              <a:solidFill>
                <a:srgbClr val="00184E"/>
              </a:solidFill>
              <a:latin typeface="Roboto"/>
              <a:ea typeface="Roboto"/>
              <a:cs typeface="Roboto"/>
              <a:sym typeface="Roboto"/>
            </a:endParaRPr>
          </a:p>
          <a:p>
            <a:pPr indent="0" lvl="0" marL="0" rtl="0" algn="l">
              <a:spcBef>
                <a:spcPts val="0"/>
              </a:spcBef>
              <a:spcAft>
                <a:spcPts val="0"/>
              </a:spcAft>
              <a:buNone/>
            </a:pPr>
            <a:r>
              <a:rPr b="1" lang="en-US" sz="1450">
                <a:solidFill>
                  <a:srgbClr val="00184E"/>
                </a:solidFill>
                <a:latin typeface="Roboto"/>
                <a:ea typeface="Roboto"/>
                <a:cs typeface="Roboto"/>
                <a:sym typeface="Roboto"/>
              </a:rPr>
              <a:t>Objectives :</a:t>
            </a:r>
            <a:endParaRPr b="1" sz="1450">
              <a:solidFill>
                <a:srgbClr val="00184E"/>
              </a:solidFill>
              <a:latin typeface="Roboto"/>
              <a:ea typeface="Roboto"/>
              <a:cs typeface="Roboto"/>
              <a:sym typeface="Roboto"/>
            </a:endParaRPr>
          </a:p>
          <a:p>
            <a:pPr indent="-314325" lvl="0" marL="457200" rtl="0" algn="l">
              <a:lnSpc>
                <a:spcPct val="115000"/>
              </a:lnSpc>
              <a:spcBef>
                <a:spcPts val="0"/>
              </a:spcBef>
              <a:spcAft>
                <a:spcPts val="0"/>
              </a:spcAft>
              <a:buClr>
                <a:srgbClr val="1F1F1F"/>
              </a:buClr>
              <a:buSzPts val="1350"/>
              <a:buFont typeface="Roboto"/>
              <a:buChar char="●"/>
            </a:pPr>
            <a:r>
              <a:rPr lang="en-US" sz="1350">
                <a:solidFill>
                  <a:srgbClr val="1F1F1F"/>
                </a:solidFill>
                <a:latin typeface="Roboto"/>
                <a:ea typeface="Roboto"/>
                <a:cs typeface="Roboto"/>
                <a:sym typeface="Roboto"/>
              </a:rPr>
              <a:t>Simplify service discovery for students near the college campus.</a:t>
            </a:r>
            <a:endParaRPr sz="1350">
              <a:solidFill>
                <a:srgbClr val="1F1F1F"/>
              </a:solidFill>
              <a:latin typeface="Roboto"/>
              <a:ea typeface="Roboto"/>
              <a:cs typeface="Roboto"/>
              <a:sym typeface="Roboto"/>
            </a:endParaRPr>
          </a:p>
          <a:p>
            <a:pPr indent="-314325" lvl="0" marL="457200" rtl="0" algn="l">
              <a:spcBef>
                <a:spcPts val="0"/>
              </a:spcBef>
              <a:spcAft>
                <a:spcPts val="0"/>
              </a:spcAft>
              <a:buClr>
                <a:srgbClr val="1F1F1F"/>
              </a:buClr>
              <a:buSzPts val="1350"/>
              <a:buFont typeface="Roboto"/>
              <a:buChar char="●"/>
            </a:pPr>
            <a:r>
              <a:rPr lang="en-US" sz="1350">
                <a:solidFill>
                  <a:srgbClr val="1F1F1F"/>
                </a:solidFill>
                <a:latin typeface="Roboto"/>
                <a:ea typeface="Roboto"/>
                <a:cs typeface="Roboto"/>
                <a:sym typeface="Roboto"/>
              </a:rPr>
              <a:t>Encouraging user reviews and ratings to enhance listing credibility.</a:t>
            </a:r>
            <a:endParaRPr sz="1350">
              <a:solidFill>
                <a:srgbClr val="1F1F1F"/>
              </a:solidFill>
              <a:latin typeface="Roboto"/>
              <a:ea typeface="Roboto"/>
              <a:cs typeface="Roboto"/>
              <a:sym typeface="Roboto"/>
            </a:endParaRPr>
          </a:p>
          <a:p>
            <a:pPr indent="-314325" lvl="0" marL="457200" rtl="0" algn="l">
              <a:spcBef>
                <a:spcPts val="0"/>
              </a:spcBef>
              <a:spcAft>
                <a:spcPts val="0"/>
              </a:spcAft>
              <a:buClr>
                <a:srgbClr val="1F1F1F"/>
              </a:buClr>
              <a:buSzPts val="1350"/>
              <a:buFont typeface="Roboto"/>
              <a:buChar char="●"/>
            </a:pPr>
            <a:r>
              <a:rPr lang="en-US" sz="1350">
                <a:solidFill>
                  <a:srgbClr val="1F1F1F"/>
                </a:solidFill>
                <a:latin typeface="Roboto"/>
                <a:ea typeface="Roboto"/>
                <a:cs typeface="Roboto"/>
                <a:sym typeface="Roboto"/>
              </a:rPr>
              <a:t>Including more services under one platform.( PG/Hostel , Mess, Laundry, Medi-Clinics)</a:t>
            </a:r>
            <a:endParaRPr sz="1350">
              <a:solidFill>
                <a:srgbClr val="1F1F1F"/>
              </a:solidFill>
              <a:latin typeface="Roboto"/>
              <a:ea typeface="Roboto"/>
              <a:cs typeface="Roboto"/>
              <a:sym typeface="Roboto"/>
            </a:endParaRPr>
          </a:p>
          <a:p>
            <a:pPr indent="-314325" lvl="0" marL="457200" rtl="0" algn="l">
              <a:spcBef>
                <a:spcPts val="0"/>
              </a:spcBef>
              <a:spcAft>
                <a:spcPts val="0"/>
              </a:spcAft>
              <a:buClr>
                <a:srgbClr val="1F1F1F"/>
              </a:buClr>
              <a:buSzPts val="1350"/>
              <a:buFont typeface="Roboto"/>
              <a:buChar char="●"/>
            </a:pPr>
            <a:r>
              <a:rPr lang="en-US" sz="1350">
                <a:solidFill>
                  <a:srgbClr val="1F1F1F"/>
                </a:solidFill>
                <a:latin typeface="Roboto"/>
                <a:ea typeface="Roboto"/>
                <a:cs typeface="Roboto"/>
                <a:sym typeface="Roboto"/>
              </a:rPr>
              <a:t>Improvising Machine Learning Algorithm for Recommendation system.</a:t>
            </a:r>
            <a:endParaRPr sz="1350">
              <a:solidFill>
                <a:srgbClr val="1F1F1F"/>
              </a:solidFill>
              <a:latin typeface="Roboto"/>
              <a:ea typeface="Roboto"/>
              <a:cs typeface="Roboto"/>
              <a:sym typeface="Roboto"/>
            </a:endParaRPr>
          </a:p>
          <a:p>
            <a:pPr indent="-314325" lvl="0" marL="457200" rtl="0" algn="l">
              <a:lnSpc>
                <a:spcPct val="115000"/>
              </a:lnSpc>
              <a:spcBef>
                <a:spcPts val="0"/>
              </a:spcBef>
              <a:spcAft>
                <a:spcPts val="0"/>
              </a:spcAft>
              <a:buClr>
                <a:srgbClr val="1F1F1F"/>
              </a:buClr>
              <a:buSzPts val="1350"/>
              <a:buFont typeface="Roboto"/>
              <a:buChar char="●"/>
            </a:pPr>
            <a:r>
              <a:rPr lang="en-US" sz="1350">
                <a:solidFill>
                  <a:srgbClr val="1F1F1F"/>
                </a:solidFill>
                <a:latin typeface="Roboto"/>
                <a:ea typeface="Roboto"/>
                <a:cs typeface="Roboto"/>
                <a:sym typeface="Roboto"/>
              </a:rPr>
              <a:t>Provide personalized recommendations based on user preferences using machine learning.</a:t>
            </a:r>
            <a:endParaRPr sz="1350">
              <a:solidFill>
                <a:srgbClr val="1F1F1F"/>
              </a:solidFill>
              <a:latin typeface="Roboto"/>
              <a:ea typeface="Roboto"/>
              <a:cs typeface="Roboto"/>
              <a:sym typeface="Roboto"/>
            </a:endParaRPr>
          </a:p>
          <a:p>
            <a:pPr indent="-314325" lvl="0" marL="457200" rtl="0" algn="l">
              <a:lnSpc>
                <a:spcPct val="115000"/>
              </a:lnSpc>
              <a:spcBef>
                <a:spcPts val="0"/>
              </a:spcBef>
              <a:spcAft>
                <a:spcPts val="0"/>
              </a:spcAft>
              <a:buClr>
                <a:srgbClr val="1F1F1F"/>
              </a:buClr>
              <a:buSzPts val="1350"/>
              <a:buFont typeface="Roboto"/>
              <a:buChar char="●"/>
            </a:pPr>
            <a:r>
              <a:rPr lang="en-US" sz="1350">
                <a:solidFill>
                  <a:srgbClr val="1F1F1F"/>
                </a:solidFill>
                <a:latin typeface="Roboto"/>
                <a:ea typeface="Roboto"/>
                <a:cs typeface="Roboto"/>
                <a:sym typeface="Roboto"/>
              </a:rPr>
              <a:t>Enhance the overall student experience by making essential services easily accessible.</a:t>
            </a:r>
            <a:endParaRPr sz="1350">
              <a:solidFill>
                <a:srgbClr val="1F1F1F"/>
              </a:solidFill>
              <a:latin typeface="Roboto"/>
              <a:ea typeface="Roboto"/>
              <a:cs typeface="Roboto"/>
              <a:sym typeface="Roboto"/>
            </a:endParaRPr>
          </a:p>
          <a:p>
            <a:pPr indent="0" lvl="0" marL="457200" rtl="0" algn="l">
              <a:spcBef>
                <a:spcPts val="0"/>
              </a:spcBef>
              <a:spcAft>
                <a:spcPts val="0"/>
              </a:spcAft>
              <a:buNone/>
            </a:pPr>
            <a:r>
              <a:t/>
            </a:r>
            <a:endParaRPr sz="1350">
              <a:solidFill>
                <a:srgbClr val="1F1F1F"/>
              </a:solidFill>
              <a:latin typeface="Roboto"/>
              <a:ea typeface="Roboto"/>
              <a:cs typeface="Roboto"/>
              <a:sym typeface="Roboto"/>
            </a:endParaRPr>
          </a:p>
          <a:p>
            <a:pPr indent="0" lvl="0" marL="0" rtl="0" algn="l">
              <a:spcBef>
                <a:spcPts val="0"/>
              </a:spcBef>
              <a:spcAft>
                <a:spcPts val="0"/>
              </a:spcAft>
              <a:buNone/>
            </a:pPr>
            <a:r>
              <a:t/>
            </a:r>
            <a:endParaRPr sz="1350">
              <a:solidFill>
                <a:srgbClr val="E3E3E3"/>
              </a:solidFill>
              <a:highlight>
                <a:srgbClr val="131314"/>
              </a:highlight>
            </a:endParaRPr>
          </a:p>
          <a:p>
            <a:pPr indent="0" lvl="0" marL="0" rtl="0" algn="l">
              <a:spcBef>
                <a:spcPts val="0"/>
              </a:spcBef>
              <a:spcAft>
                <a:spcPts val="0"/>
              </a:spcAft>
              <a:buNone/>
            </a:pPr>
            <a:r>
              <a:t/>
            </a:r>
            <a:endParaRPr sz="1350">
              <a:solidFill>
                <a:srgbClr val="E3E3E3"/>
              </a:solidFill>
              <a:highlight>
                <a:srgbClr val="131314"/>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nvSpPr>
        <p:spPr>
          <a:xfrm>
            <a:off x="1308100" y="549100"/>
            <a:ext cx="53883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en-US" sz="2700">
                <a:solidFill>
                  <a:srgbClr val="00184E"/>
                </a:solidFill>
                <a:latin typeface="Albert Sans"/>
                <a:ea typeface="Albert Sans"/>
                <a:cs typeface="Albert Sans"/>
                <a:sym typeface="Albert Sans"/>
              </a:rPr>
              <a:t>PROPOSED ARCHITECTURE</a:t>
            </a:r>
            <a:endParaRPr sz="900"/>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
        <p:nvSpPr>
          <p:cNvPr id="279" name="Google Shape;279;p22"/>
          <p:cNvSpPr txBox="1"/>
          <p:nvPr/>
        </p:nvSpPr>
        <p:spPr>
          <a:xfrm>
            <a:off x="532501" y="549101"/>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06</a:t>
            </a:r>
            <a:endParaRPr b="1" i="0" sz="3200" u="none" cap="none" strike="noStrike">
              <a:solidFill>
                <a:schemeClr val="accent2"/>
              </a:solidFill>
              <a:latin typeface="Albert Sans"/>
              <a:ea typeface="Albert Sans"/>
              <a:cs typeface="Albert Sans"/>
              <a:sym typeface="Albert Sans"/>
            </a:endParaRPr>
          </a:p>
        </p:txBody>
      </p:sp>
      <p:pic>
        <p:nvPicPr>
          <p:cNvPr id="280" name="Google Shape;280;p22"/>
          <p:cNvPicPr preferRelativeResize="0"/>
          <p:nvPr/>
        </p:nvPicPr>
        <p:blipFill>
          <a:blip r:embed="rId3">
            <a:alphaModFix/>
          </a:blip>
          <a:stretch>
            <a:fillRect/>
          </a:stretch>
        </p:blipFill>
        <p:spPr>
          <a:xfrm>
            <a:off x="1371600" y="1089700"/>
            <a:ext cx="6485588" cy="367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nvSpPr>
        <p:spPr>
          <a:xfrm>
            <a:off x="1510221" y="741025"/>
            <a:ext cx="42579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600" u="none" cap="none" strike="noStrike">
                <a:solidFill>
                  <a:srgbClr val="00184E"/>
                </a:solidFill>
                <a:latin typeface="Albert Sans"/>
                <a:ea typeface="Albert Sans"/>
                <a:cs typeface="Albert Sans"/>
                <a:sym typeface="Albert Sans"/>
              </a:rPr>
              <a:t>PROPOSED ALGORITHM</a:t>
            </a:r>
            <a:endParaRPr sz="2600"/>
          </a:p>
        </p:txBody>
      </p:sp>
      <p:sp>
        <p:nvSpPr>
          <p:cNvPr id="286" name="Google Shape;286;p23"/>
          <p:cNvSpPr txBox="1"/>
          <p:nvPr/>
        </p:nvSpPr>
        <p:spPr>
          <a:xfrm>
            <a:off x="755576" y="555526"/>
            <a:ext cx="93610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07</a:t>
            </a:r>
            <a:endParaRPr b="1" i="0" sz="3200" u="none" cap="none" strike="noStrike">
              <a:solidFill>
                <a:schemeClr val="accent2"/>
              </a:solidFill>
              <a:latin typeface="Albert Sans"/>
              <a:ea typeface="Albert Sans"/>
              <a:cs typeface="Albert Sans"/>
              <a:sym typeface="Albert Sans"/>
            </a:endParaRPr>
          </a:p>
        </p:txBody>
      </p:sp>
      <p:sp>
        <p:nvSpPr>
          <p:cNvPr id="287" name="Google Shape;287;p23"/>
          <p:cNvSpPr txBox="1"/>
          <p:nvPr/>
        </p:nvSpPr>
        <p:spPr>
          <a:xfrm>
            <a:off x="755575" y="1319925"/>
            <a:ext cx="7326000" cy="3147300"/>
          </a:xfrm>
          <a:prstGeom prst="rect">
            <a:avLst/>
          </a:prstGeom>
          <a:noFill/>
          <a:ln>
            <a:noFill/>
          </a:ln>
        </p:spPr>
        <p:txBody>
          <a:bodyPr anchorCtr="0" anchor="t" bIns="91425" lIns="91425" spcFirstLastPara="1" rIns="91425" wrap="square" tIns="91425">
            <a:noAutofit/>
          </a:bodyPr>
          <a:lstStyle/>
          <a:p>
            <a:pPr indent="-307975" lvl="0" marL="457200" rtl="0" algn="l">
              <a:lnSpc>
                <a:spcPct val="115000"/>
              </a:lnSpc>
              <a:spcBef>
                <a:spcPts val="300"/>
              </a:spcBef>
              <a:spcAft>
                <a:spcPts val="0"/>
              </a:spcAft>
              <a:buClr>
                <a:srgbClr val="00184E"/>
              </a:buClr>
              <a:buSzPts val="1250"/>
              <a:buAutoNum type="arabicPeriod"/>
            </a:pPr>
            <a:r>
              <a:rPr b="1" lang="en-US" sz="1250">
                <a:solidFill>
                  <a:srgbClr val="00184E"/>
                </a:solidFill>
              </a:rPr>
              <a:t>User input:</a:t>
            </a:r>
            <a:r>
              <a:rPr lang="en-US" sz="1250">
                <a:solidFill>
                  <a:srgbClr val="00184E"/>
                </a:solidFill>
              </a:rPr>
              <a:t> User selects a service category (e.g., PG/ hostel).</a:t>
            </a:r>
            <a:endParaRPr sz="1250">
              <a:solidFill>
                <a:srgbClr val="00184E"/>
              </a:solidFill>
            </a:endParaRPr>
          </a:p>
          <a:p>
            <a:pPr indent="-307975" lvl="0" marL="457200" rtl="0" algn="l">
              <a:lnSpc>
                <a:spcPct val="115000"/>
              </a:lnSpc>
              <a:spcBef>
                <a:spcPts val="0"/>
              </a:spcBef>
              <a:spcAft>
                <a:spcPts val="0"/>
              </a:spcAft>
              <a:buClr>
                <a:srgbClr val="00184E"/>
              </a:buClr>
              <a:buSzPts val="1250"/>
              <a:buAutoNum type="arabicPeriod"/>
            </a:pPr>
            <a:r>
              <a:rPr b="1" lang="en-US" sz="1250">
                <a:solidFill>
                  <a:srgbClr val="00184E"/>
                </a:solidFill>
              </a:rPr>
              <a:t>Filter services:</a:t>
            </a:r>
            <a:r>
              <a:rPr lang="en-US" sz="1250">
                <a:solidFill>
                  <a:srgbClr val="00184E"/>
                </a:solidFill>
              </a:rPr>
              <a:t> Apply content-based filtering based on user input and service descriptions.</a:t>
            </a:r>
            <a:endParaRPr sz="1250">
              <a:solidFill>
                <a:srgbClr val="00184E"/>
              </a:solidFill>
            </a:endParaRPr>
          </a:p>
          <a:p>
            <a:pPr indent="-307975" lvl="0" marL="457200" rtl="0" algn="l">
              <a:lnSpc>
                <a:spcPct val="115000"/>
              </a:lnSpc>
              <a:spcBef>
                <a:spcPts val="0"/>
              </a:spcBef>
              <a:spcAft>
                <a:spcPts val="0"/>
              </a:spcAft>
              <a:buClr>
                <a:srgbClr val="00184E"/>
              </a:buClr>
              <a:buSzPts val="1250"/>
              <a:buAutoNum type="arabicPeriod"/>
            </a:pPr>
            <a:r>
              <a:rPr b="1" lang="en-US" sz="1250">
                <a:solidFill>
                  <a:srgbClr val="00184E"/>
                </a:solidFill>
              </a:rPr>
              <a:t>Rating :</a:t>
            </a:r>
            <a:r>
              <a:rPr lang="en-US" sz="1250">
                <a:solidFill>
                  <a:srgbClr val="00184E"/>
                </a:solidFill>
              </a:rPr>
              <a:t> Rank the filtered services based on a combination of content-based filtering scores, considering user preferences and other factors.</a:t>
            </a:r>
            <a:endParaRPr sz="1250">
              <a:solidFill>
                <a:srgbClr val="00184E"/>
              </a:solidFill>
            </a:endParaRPr>
          </a:p>
          <a:p>
            <a:pPr indent="-307975" lvl="0" marL="457200" rtl="0" algn="l">
              <a:lnSpc>
                <a:spcPct val="115000"/>
              </a:lnSpc>
              <a:spcBef>
                <a:spcPts val="0"/>
              </a:spcBef>
              <a:spcAft>
                <a:spcPts val="0"/>
              </a:spcAft>
              <a:buClr>
                <a:srgbClr val="00184E"/>
              </a:buClr>
              <a:buSzPts val="1250"/>
              <a:buAutoNum type="arabicPeriod"/>
            </a:pPr>
            <a:r>
              <a:rPr b="1" lang="en-US" sz="1250">
                <a:solidFill>
                  <a:srgbClr val="00184E"/>
                </a:solidFill>
              </a:rPr>
              <a:t>Recommendation:</a:t>
            </a:r>
            <a:r>
              <a:rPr lang="en-US" sz="1250">
                <a:solidFill>
                  <a:srgbClr val="00184E"/>
                </a:solidFill>
              </a:rPr>
              <a:t> Present the top X services to the user.</a:t>
            </a:r>
            <a:endParaRPr sz="1250">
              <a:solidFill>
                <a:srgbClr val="00184E"/>
              </a:solidFill>
            </a:endParaRPr>
          </a:p>
          <a:p>
            <a:pPr indent="-307975" lvl="0" marL="457200" rtl="0" algn="l">
              <a:lnSpc>
                <a:spcPct val="115000"/>
              </a:lnSpc>
              <a:spcBef>
                <a:spcPts val="0"/>
              </a:spcBef>
              <a:spcAft>
                <a:spcPts val="0"/>
              </a:spcAft>
              <a:buClr>
                <a:srgbClr val="00184E"/>
              </a:buClr>
              <a:buSzPts val="1250"/>
              <a:buAutoNum type="arabicPeriod"/>
            </a:pPr>
            <a:r>
              <a:rPr b="1" lang="en-US" sz="1250">
                <a:solidFill>
                  <a:srgbClr val="00184E"/>
                </a:solidFill>
              </a:rPr>
              <a:t>Personalization:</a:t>
            </a:r>
            <a:r>
              <a:rPr lang="en-US" sz="1250">
                <a:solidFill>
                  <a:srgbClr val="00184E"/>
                </a:solidFill>
              </a:rPr>
              <a:t> Allow users to adjust recommendation parameters.</a:t>
            </a:r>
            <a:endParaRPr sz="1250">
              <a:solidFill>
                <a:srgbClr val="00184E"/>
              </a:solidFill>
            </a:endParaRPr>
          </a:p>
          <a:p>
            <a:pPr indent="-307975" lvl="0" marL="457200" rtl="0" algn="l">
              <a:lnSpc>
                <a:spcPct val="115000"/>
              </a:lnSpc>
              <a:spcBef>
                <a:spcPts val="0"/>
              </a:spcBef>
              <a:spcAft>
                <a:spcPts val="0"/>
              </a:spcAft>
              <a:buClr>
                <a:srgbClr val="00184E"/>
              </a:buClr>
              <a:buSzPts val="1250"/>
              <a:buAutoNum type="arabicPeriod"/>
            </a:pPr>
            <a:r>
              <a:rPr b="1" lang="en-US" sz="1250">
                <a:solidFill>
                  <a:srgbClr val="00184E"/>
                </a:solidFill>
              </a:rPr>
              <a:t>Feedback loop:</a:t>
            </a:r>
            <a:r>
              <a:rPr lang="en-US" sz="1250">
                <a:solidFill>
                  <a:srgbClr val="00184E"/>
                </a:solidFill>
              </a:rPr>
              <a:t> Integrate user feedback (ratings, reviews) to improve recommendations over time.</a:t>
            </a:r>
            <a:endParaRPr sz="1250">
              <a:solidFill>
                <a:srgbClr val="00184E"/>
              </a:solidFill>
            </a:endParaRPr>
          </a:p>
          <a:p>
            <a:pPr indent="-307975" lvl="0" marL="457200" rtl="0" algn="l">
              <a:lnSpc>
                <a:spcPct val="115000"/>
              </a:lnSpc>
              <a:spcBef>
                <a:spcPts val="0"/>
              </a:spcBef>
              <a:spcAft>
                <a:spcPts val="0"/>
              </a:spcAft>
              <a:buClr>
                <a:srgbClr val="00184E"/>
              </a:buClr>
              <a:buSzPts val="1250"/>
              <a:buAutoNum type="arabicPeriod"/>
            </a:pPr>
            <a:r>
              <a:rPr b="1" lang="en-US" sz="1250">
                <a:solidFill>
                  <a:srgbClr val="00184E"/>
                </a:solidFill>
              </a:rPr>
              <a:t>Privacy:</a:t>
            </a:r>
            <a:r>
              <a:rPr lang="en-US" sz="1250">
                <a:solidFill>
                  <a:srgbClr val="00184E"/>
                </a:solidFill>
              </a:rPr>
              <a:t> Ensure data privacy and security for user and service information.</a:t>
            </a:r>
            <a:endParaRPr sz="1250">
              <a:solidFill>
                <a:srgbClr val="00184E"/>
              </a:solidFill>
            </a:endParaRPr>
          </a:p>
          <a:p>
            <a:pPr indent="0" lvl="0" marL="457200" rtl="0" algn="l">
              <a:lnSpc>
                <a:spcPct val="115000"/>
              </a:lnSpc>
              <a:spcBef>
                <a:spcPts val="300"/>
              </a:spcBef>
              <a:spcAft>
                <a:spcPts val="0"/>
              </a:spcAft>
              <a:buNone/>
            </a:pPr>
            <a:r>
              <a:t/>
            </a:r>
            <a:endParaRPr sz="1250">
              <a:solidFill>
                <a:srgbClr val="00184E"/>
              </a:solidFill>
            </a:endParaRPr>
          </a:p>
          <a:p>
            <a:pPr indent="0" lvl="0" marL="0" rtl="0" algn="l">
              <a:spcBef>
                <a:spcPts val="300"/>
              </a:spcBef>
              <a:spcAft>
                <a:spcPts val="0"/>
              </a:spcAft>
              <a:buNone/>
            </a:pPr>
            <a:r>
              <a:t/>
            </a:r>
            <a:endParaRPr sz="1250">
              <a:solidFill>
                <a:srgbClr val="00184E"/>
              </a:solidFill>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4"/>
          <p:cNvSpPr txBox="1"/>
          <p:nvPr/>
        </p:nvSpPr>
        <p:spPr>
          <a:xfrm>
            <a:off x="1498497" y="593963"/>
            <a:ext cx="52209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900"/>
          </a:p>
        </p:txBody>
      </p:sp>
      <p:sp>
        <p:nvSpPr>
          <p:cNvPr id="293" name="Google Shape;293;p24"/>
          <p:cNvSpPr txBox="1"/>
          <p:nvPr/>
        </p:nvSpPr>
        <p:spPr>
          <a:xfrm>
            <a:off x="562501" y="516876"/>
            <a:ext cx="9360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000" u="none" cap="none" strike="noStrike">
                <a:solidFill>
                  <a:schemeClr val="accent2"/>
                </a:solidFill>
                <a:latin typeface="Albert Sans"/>
                <a:ea typeface="Albert Sans"/>
                <a:cs typeface="Albert Sans"/>
                <a:sym typeface="Albert Sans"/>
              </a:rPr>
              <a:t> 0</a:t>
            </a:r>
            <a:r>
              <a:rPr b="1" lang="en-US" sz="3000">
                <a:solidFill>
                  <a:schemeClr val="accent2"/>
                </a:solidFill>
                <a:latin typeface="Albert Sans"/>
                <a:ea typeface="Albert Sans"/>
                <a:cs typeface="Albert Sans"/>
                <a:sym typeface="Albert Sans"/>
              </a:rPr>
              <a:t>8</a:t>
            </a:r>
            <a:endParaRPr b="1" i="0" sz="3000" u="none" cap="none" strike="noStrike">
              <a:solidFill>
                <a:schemeClr val="accent2"/>
              </a:solidFill>
              <a:latin typeface="Albert Sans"/>
              <a:ea typeface="Albert Sans"/>
              <a:cs typeface="Albert Sans"/>
              <a:sym typeface="Albert Sans"/>
            </a:endParaRPr>
          </a:p>
        </p:txBody>
      </p:sp>
      <p:sp>
        <p:nvSpPr>
          <p:cNvPr id="294" name="Google Shape;294;p24"/>
          <p:cNvSpPr txBox="1"/>
          <p:nvPr/>
        </p:nvSpPr>
        <p:spPr>
          <a:xfrm>
            <a:off x="1405650" y="539975"/>
            <a:ext cx="31662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00184E"/>
                </a:solidFill>
                <a:latin typeface="Albert Sans"/>
                <a:ea typeface="Albert Sans"/>
                <a:cs typeface="Albert Sans"/>
                <a:sym typeface="Albert Sans"/>
              </a:rPr>
              <a:t>BLOCK DIAGRAM</a:t>
            </a:r>
            <a:endParaRPr sz="1000">
              <a:solidFill>
                <a:schemeClr val="dk1"/>
              </a:solidFill>
              <a:latin typeface="Albert Sans"/>
              <a:ea typeface="Albert Sans"/>
              <a:cs typeface="Albert Sans"/>
              <a:sym typeface="Albert Sans"/>
            </a:endParaRPr>
          </a:p>
        </p:txBody>
      </p:sp>
      <p:pic>
        <p:nvPicPr>
          <p:cNvPr id="295" name="Google Shape;295;p24"/>
          <p:cNvPicPr preferRelativeResize="0"/>
          <p:nvPr/>
        </p:nvPicPr>
        <p:blipFill rotWithShape="1">
          <a:blip r:embed="rId3">
            <a:alphaModFix/>
          </a:blip>
          <a:srcRect b="0" l="11974" r="11806" t="0"/>
          <a:stretch/>
        </p:blipFill>
        <p:spPr>
          <a:xfrm>
            <a:off x="1857775" y="1077100"/>
            <a:ext cx="5425325" cy="363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nvSpPr>
        <p:spPr>
          <a:xfrm>
            <a:off x="1340349" y="606125"/>
            <a:ext cx="65769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184E"/>
                </a:solidFill>
                <a:latin typeface="Albert Sans"/>
                <a:ea typeface="Albert Sans"/>
                <a:cs typeface="Albert Sans"/>
                <a:sym typeface="Albert Sans"/>
              </a:rPr>
              <a:t>SOFTWARE AND HARDWARE REQUIREMENTS</a:t>
            </a:r>
            <a:endParaRPr sz="1000"/>
          </a:p>
        </p:txBody>
      </p:sp>
      <p:sp>
        <p:nvSpPr>
          <p:cNvPr id="301" name="Google Shape;301;p25"/>
          <p:cNvSpPr txBox="1"/>
          <p:nvPr/>
        </p:nvSpPr>
        <p:spPr>
          <a:xfrm>
            <a:off x="603176" y="555526"/>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0</a:t>
            </a:r>
            <a:r>
              <a:rPr b="1" lang="en-US" sz="3200">
                <a:solidFill>
                  <a:schemeClr val="accent2"/>
                </a:solidFill>
                <a:latin typeface="Albert Sans"/>
                <a:ea typeface="Albert Sans"/>
                <a:cs typeface="Albert Sans"/>
                <a:sym typeface="Albert Sans"/>
              </a:rPr>
              <a:t>9</a:t>
            </a:r>
            <a:endParaRPr b="1" i="0" sz="3200" u="none" cap="none" strike="noStrike">
              <a:solidFill>
                <a:schemeClr val="accent2"/>
              </a:solidFill>
              <a:latin typeface="Albert Sans"/>
              <a:ea typeface="Albert Sans"/>
              <a:cs typeface="Albert Sans"/>
              <a:sym typeface="Albert Sans"/>
            </a:endParaRPr>
          </a:p>
        </p:txBody>
      </p:sp>
      <p:sp>
        <p:nvSpPr>
          <p:cNvPr id="302" name="Google Shape;302;p25"/>
          <p:cNvSpPr txBox="1"/>
          <p:nvPr/>
        </p:nvSpPr>
        <p:spPr>
          <a:xfrm>
            <a:off x="818625" y="1660475"/>
            <a:ext cx="7362900" cy="285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50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Web Development Tools :</a:t>
            </a:r>
            <a:r>
              <a:rPr lang="en-US" sz="1300">
                <a:solidFill>
                  <a:srgbClr val="001034"/>
                </a:solidFill>
                <a:latin typeface="Roboto"/>
                <a:ea typeface="Roboto"/>
                <a:cs typeface="Roboto"/>
                <a:sym typeface="Roboto"/>
              </a:rPr>
              <a:t> Such as HTML, CSS, JavaScript for front-end development.</a:t>
            </a:r>
            <a:endParaRPr sz="1300">
              <a:solidFill>
                <a:srgbClr val="001034"/>
              </a:solidFill>
              <a:latin typeface="Roboto"/>
              <a:ea typeface="Roboto"/>
              <a:cs typeface="Roboto"/>
              <a:sym typeface="Roboto"/>
            </a:endParaRPr>
          </a:p>
          <a:p>
            <a:pPr indent="-311150" lvl="0" marL="457200" rtl="0" algn="l">
              <a:lnSpc>
                <a:spcPct val="115000"/>
              </a:lnSpc>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Back-end Development Framework : </a:t>
            </a:r>
            <a:r>
              <a:rPr lang="en-US" sz="1300">
                <a:solidFill>
                  <a:srgbClr val="001034"/>
                </a:solidFill>
                <a:latin typeface="Roboto"/>
                <a:ea typeface="Roboto"/>
                <a:cs typeface="Roboto"/>
                <a:sym typeface="Roboto"/>
              </a:rPr>
              <a:t>Django, Flask (Python), Node.js (JavaScript).</a:t>
            </a:r>
            <a:endParaRPr sz="1300">
              <a:solidFill>
                <a:srgbClr val="001034"/>
              </a:solidFill>
              <a:latin typeface="Roboto"/>
              <a:ea typeface="Roboto"/>
              <a:cs typeface="Roboto"/>
              <a:sym typeface="Roboto"/>
            </a:endParaRPr>
          </a:p>
          <a:p>
            <a:pPr indent="-311150" lvl="0" marL="457200" rtl="0" algn="l">
              <a:lnSpc>
                <a:spcPct val="115000"/>
              </a:lnSpc>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Database Management System (DBMS) :</a:t>
            </a:r>
            <a:r>
              <a:rPr lang="en-US" sz="1300">
                <a:solidFill>
                  <a:srgbClr val="001034"/>
                </a:solidFill>
                <a:latin typeface="Roboto"/>
                <a:ea typeface="Roboto"/>
                <a:cs typeface="Roboto"/>
                <a:sym typeface="Roboto"/>
              </a:rPr>
              <a:t> MySQL  for storing user data and preferences.</a:t>
            </a:r>
            <a:endParaRPr sz="1300">
              <a:solidFill>
                <a:srgbClr val="001034"/>
              </a:solidFill>
              <a:latin typeface="Roboto"/>
              <a:ea typeface="Roboto"/>
              <a:cs typeface="Roboto"/>
              <a:sym typeface="Roboto"/>
            </a:endParaRPr>
          </a:p>
          <a:p>
            <a:pPr indent="-311150" lvl="0" marL="457200" rtl="0" algn="l">
              <a:lnSpc>
                <a:spcPct val="115000"/>
              </a:lnSpc>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Machine Learning Libraries : </a:t>
            </a:r>
            <a:r>
              <a:rPr lang="en-US" sz="1300">
                <a:solidFill>
                  <a:srgbClr val="001034"/>
                </a:solidFill>
                <a:latin typeface="Roboto"/>
                <a:ea typeface="Roboto"/>
                <a:cs typeface="Roboto"/>
                <a:sym typeface="Roboto"/>
              </a:rPr>
              <a:t>NumPy , Pandas.</a:t>
            </a:r>
            <a:endParaRPr sz="1300">
              <a:solidFill>
                <a:srgbClr val="001034"/>
              </a:solidFill>
              <a:latin typeface="Roboto"/>
              <a:ea typeface="Roboto"/>
              <a:cs typeface="Roboto"/>
              <a:sym typeface="Roboto"/>
            </a:endParaRPr>
          </a:p>
          <a:p>
            <a:pPr indent="-311150" lvl="0" marL="457200" rtl="0" algn="l">
              <a:lnSpc>
                <a:spcPct val="115000"/>
              </a:lnSpc>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Version Control System :</a:t>
            </a:r>
            <a:r>
              <a:rPr lang="en-US" sz="1300">
                <a:solidFill>
                  <a:srgbClr val="001034"/>
                </a:solidFill>
                <a:latin typeface="Roboto"/>
                <a:ea typeface="Roboto"/>
                <a:cs typeface="Roboto"/>
                <a:sym typeface="Roboto"/>
              </a:rPr>
              <a:t> Git for collaborative development and managing code versions.</a:t>
            </a:r>
            <a:endParaRPr sz="1300">
              <a:solidFill>
                <a:srgbClr val="001034"/>
              </a:solidFill>
              <a:latin typeface="Roboto"/>
              <a:ea typeface="Roboto"/>
              <a:cs typeface="Roboto"/>
              <a:sym typeface="Roboto"/>
            </a:endParaRPr>
          </a:p>
          <a:p>
            <a:pPr indent="-311150" lvl="0" marL="457200" rtl="0" algn="l">
              <a:lnSpc>
                <a:spcPct val="115000"/>
              </a:lnSpc>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Integrated Development Environment (IDE) : </a:t>
            </a:r>
            <a:r>
              <a:rPr lang="en-US" sz="1300">
                <a:solidFill>
                  <a:srgbClr val="001034"/>
                </a:solidFill>
                <a:latin typeface="Roboto"/>
                <a:ea typeface="Roboto"/>
                <a:cs typeface="Roboto"/>
                <a:sym typeface="Roboto"/>
              </a:rPr>
              <a:t>Visual Studio Code, PyCharm for coding and debugging.</a:t>
            </a:r>
            <a:endParaRPr sz="1300">
              <a:solidFill>
                <a:srgbClr val="001034"/>
              </a:solidFill>
              <a:latin typeface="Roboto"/>
              <a:ea typeface="Roboto"/>
              <a:cs typeface="Roboto"/>
              <a:sym typeface="Roboto"/>
            </a:endParaRPr>
          </a:p>
          <a:p>
            <a:pPr indent="-311150" lvl="0" marL="457200" rtl="0" algn="l">
              <a:lnSpc>
                <a:spcPct val="115000"/>
              </a:lnSpc>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Web Server : </a:t>
            </a:r>
            <a:r>
              <a:rPr lang="en-US" sz="1300">
                <a:solidFill>
                  <a:srgbClr val="001034"/>
                </a:solidFill>
                <a:latin typeface="Roboto"/>
                <a:ea typeface="Roboto"/>
                <a:cs typeface="Roboto"/>
                <a:sym typeface="Roboto"/>
              </a:rPr>
              <a:t>Apache for hosting the web application.</a:t>
            </a:r>
            <a:endParaRPr sz="1300">
              <a:solidFill>
                <a:srgbClr val="001034"/>
              </a:solidFill>
              <a:latin typeface="Roboto"/>
              <a:ea typeface="Roboto"/>
              <a:cs typeface="Roboto"/>
              <a:sym typeface="Roboto"/>
            </a:endParaRPr>
          </a:p>
          <a:p>
            <a:pPr indent="0" lvl="0" marL="457200" rtl="0" algn="l">
              <a:lnSpc>
                <a:spcPct val="115000"/>
              </a:lnSpc>
              <a:spcBef>
                <a:spcPts val="1500"/>
              </a:spcBef>
              <a:spcAft>
                <a:spcPts val="1500"/>
              </a:spcAft>
              <a:buNone/>
            </a:pPr>
            <a:r>
              <a:rPr lang="en-US" sz="1300">
                <a:solidFill>
                  <a:srgbClr val="001034"/>
                </a:solidFill>
                <a:latin typeface="Roboto"/>
                <a:ea typeface="Roboto"/>
                <a:cs typeface="Roboto"/>
                <a:sym typeface="Roboto"/>
              </a:rPr>
              <a:t>No As such Hardware Requirement.</a:t>
            </a:r>
            <a:endParaRPr sz="1300">
              <a:solidFill>
                <a:srgbClr val="001034"/>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nvSpPr>
        <p:spPr>
          <a:xfrm>
            <a:off x="1437180" y="656100"/>
            <a:ext cx="3261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184E"/>
                </a:solidFill>
                <a:latin typeface="Albert Sans"/>
                <a:ea typeface="Albert Sans"/>
                <a:cs typeface="Albert Sans"/>
                <a:sym typeface="Albert Sans"/>
              </a:rPr>
              <a:t>ADVANTAGES</a:t>
            </a:r>
            <a:endParaRPr b="1" i="0" sz="2800" u="none" cap="none" strike="noStrike">
              <a:solidFill>
                <a:srgbClr val="00184E"/>
              </a:solidFill>
              <a:latin typeface="Albert Sans"/>
              <a:ea typeface="Albert Sans"/>
              <a:cs typeface="Albert Sans"/>
              <a:sym typeface="Albert Sans"/>
            </a:endParaRPr>
          </a:p>
        </p:txBody>
      </p:sp>
      <p:sp>
        <p:nvSpPr>
          <p:cNvPr id="308" name="Google Shape;308;p26"/>
          <p:cNvSpPr txBox="1"/>
          <p:nvPr/>
        </p:nvSpPr>
        <p:spPr>
          <a:xfrm>
            <a:off x="679376" y="555526"/>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a:t>
            </a:r>
            <a:r>
              <a:rPr b="1" lang="en-US" sz="3200">
                <a:solidFill>
                  <a:schemeClr val="accent2"/>
                </a:solidFill>
                <a:latin typeface="Albert Sans"/>
                <a:ea typeface="Albert Sans"/>
                <a:cs typeface="Albert Sans"/>
                <a:sym typeface="Albert Sans"/>
              </a:rPr>
              <a:t>10</a:t>
            </a:r>
            <a:endParaRPr b="1" i="0" sz="3200" u="none" cap="none" strike="noStrike">
              <a:solidFill>
                <a:schemeClr val="accent2"/>
              </a:solidFill>
              <a:latin typeface="Albert Sans"/>
              <a:ea typeface="Albert Sans"/>
              <a:cs typeface="Albert Sans"/>
              <a:sym typeface="Albert Sans"/>
            </a:endParaRPr>
          </a:p>
        </p:txBody>
      </p:sp>
      <p:sp>
        <p:nvSpPr>
          <p:cNvPr id="309" name="Google Shape;309;p26"/>
          <p:cNvSpPr txBox="1"/>
          <p:nvPr/>
        </p:nvSpPr>
        <p:spPr>
          <a:xfrm>
            <a:off x="755575" y="1460850"/>
            <a:ext cx="4812900" cy="3194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Enhanced User Experience :</a:t>
            </a:r>
            <a:r>
              <a:rPr lang="en-US" sz="1300">
                <a:solidFill>
                  <a:srgbClr val="001034"/>
                </a:solidFill>
                <a:latin typeface="Roboto"/>
                <a:ea typeface="Roboto"/>
                <a:cs typeface="Roboto"/>
                <a:sym typeface="Roboto"/>
              </a:rPr>
              <a:t> AssistU enhances user experience with personalized recommendations for campus services.</a:t>
            </a:r>
            <a:endParaRPr sz="1300">
              <a:solidFill>
                <a:srgbClr val="001034"/>
              </a:solidFill>
              <a:latin typeface="Roboto"/>
              <a:ea typeface="Roboto"/>
              <a:cs typeface="Roboto"/>
              <a:sym typeface="Roboto"/>
            </a:endParaRPr>
          </a:p>
          <a:p>
            <a:pPr indent="-311150" lvl="0" marL="457200" rtl="0" algn="l">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Time Efficiency :</a:t>
            </a:r>
            <a:r>
              <a:rPr lang="en-US" sz="1300">
                <a:solidFill>
                  <a:srgbClr val="001034"/>
                </a:solidFill>
                <a:latin typeface="Roboto"/>
                <a:ea typeface="Roboto"/>
                <a:cs typeface="Roboto"/>
                <a:sym typeface="Roboto"/>
              </a:rPr>
              <a:t> Students save time with relevant suggestions based on preferences, simplifying service discovery.</a:t>
            </a:r>
            <a:endParaRPr sz="1300">
              <a:solidFill>
                <a:srgbClr val="001034"/>
              </a:solidFill>
              <a:latin typeface="Roboto"/>
              <a:ea typeface="Roboto"/>
              <a:cs typeface="Roboto"/>
              <a:sym typeface="Roboto"/>
            </a:endParaRPr>
          </a:p>
          <a:p>
            <a:pPr indent="-311150" lvl="0" marL="457200" rtl="0" algn="l">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Convenience :</a:t>
            </a:r>
            <a:r>
              <a:rPr lang="en-US" sz="1300">
                <a:solidFill>
                  <a:srgbClr val="001034"/>
                </a:solidFill>
                <a:latin typeface="Roboto"/>
                <a:ea typeface="Roboto"/>
                <a:cs typeface="Roboto"/>
                <a:sym typeface="Roboto"/>
              </a:rPr>
              <a:t> AssistU improves convenience by facilitating access to essential campus services, reducing stress.</a:t>
            </a:r>
            <a:endParaRPr b="1" sz="1300">
              <a:solidFill>
                <a:srgbClr val="001034"/>
              </a:solidFill>
              <a:latin typeface="Roboto"/>
              <a:ea typeface="Roboto"/>
              <a:cs typeface="Roboto"/>
              <a:sym typeface="Roboto"/>
            </a:endParaRPr>
          </a:p>
          <a:p>
            <a:pPr indent="-311150" lvl="0" marL="457200" rtl="0" algn="l">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Accuracy and Relevance :</a:t>
            </a:r>
            <a:r>
              <a:rPr lang="en-US" sz="1300">
                <a:solidFill>
                  <a:srgbClr val="001034"/>
                </a:solidFill>
                <a:latin typeface="Roboto"/>
                <a:ea typeface="Roboto"/>
                <a:cs typeface="Roboto"/>
                <a:sym typeface="Roboto"/>
              </a:rPr>
              <a:t> Utilizing machine learning, AssistU ensures precise and tailored recommendations, meeting individual user needs effectively.</a:t>
            </a:r>
            <a:endParaRPr sz="1300">
              <a:solidFill>
                <a:srgbClr val="001034"/>
              </a:solidFill>
              <a:latin typeface="Roboto"/>
              <a:ea typeface="Roboto"/>
              <a:cs typeface="Roboto"/>
              <a:sym typeface="Roboto"/>
            </a:endParaRPr>
          </a:p>
          <a:p>
            <a:pPr indent="0" lvl="0" marL="914400" rtl="0" algn="l">
              <a:spcBef>
                <a:spcPts val="0"/>
              </a:spcBef>
              <a:spcAft>
                <a:spcPts val="0"/>
              </a:spcAft>
              <a:buNone/>
            </a:pPr>
            <a:r>
              <a:t/>
            </a:r>
            <a:endParaRPr sz="1300">
              <a:solidFill>
                <a:srgbClr val="001034"/>
              </a:solidFill>
              <a:latin typeface="Roboto"/>
              <a:ea typeface="Roboto"/>
              <a:cs typeface="Roboto"/>
              <a:sym typeface="Roboto"/>
            </a:endParaRPr>
          </a:p>
        </p:txBody>
      </p:sp>
      <p:pic>
        <p:nvPicPr>
          <p:cNvPr id="310" name="Google Shape;310;p26"/>
          <p:cNvPicPr preferRelativeResize="0"/>
          <p:nvPr/>
        </p:nvPicPr>
        <p:blipFill rotWithShape="1">
          <a:blip r:embed="rId3">
            <a:alphaModFix/>
          </a:blip>
          <a:srcRect b="11121" l="8421" r="7445" t="10113"/>
          <a:stretch/>
        </p:blipFill>
        <p:spPr>
          <a:xfrm>
            <a:off x="5768275" y="1637275"/>
            <a:ext cx="2583499" cy="2418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7"/>
          <p:cNvSpPr txBox="1"/>
          <p:nvPr/>
        </p:nvSpPr>
        <p:spPr>
          <a:xfrm>
            <a:off x="1360980" y="614950"/>
            <a:ext cx="3190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184E"/>
                </a:solidFill>
                <a:latin typeface="Albert Sans"/>
                <a:ea typeface="Albert Sans"/>
                <a:cs typeface="Albert Sans"/>
                <a:sym typeface="Albert Sans"/>
              </a:rPr>
              <a:t>LIMITATIONS :</a:t>
            </a:r>
            <a:endParaRPr b="1" i="0" sz="2800" u="none" cap="none" strike="noStrike">
              <a:solidFill>
                <a:srgbClr val="00184E"/>
              </a:solidFill>
              <a:latin typeface="Albert Sans"/>
              <a:ea typeface="Albert Sans"/>
              <a:cs typeface="Albert Sans"/>
              <a:sym typeface="Albert Sans"/>
            </a:endParaRPr>
          </a:p>
        </p:txBody>
      </p:sp>
      <p:sp>
        <p:nvSpPr>
          <p:cNvPr id="316" name="Google Shape;316;p27"/>
          <p:cNvSpPr txBox="1"/>
          <p:nvPr/>
        </p:nvSpPr>
        <p:spPr>
          <a:xfrm>
            <a:off x="755576" y="452335"/>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1</a:t>
            </a:r>
            <a:r>
              <a:rPr b="1" lang="en-US" sz="3200">
                <a:solidFill>
                  <a:schemeClr val="accent2"/>
                </a:solidFill>
                <a:latin typeface="Albert Sans"/>
                <a:ea typeface="Albert Sans"/>
                <a:cs typeface="Albert Sans"/>
                <a:sym typeface="Albert Sans"/>
              </a:rPr>
              <a:t>1</a:t>
            </a:r>
            <a:endParaRPr b="1" i="0" sz="3200" u="none" cap="none" strike="noStrike">
              <a:solidFill>
                <a:schemeClr val="accent2"/>
              </a:solidFill>
              <a:latin typeface="Albert Sans"/>
              <a:ea typeface="Albert Sans"/>
              <a:cs typeface="Albert Sans"/>
              <a:sym typeface="Albert Sans"/>
            </a:endParaRPr>
          </a:p>
        </p:txBody>
      </p:sp>
      <p:sp>
        <p:nvSpPr>
          <p:cNvPr id="317" name="Google Shape;317;p27"/>
          <p:cNvSpPr txBox="1"/>
          <p:nvPr/>
        </p:nvSpPr>
        <p:spPr>
          <a:xfrm>
            <a:off x="755575" y="1325675"/>
            <a:ext cx="6809400" cy="327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1034"/>
              </a:buClr>
              <a:buSzPts val="1400"/>
              <a:buFont typeface="Roboto"/>
              <a:buChar char="●"/>
            </a:pPr>
            <a:r>
              <a:rPr b="1" lang="en-US">
                <a:solidFill>
                  <a:srgbClr val="001034"/>
                </a:solidFill>
                <a:latin typeface="Roboto"/>
                <a:ea typeface="Roboto"/>
                <a:cs typeface="Roboto"/>
                <a:sym typeface="Roboto"/>
              </a:rPr>
              <a:t>Dependency on User Input :</a:t>
            </a:r>
            <a:r>
              <a:rPr lang="en-US">
                <a:solidFill>
                  <a:srgbClr val="001034"/>
                </a:solidFill>
                <a:latin typeface="Roboto"/>
                <a:ea typeface="Roboto"/>
                <a:cs typeface="Roboto"/>
                <a:sym typeface="Roboto"/>
              </a:rPr>
              <a:t> Recommendations depend on user input quality, affecting accuracy.</a:t>
            </a:r>
            <a:endParaRPr>
              <a:solidFill>
                <a:srgbClr val="001034"/>
              </a:solidFill>
              <a:latin typeface="Roboto"/>
              <a:ea typeface="Roboto"/>
              <a:cs typeface="Roboto"/>
              <a:sym typeface="Roboto"/>
            </a:endParaRPr>
          </a:p>
          <a:p>
            <a:pPr indent="0" lvl="0" marL="914400" rtl="0" algn="l">
              <a:spcBef>
                <a:spcPts val="0"/>
              </a:spcBef>
              <a:spcAft>
                <a:spcPts val="0"/>
              </a:spcAft>
              <a:buNone/>
            </a:pPr>
            <a:r>
              <a:t/>
            </a:r>
            <a:endParaRPr>
              <a:solidFill>
                <a:srgbClr val="001034"/>
              </a:solidFill>
              <a:latin typeface="Roboto"/>
              <a:ea typeface="Roboto"/>
              <a:cs typeface="Roboto"/>
              <a:sym typeface="Roboto"/>
            </a:endParaRPr>
          </a:p>
          <a:p>
            <a:pPr indent="-317500" lvl="0" marL="457200" rtl="0" algn="l">
              <a:spcBef>
                <a:spcPts val="0"/>
              </a:spcBef>
              <a:spcAft>
                <a:spcPts val="0"/>
              </a:spcAft>
              <a:buClr>
                <a:srgbClr val="001034"/>
              </a:buClr>
              <a:buSzPts val="1400"/>
              <a:buFont typeface="Roboto"/>
              <a:buChar char="●"/>
            </a:pPr>
            <a:r>
              <a:rPr b="1" lang="en-US">
                <a:solidFill>
                  <a:srgbClr val="001034"/>
                </a:solidFill>
                <a:latin typeface="Roboto"/>
                <a:ea typeface="Roboto"/>
                <a:cs typeface="Roboto"/>
                <a:sym typeface="Roboto"/>
              </a:rPr>
              <a:t>Limited Coverage :</a:t>
            </a:r>
            <a:r>
              <a:rPr lang="en-US">
                <a:solidFill>
                  <a:srgbClr val="001034"/>
                </a:solidFill>
                <a:latin typeface="Roboto"/>
                <a:ea typeface="Roboto"/>
                <a:cs typeface="Roboto"/>
                <a:sym typeface="Roboto"/>
              </a:rPr>
              <a:t> Sparse service options near campus may limit effectiveness.</a:t>
            </a:r>
            <a:endParaRPr>
              <a:solidFill>
                <a:srgbClr val="001034"/>
              </a:solidFill>
              <a:latin typeface="Roboto"/>
              <a:ea typeface="Roboto"/>
              <a:cs typeface="Roboto"/>
              <a:sym typeface="Roboto"/>
            </a:endParaRPr>
          </a:p>
          <a:p>
            <a:pPr indent="0" lvl="0" marL="914400" rtl="0" algn="l">
              <a:spcBef>
                <a:spcPts val="0"/>
              </a:spcBef>
              <a:spcAft>
                <a:spcPts val="0"/>
              </a:spcAft>
              <a:buNone/>
            </a:pPr>
            <a:r>
              <a:t/>
            </a:r>
            <a:endParaRPr>
              <a:solidFill>
                <a:srgbClr val="001034"/>
              </a:solidFill>
              <a:latin typeface="Roboto"/>
              <a:ea typeface="Roboto"/>
              <a:cs typeface="Roboto"/>
              <a:sym typeface="Roboto"/>
            </a:endParaRPr>
          </a:p>
          <a:p>
            <a:pPr indent="-317500" lvl="0" marL="457200" rtl="0" algn="l">
              <a:spcBef>
                <a:spcPts val="0"/>
              </a:spcBef>
              <a:spcAft>
                <a:spcPts val="0"/>
              </a:spcAft>
              <a:buClr>
                <a:srgbClr val="001034"/>
              </a:buClr>
              <a:buSzPts val="1400"/>
              <a:buFont typeface="Roboto"/>
              <a:buChar char="●"/>
            </a:pPr>
            <a:r>
              <a:rPr lang="en-US">
                <a:solidFill>
                  <a:srgbClr val="001034"/>
                </a:solidFill>
                <a:latin typeface="Roboto"/>
                <a:ea typeface="Roboto"/>
                <a:cs typeface="Roboto"/>
                <a:sym typeface="Roboto"/>
              </a:rPr>
              <a:t> </a:t>
            </a:r>
            <a:r>
              <a:rPr b="1" lang="en-US">
                <a:solidFill>
                  <a:srgbClr val="001034"/>
                </a:solidFill>
                <a:latin typeface="Roboto"/>
                <a:ea typeface="Roboto"/>
                <a:cs typeface="Roboto"/>
                <a:sym typeface="Roboto"/>
              </a:rPr>
              <a:t>Bias in Recommendations : </a:t>
            </a:r>
            <a:r>
              <a:rPr lang="en-US">
                <a:solidFill>
                  <a:srgbClr val="001034"/>
                </a:solidFill>
                <a:latin typeface="Roboto"/>
                <a:ea typeface="Roboto"/>
                <a:cs typeface="Roboto"/>
                <a:sym typeface="Roboto"/>
              </a:rPr>
              <a:t>Machine learning may introduce biases, impacting fairness.</a:t>
            </a:r>
            <a:endParaRPr>
              <a:solidFill>
                <a:srgbClr val="001034"/>
              </a:solidFill>
              <a:latin typeface="Roboto"/>
              <a:ea typeface="Roboto"/>
              <a:cs typeface="Roboto"/>
              <a:sym typeface="Roboto"/>
            </a:endParaRPr>
          </a:p>
          <a:p>
            <a:pPr indent="0" lvl="0" marL="914400" rtl="0" algn="l">
              <a:spcBef>
                <a:spcPts val="0"/>
              </a:spcBef>
              <a:spcAft>
                <a:spcPts val="0"/>
              </a:spcAft>
              <a:buNone/>
            </a:pPr>
            <a:r>
              <a:t/>
            </a:r>
            <a:endParaRPr>
              <a:solidFill>
                <a:srgbClr val="001034"/>
              </a:solidFill>
              <a:latin typeface="Roboto"/>
              <a:ea typeface="Roboto"/>
              <a:cs typeface="Roboto"/>
              <a:sym typeface="Roboto"/>
            </a:endParaRPr>
          </a:p>
          <a:p>
            <a:pPr indent="-317500" lvl="0" marL="457200" rtl="0" algn="l">
              <a:spcBef>
                <a:spcPts val="0"/>
              </a:spcBef>
              <a:spcAft>
                <a:spcPts val="0"/>
              </a:spcAft>
              <a:buClr>
                <a:srgbClr val="001034"/>
              </a:buClr>
              <a:buSzPts val="1400"/>
              <a:buFont typeface="Roboto"/>
              <a:buChar char="●"/>
            </a:pPr>
            <a:r>
              <a:rPr b="1" lang="en-US">
                <a:solidFill>
                  <a:srgbClr val="001034"/>
                </a:solidFill>
                <a:latin typeface="Roboto"/>
                <a:ea typeface="Roboto"/>
                <a:cs typeface="Roboto"/>
                <a:sym typeface="Roboto"/>
              </a:rPr>
              <a:t>Adaptation to Changing Preferences :</a:t>
            </a:r>
            <a:r>
              <a:rPr lang="en-US">
                <a:solidFill>
                  <a:srgbClr val="001034"/>
                </a:solidFill>
                <a:latin typeface="Roboto"/>
                <a:ea typeface="Roboto"/>
                <a:cs typeface="Roboto"/>
                <a:sym typeface="Roboto"/>
              </a:rPr>
              <a:t> Continuous updates needed to reflect evolving preferences and service availability.</a:t>
            </a:r>
            <a:endParaRPr>
              <a:solidFill>
                <a:srgbClr val="001034"/>
              </a:solidFill>
              <a:latin typeface="Roboto"/>
              <a:ea typeface="Roboto"/>
              <a:cs typeface="Roboto"/>
              <a:sym typeface="Roboto"/>
            </a:endParaRPr>
          </a:p>
          <a:p>
            <a:pPr indent="0" lvl="0" marL="914400" rtl="0" algn="l">
              <a:spcBef>
                <a:spcPts val="0"/>
              </a:spcBef>
              <a:spcAft>
                <a:spcPts val="0"/>
              </a:spcAft>
              <a:buNone/>
            </a:pPr>
            <a:r>
              <a:t/>
            </a:r>
            <a:endParaRPr>
              <a:solidFill>
                <a:srgbClr val="001034"/>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nvSpPr>
        <p:spPr>
          <a:xfrm>
            <a:off x="1411525" y="538750"/>
            <a:ext cx="4215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184E"/>
                </a:solidFill>
                <a:latin typeface="Albert Sans"/>
                <a:ea typeface="Albert Sans"/>
                <a:cs typeface="Albert Sans"/>
                <a:sym typeface="Albert Sans"/>
              </a:rPr>
              <a:t>APPLICATION :</a:t>
            </a:r>
            <a:endParaRPr b="1" i="0" sz="2800" u="none" cap="none" strike="noStrike">
              <a:solidFill>
                <a:srgbClr val="00184E"/>
              </a:solidFill>
              <a:latin typeface="Albert Sans"/>
              <a:ea typeface="Albert Sans"/>
              <a:cs typeface="Albert Sans"/>
              <a:sym typeface="Albert Sans"/>
            </a:endParaRPr>
          </a:p>
        </p:txBody>
      </p:sp>
      <p:sp>
        <p:nvSpPr>
          <p:cNvPr id="323" name="Google Shape;323;p28"/>
          <p:cNvSpPr txBox="1"/>
          <p:nvPr/>
        </p:nvSpPr>
        <p:spPr>
          <a:xfrm>
            <a:off x="755576" y="452335"/>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1</a:t>
            </a:r>
            <a:r>
              <a:rPr b="1" lang="en-US" sz="3200">
                <a:solidFill>
                  <a:schemeClr val="accent2"/>
                </a:solidFill>
                <a:latin typeface="Albert Sans"/>
                <a:ea typeface="Albert Sans"/>
                <a:cs typeface="Albert Sans"/>
                <a:sym typeface="Albert Sans"/>
              </a:rPr>
              <a:t>2</a:t>
            </a:r>
            <a:endParaRPr b="1" i="0" sz="3200" u="none" cap="none" strike="noStrike">
              <a:solidFill>
                <a:schemeClr val="accent2"/>
              </a:solidFill>
              <a:latin typeface="Albert Sans"/>
              <a:ea typeface="Albert Sans"/>
              <a:cs typeface="Albert Sans"/>
              <a:sym typeface="Albert Sans"/>
            </a:endParaRPr>
          </a:p>
        </p:txBody>
      </p:sp>
      <p:sp>
        <p:nvSpPr>
          <p:cNvPr id="324" name="Google Shape;324;p28"/>
          <p:cNvSpPr txBox="1"/>
          <p:nvPr/>
        </p:nvSpPr>
        <p:spPr>
          <a:xfrm>
            <a:off x="755575" y="1061950"/>
            <a:ext cx="5212200" cy="3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Roboto"/>
                <a:ea typeface="Roboto"/>
                <a:cs typeface="Roboto"/>
                <a:sym typeface="Roboto"/>
              </a:rPr>
              <a:t>Certainly! Here are the four important applications of the AssistU project:</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US" sz="1300">
                <a:solidFill>
                  <a:schemeClr val="dk1"/>
                </a:solidFill>
                <a:latin typeface="Roboto"/>
                <a:ea typeface="Roboto"/>
                <a:cs typeface="Roboto"/>
                <a:sym typeface="Roboto"/>
              </a:rPr>
              <a:t>College Campuses :</a:t>
            </a:r>
            <a:r>
              <a:rPr lang="en-US" sz="1300">
                <a:solidFill>
                  <a:schemeClr val="dk1"/>
                </a:solidFill>
                <a:latin typeface="Roboto"/>
                <a:ea typeface="Roboto"/>
                <a:cs typeface="Roboto"/>
                <a:sym typeface="Roboto"/>
              </a:rPr>
              <a:t> Streamlining access to essential services for students, including dining, housing, medical care, and academic resources.</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US" sz="1300">
                <a:solidFill>
                  <a:schemeClr val="dk1"/>
                </a:solidFill>
                <a:latin typeface="Roboto"/>
                <a:ea typeface="Roboto"/>
                <a:cs typeface="Roboto"/>
                <a:sym typeface="Roboto"/>
              </a:rPr>
              <a:t>Urban Areas :</a:t>
            </a:r>
            <a:r>
              <a:rPr lang="en-US" sz="1300">
                <a:solidFill>
                  <a:schemeClr val="dk1"/>
                </a:solidFill>
                <a:latin typeface="Roboto"/>
                <a:ea typeface="Roboto"/>
                <a:cs typeface="Roboto"/>
                <a:sym typeface="Roboto"/>
              </a:rPr>
              <a:t> Assisting residents and visitors in navigating services in student-centric urban zones with multiple colleges.</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US" sz="1300">
                <a:solidFill>
                  <a:schemeClr val="dk1"/>
                </a:solidFill>
                <a:latin typeface="Roboto"/>
                <a:ea typeface="Roboto"/>
                <a:cs typeface="Roboto"/>
                <a:sym typeface="Roboto"/>
              </a:rPr>
              <a:t>Tourism and Travel :</a:t>
            </a:r>
            <a:r>
              <a:rPr lang="en-US" sz="1300">
                <a:solidFill>
                  <a:schemeClr val="dk1"/>
                </a:solidFill>
                <a:latin typeface="Roboto"/>
                <a:ea typeface="Roboto"/>
                <a:cs typeface="Roboto"/>
                <a:sym typeface="Roboto"/>
              </a:rPr>
              <a:t> Offering personalized recommendations for tourists in unfamiliar locations, covering hotels, restaurants, attractions, and transportation.</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b="1" lang="en-US" sz="1300">
                <a:solidFill>
                  <a:schemeClr val="dk1"/>
                </a:solidFill>
                <a:latin typeface="Roboto"/>
                <a:ea typeface="Roboto"/>
                <a:cs typeface="Roboto"/>
                <a:sym typeface="Roboto"/>
              </a:rPr>
              <a:t>Corporate Campuses :</a:t>
            </a:r>
            <a:r>
              <a:rPr lang="en-US" sz="1300">
                <a:solidFill>
                  <a:schemeClr val="dk1"/>
                </a:solidFill>
                <a:latin typeface="Roboto"/>
                <a:ea typeface="Roboto"/>
                <a:cs typeface="Roboto"/>
                <a:sym typeface="Roboto"/>
              </a:rPr>
              <a:t> Facilitating employee access to services within large corporate campuses, encompassing dining, fitness, transportation, and amenities.</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b="1"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pic>
        <p:nvPicPr>
          <p:cNvPr id="325" name="Google Shape;325;p28"/>
          <p:cNvPicPr preferRelativeResize="0"/>
          <p:nvPr/>
        </p:nvPicPr>
        <p:blipFill rotWithShape="1">
          <a:blip r:embed="rId3">
            <a:alphaModFix/>
          </a:blip>
          <a:srcRect b="0" l="4107" r="3376" t="0"/>
          <a:stretch/>
        </p:blipFill>
        <p:spPr>
          <a:xfrm>
            <a:off x="5967775" y="1447450"/>
            <a:ext cx="2383875" cy="257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idx="2" type="title"/>
          </p:nvPr>
        </p:nvSpPr>
        <p:spPr>
          <a:xfrm>
            <a:off x="630650" y="364876"/>
            <a:ext cx="7671300" cy="73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latin typeface="Albert Sans"/>
                <a:ea typeface="Albert Sans"/>
                <a:cs typeface="Albert Sans"/>
                <a:sym typeface="Albert Sans"/>
              </a:rPr>
              <a:t>TABLE OF CONTENTS</a:t>
            </a:r>
            <a:endParaRPr/>
          </a:p>
        </p:txBody>
      </p:sp>
      <p:sp>
        <p:nvSpPr>
          <p:cNvPr id="119" name="Google Shape;119;p11"/>
          <p:cNvSpPr/>
          <p:nvPr/>
        </p:nvSpPr>
        <p:spPr>
          <a:xfrm>
            <a:off x="7048850" y="3331325"/>
            <a:ext cx="555600" cy="5556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11"/>
          <p:cNvGrpSpPr/>
          <p:nvPr/>
        </p:nvGrpSpPr>
        <p:grpSpPr>
          <a:xfrm>
            <a:off x="7277540" y="3456026"/>
            <a:ext cx="835737" cy="835737"/>
            <a:chOff x="7774163" y="804325"/>
            <a:chExt cx="587100" cy="587100"/>
          </a:xfrm>
        </p:grpSpPr>
        <p:sp>
          <p:nvSpPr>
            <p:cNvPr id="121" name="Google Shape;121;p11"/>
            <p:cNvSpPr/>
            <p:nvPr/>
          </p:nvSpPr>
          <p:spPr>
            <a:xfrm>
              <a:off x="7774163" y="8043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 name="Google Shape;123;p11"/>
            <p:cNvGrpSpPr/>
            <p:nvPr/>
          </p:nvGrpSpPr>
          <p:grpSpPr>
            <a:xfrm>
              <a:off x="7941423" y="971571"/>
              <a:ext cx="252594" cy="252615"/>
              <a:chOff x="-44924250" y="3206000"/>
              <a:chExt cx="300100" cy="300125"/>
            </a:xfrm>
          </p:grpSpPr>
          <p:sp>
            <p:nvSpPr>
              <p:cNvPr id="124" name="Google Shape;124;p11"/>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1"/>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1"/>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1"/>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9" name="Google Shape;129;p11"/>
          <p:cNvSpPr/>
          <p:nvPr/>
        </p:nvSpPr>
        <p:spPr>
          <a:xfrm>
            <a:off x="6902850" y="2629688"/>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1"/>
          <p:cNvSpPr/>
          <p:nvPr/>
        </p:nvSpPr>
        <p:spPr>
          <a:xfrm>
            <a:off x="7089750" y="2796925"/>
            <a:ext cx="151500" cy="151500"/>
          </a:xfrm>
          <a:prstGeom prst="ellipse">
            <a:avLst/>
          </a:prstGeom>
          <a:gradFill>
            <a:gsLst>
              <a:gs pos="0">
                <a:srgbClr val="AD8DFF">
                  <a:alpha val="9803"/>
                </a:srgbClr>
              </a:gs>
              <a:gs pos="100000">
                <a:srgbClr val="6746B9">
                  <a:alpha val="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11"/>
          <p:cNvGrpSpPr/>
          <p:nvPr/>
        </p:nvGrpSpPr>
        <p:grpSpPr>
          <a:xfrm>
            <a:off x="7621101" y="2964045"/>
            <a:ext cx="554809" cy="554809"/>
            <a:chOff x="5724800" y="2169125"/>
            <a:chExt cx="587100" cy="587100"/>
          </a:xfrm>
        </p:grpSpPr>
        <p:sp>
          <p:nvSpPr>
            <p:cNvPr id="132" name="Google Shape;132;p11"/>
            <p:cNvSpPr/>
            <p:nvPr/>
          </p:nvSpPr>
          <p:spPr>
            <a:xfrm>
              <a:off x="5724800" y="2169125"/>
              <a:ext cx="587100" cy="5871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1"/>
            <p:cNvSpPr/>
            <p:nvPr/>
          </p:nvSpPr>
          <p:spPr>
            <a:xfrm>
              <a:off x="5795750" y="2240075"/>
              <a:ext cx="445200" cy="445200"/>
            </a:xfrm>
            <a:prstGeom prst="ellipse">
              <a:avLst/>
            </a:prstGeom>
            <a:gradFill>
              <a:gsLst>
                <a:gs pos="0">
                  <a:schemeClr val="dk2"/>
                </a:gs>
                <a:gs pos="100000">
                  <a:schemeClr val="lt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a:off x="5889083" y="2332610"/>
              <a:ext cx="258497" cy="260131"/>
            </a:xfrm>
            <a:custGeom>
              <a:rect b="b" l="l" r="r" t="t"/>
              <a:pathLst>
                <a:path extrusionOk="0" h="42505" w="42238">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 name="Google Shape;135;p11"/>
          <p:cNvSpPr/>
          <p:nvPr/>
        </p:nvSpPr>
        <p:spPr>
          <a:xfrm>
            <a:off x="8113275" y="3241450"/>
            <a:ext cx="105900" cy="1059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1"/>
          <p:cNvSpPr txBox="1"/>
          <p:nvPr/>
        </p:nvSpPr>
        <p:spPr>
          <a:xfrm>
            <a:off x="521300" y="1079763"/>
            <a:ext cx="50964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01</a:t>
            </a:r>
            <a:r>
              <a:rPr b="0" i="0" lang="en-US" u="none" cap="none" strike="noStrike">
                <a:solidFill>
                  <a:srgbClr val="000000"/>
                </a:solidFill>
                <a:latin typeface="Albert Sans"/>
                <a:ea typeface="Albert Sans"/>
                <a:cs typeface="Albert Sans"/>
                <a:sym typeface="Albert Sans"/>
              </a:rPr>
              <a:t>   Domain</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02</a:t>
            </a:r>
            <a:r>
              <a:rPr b="0" i="0" lang="en-US" u="none" cap="none" strike="noStrike">
                <a:solidFill>
                  <a:srgbClr val="000000"/>
                </a:solidFill>
                <a:latin typeface="Albert Sans"/>
                <a:ea typeface="Albert Sans"/>
                <a:cs typeface="Albert Sans"/>
                <a:sym typeface="Albert Sans"/>
              </a:rPr>
              <a:t>  Brief Introduction</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03</a:t>
            </a:r>
            <a:r>
              <a:rPr b="0" i="0" lang="en-US" u="none" cap="none" strike="noStrike">
                <a:solidFill>
                  <a:srgbClr val="000000"/>
                </a:solidFill>
                <a:latin typeface="Albert Sans"/>
                <a:ea typeface="Albert Sans"/>
                <a:cs typeface="Albert Sans"/>
                <a:sym typeface="Albert Sans"/>
              </a:rPr>
              <a:t>  Motivation: Need, Relevance and Scope</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04</a:t>
            </a:r>
            <a:r>
              <a:rPr b="0" i="0" lang="en-US" u="none" cap="none" strike="noStrike">
                <a:solidFill>
                  <a:srgbClr val="000000"/>
                </a:solidFill>
                <a:latin typeface="Albert Sans"/>
                <a:ea typeface="Albert Sans"/>
                <a:cs typeface="Albert Sans"/>
                <a:sym typeface="Albert Sans"/>
              </a:rPr>
              <a:t>  Literature Survey</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05</a:t>
            </a:r>
            <a:r>
              <a:rPr b="0" i="0" lang="en-US" u="none" cap="none" strike="noStrike">
                <a:solidFill>
                  <a:srgbClr val="000000"/>
                </a:solidFill>
                <a:latin typeface="Albert Sans"/>
                <a:ea typeface="Albert Sans"/>
                <a:cs typeface="Albert Sans"/>
                <a:sym typeface="Albert Sans"/>
              </a:rPr>
              <a:t>  Aim and Objective</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06</a:t>
            </a:r>
            <a:r>
              <a:rPr b="0" i="0" lang="en-US" u="none" cap="none" strike="noStrike">
                <a:solidFill>
                  <a:srgbClr val="000000"/>
                </a:solidFill>
                <a:latin typeface="Albert Sans"/>
                <a:ea typeface="Albert Sans"/>
                <a:cs typeface="Albert Sans"/>
                <a:sym typeface="Albert Sans"/>
              </a:rPr>
              <a:t>  Proposed architecture / Methodology</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07</a:t>
            </a:r>
            <a:r>
              <a:rPr b="0" i="0" lang="en-US" u="none" cap="none" strike="noStrike">
                <a:solidFill>
                  <a:srgbClr val="000000"/>
                </a:solidFill>
                <a:latin typeface="Albert Sans"/>
                <a:ea typeface="Albert Sans"/>
                <a:cs typeface="Albert Sans"/>
                <a:sym typeface="Albert Sans"/>
              </a:rPr>
              <a:t>  Proposed  Algorithm</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08</a:t>
            </a:r>
            <a:r>
              <a:rPr b="0" i="0" lang="en-US" u="none" cap="none" strike="noStrike">
                <a:solidFill>
                  <a:srgbClr val="000000"/>
                </a:solidFill>
                <a:latin typeface="Albert Sans"/>
                <a:ea typeface="Albert Sans"/>
                <a:cs typeface="Albert Sans"/>
                <a:sym typeface="Albert Sans"/>
              </a:rPr>
              <a:t>  Block Diagram </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09</a:t>
            </a:r>
            <a:r>
              <a:rPr b="0" i="0" lang="en-US" u="none" cap="none" strike="noStrike">
                <a:solidFill>
                  <a:srgbClr val="000000"/>
                </a:solidFill>
                <a:latin typeface="Albert Sans"/>
                <a:ea typeface="Albert Sans"/>
                <a:cs typeface="Albert Sans"/>
                <a:sym typeface="Albert Sans"/>
              </a:rPr>
              <a:t>  Software and Hardware requirements</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10 </a:t>
            </a:r>
            <a:r>
              <a:rPr b="0" i="0" lang="en-US" u="none" cap="none" strike="noStrike">
                <a:solidFill>
                  <a:srgbClr val="000000"/>
                </a:solidFill>
                <a:latin typeface="Albert Sans"/>
                <a:ea typeface="Albert Sans"/>
                <a:cs typeface="Albert Sans"/>
                <a:sym typeface="Albert Sans"/>
              </a:rPr>
              <a:t> Advantages</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11</a:t>
            </a:r>
            <a:r>
              <a:rPr b="0" i="0" lang="en-US" u="none" cap="none" strike="noStrike">
                <a:solidFill>
                  <a:srgbClr val="000000"/>
                </a:solidFill>
                <a:latin typeface="Albert Sans"/>
                <a:ea typeface="Albert Sans"/>
                <a:cs typeface="Albert Sans"/>
                <a:sym typeface="Albert Sans"/>
              </a:rPr>
              <a:t>   Limitations</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12</a:t>
            </a:r>
            <a:r>
              <a:rPr b="0" i="0" lang="en-US" u="none" cap="none" strike="noStrike">
                <a:solidFill>
                  <a:srgbClr val="000000"/>
                </a:solidFill>
                <a:latin typeface="Albert Sans"/>
                <a:ea typeface="Albert Sans"/>
                <a:cs typeface="Albert Sans"/>
                <a:sym typeface="Albert Sans"/>
              </a:rPr>
              <a:t>  Application</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13</a:t>
            </a:r>
            <a:r>
              <a:rPr b="0" i="0" lang="en-US" u="none" cap="none" strike="noStrike">
                <a:solidFill>
                  <a:srgbClr val="000000"/>
                </a:solidFill>
                <a:latin typeface="Albert Sans"/>
                <a:ea typeface="Albert Sans"/>
                <a:cs typeface="Albert Sans"/>
                <a:sym typeface="Albert Sans"/>
              </a:rPr>
              <a:t>  Future Scope</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14</a:t>
            </a:r>
            <a:r>
              <a:rPr b="0" i="0" lang="en-US" u="none" cap="none" strike="noStrike">
                <a:solidFill>
                  <a:srgbClr val="000000"/>
                </a:solidFill>
                <a:latin typeface="Albert Sans"/>
                <a:ea typeface="Albert Sans"/>
                <a:cs typeface="Albert Sans"/>
                <a:sym typeface="Albert Sans"/>
              </a:rPr>
              <a:t>  Conclusion</a:t>
            </a:r>
            <a:endParaRPr/>
          </a:p>
          <a:p>
            <a:pPr indent="0" lvl="0" marL="0" marR="0" rtl="0" algn="l">
              <a:lnSpc>
                <a:spcPct val="100000"/>
              </a:lnSpc>
              <a:spcBef>
                <a:spcPts val="0"/>
              </a:spcBef>
              <a:spcAft>
                <a:spcPts val="0"/>
              </a:spcAft>
              <a:buNone/>
            </a:pPr>
            <a:r>
              <a:rPr b="1" i="0" lang="en-US" u="none" cap="none" strike="noStrike">
                <a:solidFill>
                  <a:srgbClr val="000000"/>
                </a:solidFill>
                <a:latin typeface="Albert Sans"/>
                <a:ea typeface="Albert Sans"/>
                <a:cs typeface="Albert Sans"/>
                <a:sym typeface="Albert Sans"/>
              </a:rPr>
              <a:t>15</a:t>
            </a:r>
            <a:r>
              <a:rPr b="0" i="0" lang="en-US" u="none" cap="none" strike="noStrike">
                <a:solidFill>
                  <a:srgbClr val="000000"/>
                </a:solidFill>
                <a:latin typeface="Albert Sans"/>
                <a:ea typeface="Albert Sans"/>
                <a:cs typeface="Albert Sans"/>
                <a:sym typeface="Albert Sans"/>
              </a:rPr>
              <a:t>  References</a:t>
            </a:r>
            <a:endParaRPr b="1" i="0" u="none" cap="none" strike="noStrike">
              <a:solidFill>
                <a:srgbClr val="000000"/>
              </a:solidFill>
              <a:latin typeface="Arial Rounded"/>
              <a:ea typeface="Arial Rounded"/>
              <a:cs typeface="Arial Rounded"/>
              <a:sym typeface="Arial Rounded"/>
            </a:endParaRPr>
          </a:p>
        </p:txBody>
      </p:sp>
      <p:grpSp>
        <p:nvGrpSpPr>
          <p:cNvPr id="137" name="Google Shape;137;p11"/>
          <p:cNvGrpSpPr/>
          <p:nvPr/>
        </p:nvGrpSpPr>
        <p:grpSpPr>
          <a:xfrm>
            <a:off x="5330744" y="2188701"/>
            <a:ext cx="2001014" cy="1106716"/>
            <a:chOff x="6879411" y="2843985"/>
            <a:chExt cx="1404319" cy="776643"/>
          </a:xfrm>
        </p:grpSpPr>
        <p:grpSp>
          <p:nvGrpSpPr>
            <p:cNvPr id="138" name="Google Shape;138;p11"/>
            <p:cNvGrpSpPr/>
            <p:nvPr/>
          </p:nvGrpSpPr>
          <p:grpSpPr>
            <a:xfrm>
              <a:off x="6879411" y="2843985"/>
              <a:ext cx="1404319" cy="776643"/>
              <a:chOff x="4202297" y="-1870275"/>
              <a:chExt cx="2538997" cy="1404164"/>
            </a:xfrm>
          </p:grpSpPr>
          <p:sp>
            <p:nvSpPr>
              <p:cNvPr id="139" name="Google Shape;139;p11"/>
              <p:cNvSpPr/>
              <p:nvPr/>
            </p:nvSpPr>
            <p:spPr>
              <a:xfrm>
                <a:off x="4202297" y="-1870275"/>
                <a:ext cx="2538997" cy="227172"/>
              </a:xfrm>
              <a:custGeom>
                <a:rect b="b" l="l" r="r" t="t"/>
                <a:pathLst>
                  <a:path extrusionOk="0" h="11958" w="133649">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a:off x="4202297" y="-1643101"/>
                <a:ext cx="2538997" cy="1176990"/>
              </a:xfrm>
              <a:custGeom>
                <a:rect b="b" l="l" r="r" t="t"/>
                <a:pathLst>
                  <a:path extrusionOk="0" h="61955" w="133649">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1"/>
              <p:cNvSpPr/>
              <p:nvPr/>
            </p:nvSpPr>
            <p:spPr>
              <a:xfrm>
                <a:off x="4284841" y="-1807298"/>
                <a:ext cx="71583" cy="71583"/>
              </a:xfrm>
              <a:custGeom>
                <a:rect b="b" l="l" r="r" t="t"/>
                <a:pathLst>
                  <a:path extrusionOk="0" h="3768" w="3768">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1"/>
              <p:cNvSpPr/>
              <p:nvPr/>
            </p:nvSpPr>
            <p:spPr>
              <a:xfrm>
                <a:off x="4447574" y="-1807298"/>
                <a:ext cx="71583" cy="71583"/>
              </a:xfrm>
              <a:custGeom>
                <a:rect b="b" l="l" r="r" t="t"/>
                <a:pathLst>
                  <a:path extrusionOk="0" h="3768" w="3768">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a:off x="4610326" y="-1807298"/>
                <a:ext cx="71564" cy="71583"/>
              </a:xfrm>
              <a:custGeom>
                <a:rect b="b" l="l" r="r" t="t"/>
                <a:pathLst>
                  <a:path extrusionOk="0" h="3768" w="3767">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11"/>
            <p:cNvGrpSpPr/>
            <p:nvPr/>
          </p:nvGrpSpPr>
          <p:grpSpPr>
            <a:xfrm flipH="1">
              <a:off x="7727981" y="3082508"/>
              <a:ext cx="395014" cy="409310"/>
              <a:chOff x="3357325" y="2093500"/>
              <a:chExt cx="311525" cy="322825"/>
            </a:xfrm>
          </p:grpSpPr>
          <p:sp>
            <p:nvSpPr>
              <p:cNvPr id="145" name="Google Shape;145;p11"/>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46" name="Google Shape;146;p11"/>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47" name="Google Shape;147;p11"/>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148" name="Google Shape;148;p11"/>
            <p:cNvSpPr/>
            <p:nvPr/>
          </p:nvSpPr>
          <p:spPr>
            <a:xfrm>
              <a:off x="7040399" y="3082527"/>
              <a:ext cx="563400" cy="77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1"/>
            <p:cNvSpPr/>
            <p:nvPr/>
          </p:nvSpPr>
          <p:spPr>
            <a:xfrm>
              <a:off x="7040399" y="3195879"/>
              <a:ext cx="563400" cy="296100"/>
            </a:xfrm>
            <a:prstGeom prst="roundRect">
              <a:avLst>
                <a:gd fmla="val 17271"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11"/>
          <p:cNvGrpSpPr/>
          <p:nvPr/>
        </p:nvGrpSpPr>
        <p:grpSpPr>
          <a:xfrm>
            <a:off x="5513969" y="1435837"/>
            <a:ext cx="554700" cy="554700"/>
            <a:chOff x="1221094" y="1533487"/>
            <a:chExt cx="554700" cy="554700"/>
          </a:xfrm>
        </p:grpSpPr>
        <p:sp>
          <p:nvSpPr>
            <p:cNvPr id="151" name="Google Shape;151;p11"/>
            <p:cNvSpPr/>
            <p:nvPr/>
          </p:nvSpPr>
          <p:spPr>
            <a:xfrm>
              <a:off x="1221094" y="1533487"/>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a:off x="1288144" y="1600535"/>
              <a:ext cx="420600" cy="420600"/>
            </a:xfrm>
            <a:prstGeom prst="ellipse">
              <a:avLst/>
            </a:pr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11"/>
            <p:cNvGrpSpPr/>
            <p:nvPr/>
          </p:nvGrpSpPr>
          <p:grpSpPr>
            <a:xfrm>
              <a:off x="1376326" y="1673263"/>
              <a:ext cx="244237" cy="244216"/>
              <a:chOff x="4628325" y="3599825"/>
              <a:chExt cx="295400" cy="295375"/>
            </a:xfrm>
          </p:grpSpPr>
          <p:sp>
            <p:nvSpPr>
              <p:cNvPr id="154" name="Google Shape;154;p11"/>
              <p:cNvSpPr/>
              <p:nvPr/>
            </p:nvSpPr>
            <p:spPr>
              <a:xfrm>
                <a:off x="4679525" y="3686450"/>
                <a:ext cx="17350" cy="86675"/>
              </a:xfrm>
              <a:custGeom>
                <a:rect b="b" l="l" r="r" t="t"/>
                <a:pathLst>
                  <a:path extrusionOk="0" h="3467" w="694">
                    <a:moveTo>
                      <a:pt x="0" y="1"/>
                    </a:moveTo>
                    <a:lnTo>
                      <a:pt x="0" y="3466"/>
                    </a:lnTo>
                    <a:lnTo>
                      <a:pt x="694" y="3466"/>
                    </a:lnTo>
                    <a:lnTo>
                      <a:pt x="69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1"/>
              <p:cNvSpPr/>
              <p:nvPr/>
            </p:nvSpPr>
            <p:spPr>
              <a:xfrm>
                <a:off x="4854375" y="3686450"/>
                <a:ext cx="18150" cy="86675"/>
              </a:xfrm>
              <a:custGeom>
                <a:rect b="b" l="l" r="r" t="t"/>
                <a:pathLst>
                  <a:path extrusionOk="0" h="3467" w="726">
                    <a:moveTo>
                      <a:pt x="1" y="1"/>
                    </a:moveTo>
                    <a:lnTo>
                      <a:pt x="1" y="3466"/>
                    </a:lnTo>
                    <a:lnTo>
                      <a:pt x="725" y="3466"/>
                    </a:lnTo>
                    <a:lnTo>
                      <a:pt x="72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a:off x="4679525" y="3790425"/>
                <a:ext cx="17350" cy="104000"/>
              </a:xfrm>
              <a:custGeom>
                <a:rect b="b" l="l" r="r" t="t"/>
                <a:pathLst>
                  <a:path extrusionOk="0" h="4160" w="694">
                    <a:moveTo>
                      <a:pt x="0" y="0"/>
                    </a:moveTo>
                    <a:lnTo>
                      <a:pt x="0" y="4159"/>
                    </a:lnTo>
                    <a:lnTo>
                      <a:pt x="694" y="4159"/>
                    </a:lnTo>
                    <a:lnTo>
                      <a:pt x="69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a:off x="4854375" y="3790425"/>
                <a:ext cx="18150" cy="104000"/>
              </a:xfrm>
              <a:custGeom>
                <a:rect b="b" l="l" r="r" t="t"/>
                <a:pathLst>
                  <a:path extrusionOk="0" h="4160" w="726">
                    <a:moveTo>
                      <a:pt x="1" y="0"/>
                    </a:moveTo>
                    <a:lnTo>
                      <a:pt x="1" y="4159"/>
                    </a:lnTo>
                    <a:lnTo>
                      <a:pt x="725" y="4159"/>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a:off x="4628325" y="3686450"/>
                <a:ext cx="34675" cy="86675"/>
              </a:xfrm>
              <a:custGeom>
                <a:rect b="b" l="l" r="r" t="t"/>
                <a:pathLst>
                  <a:path extrusionOk="0" h="3467" w="1387">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1"/>
              <p:cNvSpPr/>
              <p:nvPr/>
            </p:nvSpPr>
            <p:spPr>
              <a:xfrm>
                <a:off x="4714975" y="3686450"/>
                <a:ext cx="122100" cy="86675"/>
              </a:xfrm>
              <a:custGeom>
                <a:rect b="b" l="l" r="r" t="t"/>
                <a:pathLst>
                  <a:path extrusionOk="0" h="3467" w="4884">
                    <a:moveTo>
                      <a:pt x="0" y="1"/>
                    </a:moveTo>
                    <a:lnTo>
                      <a:pt x="0" y="3466"/>
                    </a:lnTo>
                    <a:lnTo>
                      <a:pt x="4883" y="3466"/>
                    </a:lnTo>
                    <a:lnTo>
                      <a:pt x="488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1"/>
              <p:cNvSpPr/>
              <p:nvPr/>
            </p:nvSpPr>
            <p:spPr>
              <a:xfrm>
                <a:off x="4889025" y="3777825"/>
                <a:ext cx="34700" cy="117375"/>
              </a:xfrm>
              <a:custGeom>
                <a:rect b="b" l="l" r="r" t="t"/>
                <a:pathLst>
                  <a:path extrusionOk="0" h="4695" w="1388">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a:off x="4628325" y="3777825"/>
                <a:ext cx="34675" cy="116600"/>
              </a:xfrm>
              <a:custGeom>
                <a:rect b="b" l="l" r="r" t="t"/>
                <a:pathLst>
                  <a:path extrusionOk="0" h="4664" w="1387">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a:off x="4766950" y="3790425"/>
                <a:ext cx="17350" cy="18150"/>
              </a:xfrm>
              <a:custGeom>
                <a:rect b="b" l="l" r="r" t="t"/>
                <a:pathLst>
                  <a:path extrusionOk="0" h="726" w="694">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1"/>
              <p:cNvSpPr/>
              <p:nvPr/>
            </p:nvSpPr>
            <p:spPr>
              <a:xfrm>
                <a:off x="4889025" y="3686450"/>
                <a:ext cx="34700" cy="86675"/>
              </a:xfrm>
              <a:custGeom>
                <a:rect b="b" l="l" r="r" t="t"/>
                <a:pathLst>
                  <a:path extrusionOk="0" h="3467" w="1388">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1"/>
              <p:cNvSpPr/>
              <p:nvPr/>
            </p:nvSpPr>
            <p:spPr>
              <a:xfrm>
                <a:off x="4714975" y="3790425"/>
                <a:ext cx="122100" cy="104000"/>
              </a:xfrm>
              <a:custGeom>
                <a:rect b="b" l="l" r="r" t="t"/>
                <a:pathLst>
                  <a:path extrusionOk="0" h="4160" w="4884">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a:off x="4714175" y="3599825"/>
                <a:ext cx="122100" cy="69325"/>
              </a:xfrm>
              <a:custGeom>
                <a:rect b="b" l="l" r="r" t="t"/>
                <a:pathLst>
                  <a:path extrusionOk="0" h="2773" w="4884">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6" name="Google Shape;166;p11"/>
          <p:cNvGrpSpPr/>
          <p:nvPr/>
        </p:nvGrpSpPr>
        <p:grpSpPr>
          <a:xfrm>
            <a:off x="6343074" y="1848076"/>
            <a:ext cx="1326801" cy="733850"/>
            <a:chOff x="6879411" y="2843985"/>
            <a:chExt cx="1404319" cy="776643"/>
          </a:xfrm>
        </p:grpSpPr>
        <p:grpSp>
          <p:nvGrpSpPr>
            <p:cNvPr id="167" name="Google Shape;167;p11"/>
            <p:cNvGrpSpPr/>
            <p:nvPr/>
          </p:nvGrpSpPr>
          <p:grpSpPr>
            <a:xfrm>
              <a:off x="6879411" y="2843985"/>
              <a:ext cx="1404319" cy="776643"/>
              <a:chOff x="4202297" y="-1870275"/>
              <a:chExt cx="2538997" cy="1404164"/>
            </a:xfrm>
          </p:grpSpPr>
          <p:sp>
            <p:nvSpPr>
              <p:cNvPr id="168" name="Google Shape;168;p11"/>
              <p:cNvSpPr/>
              <p:nvPr/>
            </p:nvSpPr>
            <p:spPr>
              <a:xfrm>
                <a:off x="4202297" y="-1870275"/>
                <a:ext cx="2538997" cy="227172"/>
              </a:xfrm>
              <a:custGeom>
                <a:rect b="b" l="l" r="r" t="t"/>
                <a:pathLst>
                  <a:path extrusionOk="0" h="11958" w="133649">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1"/>
              <p:cNvSpPr/>
              <p:nvPr/>
            </p:nvSpPr>
            <p:spPr>
              <a:xfrm>
                <a:off x="4202297" y="-1643101"/>
                <a:ext cx="2538997" cy="1176990"/>
              </a:xfrm>
              <a:custGeom>
                <a:rect b="b" l="l" r="r" t="t"/>
                <a:pathLst>
                  <a:path extrusionOk="0" h="61955" w="133649">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1"/>
              <p:cNvSpPr/>
              <p:nvPr/>
            </p:nvSpPr>
            <p:spPr>
              <a:xfrm>
                <a:off x="4284841" y="-1807298"/>
                <a:ext cx="71583" cy="71583"/>
              </a:xfrm>
              <a:custGeom>
                <a:rect b="b" l="l" r="r" t="t"/>
                <a:pathLst>
                  <a:path extrusionOk="0" h="3768" w="3768">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a:off x="4447574" y="-1807298"/>
                <a:ext cx="71583" cy="71583"/>
              </a:xfrm>
              <a:custGeom>
                <a:rect b="b" l="l" r="r" t="t"/>
                <a:pathLst>
                  <a:path extrusionOk="0" h="3768" w="3768">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a:off x="4610326" y="-1807298"/>
                <a:ext cx="71564" cy="71583"/>
              </a:xfrm>
              <a:custGeom>
                <a:rect b="b" l="l" r="r" t="t"/>
                <a:pathLst>
                  <a:path extrusionOk="0" h="3768" w="3767">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11"/>
            <p:cNvGrpSpPr/>
            <p:nvPr/>
          </p:nvGrpSpPr>
          <p:grpSpPr>
            <a:xfrm flipH="1">
              <a:off x="7727981" y="3082508"/>
              <a:ext cx="395014" cy="409310"/>
              <a:chOff x="3357325" y="2093500"/>
              <a:chExt cx="311525" cy="322825"/>
            </a:xfrm>
          </p:grpSpPr>
          <p:sp>
            <p:nvSpPr>
              <p:cNvPr id="174" name="Google Shape;174;p11"/>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5" name="Google Shape;175;p11"/>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6" name="Google Shape;176;p11"/>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177" name="Google Shape;177;p11"/>
            <p:cNvSpPr/>
            <p:nvPr/>
          </p:nvSpPr>
          <p:spPr>
            <a:xfrm>
              <a:off x="7040399" y="3082527"/>
              <a:ext cx="563400" cy="77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1"/>
            <p:cNvSpPr/>
            <p:nvPr/>
          </p:nvSpPr>
          <p:spPr>
            <a:xfrm>
              <a:off x="7040399" y="3195879"/>
              <a:ext cx="563400" cy="296100"/>
            </a:xfrm>
            <a:prstGeom prst="roundRect">
              <a:avLst>
                <a:gd fmla="val 17271"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nvSpPr>
        <p:spPr>
          <a:xfrm>
            <a:off x="1136421" y="1724655"/>
            <a:ext cx="69334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US" sz="1400" u="none" cap="none" strike="noStrike">
                <a:solidFill>
                  <a:srgbClr val="000000"/>
                </a:solidFill>
                <a:latin typeface="Albert Sans"/>
                <a:ea typeface="Albert Sans"/>
                <a:cs typeface="Albert Sans"/>
                <a:sym typeface="Albert Sans"/>
              </a:rPr>
            </a:br>
            <a:endParaRPr b="0" i="0" sz="1400" u="none" cap="none" strike="noStrike">
              <a:solidFill>
                <a:srgbClr val="000000"/>
              </a:solidFill>
              <a:latin typeface="Albert Sans"/>
              <a:ea typeface="Albert Sans"/>
              <a:cs typeface="Albert Sans"/>
              <a:sym typeface="Albert Sans"/>
            </a:endParaRPr>
          </a:p>
        </p:txBody>
      </p:sp>
      <p:sp>
        <p:nvSpPr>
          <p:cNvPr id="331" name="Google Shape;331;p29"/>
          <p:cNvSpPr txBox="1"/>
          <p:nvPr/>
        </p:nvSpPr>
        <p:spPr>
          <a:xfrm>
            <a:off x="1350279" y="679075"/>
            <a:ext cx="3555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184E"/>
                </a:solidFill>
                <a:latin typeface="Albert Sans"/>
                <a:ea typeface="Albert Sans"/>
                <a:cs typeface="Albert Sans"/>
                <a:sym typeface="Albert Sans"/>
              </a:rPr>
              <a:t>FUTURE SCOPE</a:t>
            </a:r>
            <a:endParaRPr b="1" i="0" sz="2800" u="none" cap="none" strike="noStrike">
              <a:solidFill>
                <a:srgbClr val="00184E"/>
              </a:solidFill>
              <a:latin typeface="Albert Sans"/>
              <a:ea typeface="Albert Sans"/>
              <a:cs typeface="Albert Sans"/>
              <a:sym typeface="Albert Sans"/>
            </a:endParaRPr>
          </a:p>
        </p:txBody>
      </p:sp>
      <p:sp>
        <p:nvSpPr>
          <p:cNvPr id="332" name="Google Shape;332;p29"/>
          <p:cNvSpPr txBox="1"/>
          <p:nvPr/>
        </p:nvSpPr>
        <p:spPr>
          <a:xfrm>
            <a:off x="755576" y="555526"/>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1</a:t>
            </a:r>
            <a:r>
              <a:rPr b="1" lang="en-US" sz="3200">
                <a:solidFill>
                  <a:schemeClr val="accent2"/>
                </a:solidFill>
                <a:latin typeface="Albert Sans"/>
                <a:ea typeface="Albert Sans"/>
                <a:cs typeface="Albert Sans"/>
                <a:sym typeface="Albert Sans"/>
              </a:rPr>
              <a:t>3</a:t>
            </a:r>
            <a:endParaRPr b="1" i="0" sz="3200" u="none" cap="none" strike="noStrike">
              <a:solidFill>
                <a:schemeClr val="accent2"/>
              </a:solidFill>
              <a:latin typeface="Albert Sans"/>
              <a:ea typeface="Albert Sans"/>
              <a:cs typeface="Albert Sans"/>
              <a:sym typeface="Albert Sans"/>
            </a:endParaRPr>
          </a:p>
        </p:txBody>
      </p:sp>
      <p:sp>
        <p:nvSpPr>
          <p:cNvPr id="333" name="Google Shape;333;p29"/>
          <p:cNvSpPr txBox="1"/>
          <p:nvPr/>
        </p:nvSpPr>
        <p:spPr>
          <a:xfrm>
            <a:off x="755575" y="1308175"/>
            <a:ext cx="5259300" cy="30414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chemeClr val="dk1"/>
              </a:buClr>
              <a:buSzPts val="1350"/>
              <a:buFont typeface="Albert Sans"/>
              <a:buChar char="●"/>
            </a:pPr>
            <a:r>
              <a:rPr b="1" lang="en-US" sz="1350">
                <a:solidFill>
                  <a:schemeClr val="dk1"/>
                </a:solidFill>
                <a:latin typeface="Albert Sans"/>
                <a:ea typeface="Albert Sans"/>
                <a:cs typeface="Albert Sans"/>
                <a:sym typeface="Albert Sans"/>
              </a:rPr>
              <a:t>Integration of Emerging Technologies:</a:t>
            </a:r>
            <a:r>
              <a:rPr lang="en-US" sz="1350">
                <a:solidFill>
                  <a:schemeClr val="dk1"/>
                </a:solidFill>
                <a:latin typeface="Albert Sans"/>
                <a:ea typeface="Albert Sans"/>
                <a:cs typeface="Albert Sans"/>
                <a:sym typeface="Albert Sans"/>
              </a:rPr>
              <a:t> Exploring AR or VR to enhance user engagement through immersive experiences.</a:t>
            </a:r>
            <a:endParaRPr sz="1350">
              <a:solidFill>
                <a:schemeClr val="dk1"/>
              </a:solidFill>
              <a:latin typeface="Albert Sans"/>
              <a:ea typeface="Albert Sans"/>
              <a:cs typeface="Albert Sans"/>
              <a:sym typeface="Albert Sans"/>
            </a:endParaRPr>
          </a:p>
          <a:p>
            <a:pPr indent="-314325" lvl="0" marL="457200" rtl="0" algn="l">
              <a:spcBef>
                <a:spcPts val="0"/>
              </a:spcBef>
              <a:spcAft>
                <a:spcPts val="0"/>
              </a:spcAft>
              <a:buClr>
                <a:schemeClr val="dk1"/>
              </a:buClr>
              <a:buSzPts val="1350"/>
              <a:buFont typeface="Albert Sans"/>
              <a:buChar char="●"/>
            </a:pPr>
            <a:r>
              <a:rPr b="1" lang="en-US" sz="1350">
                <a:solidFill>
                  <a:schemeClr val="dk1"/>
                </a:solidFill>
                <a:latin typeface="Albert Sans"/>
                <a:ea typeface="Albert Sans"/>
                <a:cs typeface="Albert Sans"/>
                <a:sym typeface="Albert Sans"/>
              </a:rPr>
              <a:t>Expansion to New Markets:</a:t>
            </a:r>
            <a:r>
              <a:rPr lang="en-US" sz="1350">
                <a:solidFill>
                  <a:schemeClr val="dk1"/>
                </a:solidFill>
                <a:latin typeface="Albert Sans"/>
                <a:ea typeface="Albert Sans"/>
                <a:cs typeface="Albert Sans"/>
                <a:sym typeface="Albert Sans"/>
              </a:rPr>
              <a:t> Targeting demographics beyond college campuses, such as high school students, young professionals, and tourists.</a:t>
            </a:r>
            <a:endParaRPr sz="1350">
              <a:solidFill>
                <a:schemeClr val="dk1"/>
              </a:solidFill>
              <a:latin typeface="Albert Sans"/>
              <a:ea typeface="Albert Sans"/>
              <a:cs typeface="Albert Sans"/>
              <a:sym typeface="Albert Sans"/>
            </a:endParaRPr>
          </a:p>
          <a:p>
            <a:pPr indent="-314325" lvl="0" marL="457200" rtl="0" algn="l">
              <a:spcBef>
                <a:spcPts val="0"/>
              </a:spcBef>
              <a:spcAft>
                <a:spcPts val="0"/>
              </a:spcAft>
              <a:buClr>
                <a:schemeClr val="dk1"/>
              </a:buClr>
              <a:buSzPts val="1350"/>
              <a:buFont typeface="Albert Sans"/>
              <a:buChar char="●"/>
            </a:pPr>
            <a:r>
              <a:rPr b="1" lang="en-US" sz="1350">
                <a:solidFill>
                  <a:schemeClr val="dk1"/>
                </a:solidFill>
                <a:latin typeface="Albert Sans"/>
                <a:ea typeface="Albert Sans"/>
                <a:cs typeface="Albert Sans"/>
                <a:sym typeface="Albert Sans"/>
              </a:rPr>
              <a:t>Enhanced Personalization:</a:t>
            </a:r>
            <a:r>
              <a:rPr lang="en-US" sz="1350">
                <a:solidFill>
                  <a:schemeClr val="dk1"/>
                </a:solidFill>
                <a:latin typeface="Albert Sans"/>
                <a:ea typeface="Albert Sans"/>
                <a:cs typeface="Albert Sans"/>
                <a:sym typeface="Albert Sans"/>
              </a:rPr>
              <a:t> Utilizing advanced machine learning and data analytics for personalized recommendations based on contextual factors.</a:t>
            </a:r>
            <a:endParaRPr sz="1350">
              <a:solidFill>
                <a:schemeClr val="dk1"/>
              </a:solidFill>
              <a:latin typeface="Albert Sans"/>
              <a:ea typeface="Albert Sans"/>
              <a:cs typeface="Albert Sans"/>
              <a:sym typeface="Albert Sans"/>
            </a:endParaRPr>
          </a:p>
          <a:p>
            <a:pPr indent="-314325" lvl="0" marL="457200" rtl="0" algn="l">
              <a:spcBef>
                <a:spcPts val="0"/>
              </a:spcBef>
              <a:spcAft>
                <a:spcPts val="0"/>
              </a:spcAft>
              <a:buClr>
                <a:schemeClr val="dk1"/>
              </a:buClr>
              <a:buSzPts val="1350"/>
              <a:buFont typeface="Albert Sans"/>
              <a:buChar char="●"/>
            </a:pPr>
            <a:r>
              <a:rPr b="1" lang="en-US" sz="1350">
                <a:solidFill>
                  <a:schemeClr val="dk1"/>
                </a:solidFill>
                <a:latin typeface="Albert Sans"/>
                <a:ea typeface="Albert Sans"/>
                <a:cs typeface="Albert Sans"/>
                <a:sym typeface="Albert Sans"/>
              </a:rPr>
              <a:t>Partnerships and Collaborations:</a:t>
            </a:r>
            <a:r>
              <a:rPr lang="en-US" sz="1350">
                <a:solidFill>
                  <a:schemeClr val="dk1"/>
                </a:solidFill>
                <a:latin typeface="Albert Sans"/>
                <a:ea typeface="Albert Sans"/>
                <a:cs typeface="Albert Sans"/>
                <a:sym typeface="Albert Sans"/>
              </a:rPr>
              <a:t> Forming alliances with local businesses and stakeholders to support expansion and foster community engagement.</a:t>
            </a:r>
            <a:endParaRPr sz="135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1350">
              <a:solidFill>
                <a:schemeClr val="dk1"/>
              </a:solidFill>
              <a:latin typeface="Albert Sans"/>
              <a:ea typeface="Albert Sans"/>
              <a:cs typeface="Albert Sans"/>
              <a:sym typeface="Albert Sans"/>
            </a:endParaRPr>
          </a:p>
        </p:txBody>
      </p:sp>
      <p:sp>
        <p:nvSpPr>
          <p:cNvPr id="334" name="Google Shape;334;p29"/>
          <p:cNvSpPr/>
          <p:nvPr/>
        </p:nvSpPr>
        <p:spPr>
          <a:xfrm>
            <a:off x="6130575" y="932175"/>
            <a:ext cx="935655" cy="929824"/>
          </a:xfrm>
          <a:custGeom>
            <a:rect b="b" l="l" r="r" t="t"/>
            <a:pathLst>
              <a:path extrusionOk="0" h="2054860" w="2056384">
                <a:moveTo>
                  <a:pt x="0" y="1027430"/>
                </a:moveTo>
                <a:cubicBezTo>
                  <a:pt x="0" y="459994"/>
                  <a:pt x="460375" y="0"/>
                  <a:pt x="1028192" y="0"/>
                </a:cubicBezTo>
                <a:cubicBezTo>
                  <a:pt x="1596009" y="0"/>
                  <a:pt x="2056384" y="459994"/>
                  <a:pt x="2056384" y="1027430"/>
                </a:cubicBezTo>
                <a:cubicBezTo>
                  <a:pt x="2056384" y="1594866"/>
                  <a:pt x="1596009" y="2054860"/>
                  <a:pt x="1028192" y="2054860"/>
                </a:cubicBezTo>
                <a:cubicBezTo>
                  <a:pt x="460375" y="2054860"/>
                  <a:pt x="0" y="1594866"/>
                  <a:pt x="0" y="1027430"/>
                </a:cubicBezTo>
                <a:close/>
              </a:path>
            </a:pathLst>
          </a:custGeom>
          <a:solidFill>
            <a:srgbClr val="6746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6972300" y="1803275"/>
            <a:ext cx="935655" cy="929824"/>
          </a:xfrm>
          <a:custGeom>
            <a:rect b="b" l="l" r="r" t="t"/>
            <a:pathLst>
              <a:path extrusionOk="0" h="2054860" w="2056384">
                <a:moveTo>
                  <a:pt x="0" y="1027430"/>
                </a:moveTo>
                <a:cubicBezTo>
                  <a:pt x="0" y="459994"/>
                  <a:pt x="460375" y="0"/>
                  <a:pt x="1028192" y="0"/>
                </a:cubicBezTo>
                <a:cubicBezTo>
                  <a:pt x="1596009" y="0"/>
                  <a:pt x="2056384" y="459994"/>
                  <a:pt x="2056384" y="1027430"/>
                </a:cubicBezTo>
                <a:cubicBezTo>
                  <a:pt x="2056384" y="1594866"/>
                  <a:pt x="1596009" y="2054860"/>
                  <a:pt x="1028192" y="2054860"/>
                </a:cubicBezTo>
                <a:cubicBezTo>
                  <a:pt x="460375" y="2054860"/>
                  <a:pt x="0" y="1594866"/>
                  <a:pt x="0" y="1027430"/>
                </a:cubicBezTo>
                <a:close/>
              </a:path>
            </a:pathLst>
          </a:custGeom>
          <a:solidFill>
            <a:srgbClr val="6746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6130575" y="2733100"/>
            <a:ext cx="935655" cy="929824"/>
          </a:xfrm>
          <a:custGeom>
            <a:rect b="b" l="l" r="r" t="t"/>
            <a:pathLst>
              <a:path extrusionOk="0" h="2054860" w="2056384">
                <a:moveTo>
                  <a:pt x="0" y="1027430"/>
                </a:moveTo>
                <a:cubicBezTo>
                  <a:pt x="0" y="459994"/>
                  <a:pt x="460375" y="0"/>
                  <a:pt x="1028192" y="0"/>
                </a:cubicBezTo>
                <a:cubicBezTo>
                  <a:pt x="1596009" y="0"/>
                  <a:pt x="2056384" y="459994"/>
                  <a:pt x="2056384" y="1027430"/>
                </a:cubicBezTo>
                <a:cubicBezTo>
                  <a:pt x="2056384" y="1594866"/>
                  <a:pt x="1596009" y="2054860"/>
                  <a:pt x="1028192" y="2054860"/>
                </a:cubicBezTo>
                <a:cubicBezTo>
                  <a:pt x="460375" y="2054860"/>
                  <a:pt x="0" y="1594866"/>
                  <a:pt x="0" y="1027430"/>
                </a:cubicBezTo>
                <a:close/>
              </a:path>
            </a:pathLst>
          </a:custGeom>
          <a:solidFill>
            <a:srgbClr val="6746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6901050" y="3604200"/>
            <a:ext cx="935655" cy="929824"/>
          </a:xfrm>
          <a:custGeom>
            <a:rect b="b" l="l" r="r" t="t"/>
            <a:pathLst>
              <a:path extrusionOk="0" h="2054860" w="2056384">
                <a:moveTo>
                  <a:pt x="0" y="1027430"/>
                </a:moveTo>
                <a:cubicBezTo>
                  <a:pt x="0" y="459994"/>
                  <a:pt x="460375" y="0"/>
                  <a:pt x="1028192" y="0"/>
                </a:cubicBezTo>
                <a:cubicBezTo>
                  <a:pt x="1596009" y="0"/>
                  <a:pt x="2056384" y="459994"/>
                  <a:pt x="2056384" y="1027430"/>
                </a:cubicBezTo>
                <a:cubicBezTo>
                  <a:pt x="2056384" y="1594866"/>
                  <a:pt x="1596009" y="2054860"/>
                  <a:pt x="1028192" y="2054860"/>
                </a:cubicBezTo>
                <a:cubicBezTo>
                  <a:pt x="460375" y="2054860"/>
                  <a:pt x="0" y="1594866"/>
                  <a:pt x="0" y="1027430"/>
                </a:cubicBezTo>
                <a:close/>
              </a:path>
            </a:pathLst>
          </a:custGeom>
          <a:solidFill>
            <a:srgbClr val="6746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371925" y="1105300"/>
            <a:ext cx="452957" cy="583585"/>
          </a:xfrm>
          <a:custGeom>
            <a:rect b="b" l="l" r="r" t="t"/>
            <a:pathLst>
              <a:path extrusionOk="0" h="1065909" w="724731">
                <a:moveTo>
                  <a:pt x="0" y="0"/>
                </a:moveTo>
                <a:lnTo>
                  <a:pt x="724731" y="0"/>
                </a:lnTo>
                <a:lnTo>
                  <a:pt x="724731" y="1065908"/>
                </a:lnTo>
                <a:lnTo>
                  <a:pt x="0" y="1065908"/>
                </a:lnTo>
                <a:lnTo>
                  <a:pt x="0" y="0"/>
                </a:lnTo>
                <a:close/>
              </a:path>
            </a:pathLst>
          </a:custGeom>
          <a:blipFill rotWithShape="1">
            <a:blip r:embed="rId3">
              <a:alphaModFix/>
            </a:blip>
            <a:stretch>
              <a:fillRect b="0" l="0" r="0" t="0"/>
            </a:stretch>
          </a:blipFill>
          <a:ln>
            <a:noFill/>
          </a:ln>
        </p:spPr>
      </p:sp>
      <p:sp>
        <p:nvSpPr>
          <p:cNvPr id="339" name="Google Shape;339;p29"/>
          <p:cNvSpPr/>
          <p:nvPr/>
        </p:nvSpPr>
        <p:spPr>
          <a:xfrm>
            <a:off x="7126975" y="3776900"/>
            <a:ext cx="530291" cy="524203"/>
          </a:xfrm>
          <a:custGeom>
            <a:rect b="b" l="l" r="r" t="t"/>
            <a:pathLst>
              <a:path extrusionOk="0" h="892261" w="1029692">
                <a:moveTo>
                  <a:pt x="0" y="0"/>
                </a:moveTo>
                <a:lnTo>
                  <a:pt x="1029692" y="0"/>
                </a:lnTo>
                <a:lnTo>
                  <a:pt x="1029692" y="892261"/>
                </a:lnTo>
                <a:lnTo>
                  <a:pt x="0" y="892261"/>
                </a:lnTo>
                <a:lnTo>
                  <a:pt x="0" y="0"/>
                </a:lnTo>
                <a:close/>
              </a:path>
            </a:pathLst>
          </a:custGeom>
          <a:blipFill rotWithShape="1">
            <a:blip r:embed="rId4">
              <a:alphaModFix/>
            </a:blip>
            <a:stretch>
              <a:fillRect b="0" l="0" r="0" t="0"/>
            </a:stretch>
          </a:blipFill>
          <a:ln>
            <a:noFill/>
          </a:ln>
        </p:spPr>
      </p:sp>
      <p:sp>
        <p:nvSpPr>
          <p:cNvPr id="340" name="Google Shape;340;p29"/>
          <p:cNvSpPr/>
          <p:nvPr/>
        </p:nvSpPr>
        <p:spPr>
          <a:xfrm>
            <a:off x="7143622" y="1976496"/>
            <a:ext cx="593013" cy="583390"/>
          </a:xfrm>
          <a:custGeom>
            <a:rect b="b" l="l" r="r" t="t"/>
            <a:pathLst>
              <a:path extrusionOk="0" h="988796" w="1000866">
                <a:moveTo>
                  <a:pt x="0" y="0"/>
                </a:moveTo>
                <a:lnTo>
                  <a:pt x="1000866" y="0"/>
                </a:lnTo>
                <a:lnTo>
                  <a:pt x="1000866" y="988796"/>
                </a:lnTo>
                <a:lnTo>
                  <a:pt x="0" y="988796"/>
                </a:lnTo>
                <a:lnTo>
                  <a:pt x="0" y="0"/>
                </a:lnTo>
                <a:close/>
              </a:path>
            </a:pathLst>
          </a:custGeom>
          <a:blipFill rotWithShape="1">
            <a:blip r:embed="rId5">
              <a:alphaModFix/>
            </a:blip>
            <a:stretch>
              <a:fillRect b="0" l="0" r="0" t="0"/>
            </a:stretch>
          </a:blipFill>
          <a:ln>
            <a:noFill/>
          </a:ln>
        </p:spPr>
      </p:sp>
      <p:sp>
        <p:nvSpPr>
          <p:cNvPr id="341" name="Google Shape;341;p29"/>
          <p:cNvSpPr/>
          <p:nvPr/>
        </p:nvSpPr>
        <p:spPr>
          <a:xfrm>
            <a:off x="6369425" y="2905300"/>
            <a:ext cx="531618" cy="523806"/>
          </a:xfrm>
          <a:custGeom>
            <a:rect b="b" l="l" r="r" t="t"/>
            <a:pathLst>
              <a:path extrusionOk="0" h="880347" w="799426">
                <a:moveTo>
                  <a:pt x="0" y="0"/>
                </a:moveTo>
                <a:lnTo>
                  <a:pt x="799426" y="0"/>
                </a:lnTo>
                <a:lnTo>
                  <a:pt x="799426" y="880347"/>
                </a:lnTo>
                <a:lnTo>
                  <a:pt x="0" y="880347"/>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nvSpPr>
        <p:spPr>
          <a:xfrm>
            <a:off x="1487306" y="785350"/>
            <a:ext cx="2709600" cy="50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700" u="none" cap="none" strike="noStrike">
                <a:solidFill>
                  <a:srgbClr val="00184E"/>
                </a:solidFill>
                <a:latin typeface="Albert Sans"/>
                <a:ea typeface="Albert Sans"/>
                <a:cs typeface="Albert Sans"/>
                <a:sym typeface="Albert Sans"/>
              </a:rPr>
              <a:t>CONCLUSION</a:t>
            </a:r>
            <a:endParaRPr b="1" i="0" sz="2700" u="none" cap="none" strike="noStrike">
              <a:solidFill>
                <a:srgbClr val="00184E"/>
              </a:solidFill>
              <a:latin typeface="Albert Sans"/>
              <a:ea typeface="Albert Sans"/>
              <a:cs typeface="Albert Sans"/>
              <a:sym typeface="Albert Sans"/>
            </a:endParaRPr>
          </a:p>
        </p:txBody>
      </p:sp>
      <p:sp>
        <p:nvSpPr>
          <p:cNvPr id="347" name="Google Shape;347;p30"/>
          <p:cNvSpPr txBox="1"/>
          <p:nvPr/>
        </p:nvSpPr>
        <p:spPr>
          <a:xfrm>
            <a:off x="749151" y="653851"/>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1</a:t>
            </a:r>
            <a:r>
              <a:rPr b="1" lang="en-US" sz="3200">
                <a:solidFill>
                  <a:schemeClr val="accent2"/>
                </a:solidFill>
                <a:latin typeface="Albert Sans"/>
                <a:ea typeface="Albert Sans"/>
                <a:cs typeface="Albert Sans"/>
                <a:sym typeface="Albert Sans"/>
              </a:rPr>
              <a:t>4</a:t>
            </a:r>
            <a:endParaRPr b="1" i="0" sz="3200" u="none" cap="none" strike="noStrike">
              <a:solidFill>
                <a:schemeClr val="accent2"/>
              </a:solidFill>
              <a:latin typeface="Albert Sans"/>
              <a:ea typeface="Albert Sans"/>
              <a:cs typeface="Albert Sans"/>
              <a:sym typeface="Albert Sans"/>
            </a:endParaRPr>
          </a:p>
        </p:txBody>
      </p:sp>
      <p:sp>
        <p:nvSpPr>
          <p:cNvPr id="348" name="Google Shape;348;p30"/>
          <p:cNvSpPr txBox="1"/>
          <p:nvPr/>
        </p:nvSpPr>
        <p:spPr>
          <a:xfrm>
            <a:off x="978600" y="1238850"/>
            <a:ext cx="6362100" cy="27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300">
              <a:solidFill>
                <a:srgbClr val="1F1F1F"/>
              </a:solidFill>
              <a:latin typeface="Albert Sans"/>
              <a:ea typeface="Albert Sans"/>
              <a:cs typeface="Albert Sans"/>
              <a:sym typeface="Albert Sans"/>
            </a:endParaRPr>
          </a:p>
          <a:p>
            <a:pPr indent="0" lvl="0" marL="0" rtl="0" algn="l">
              <a:spcBef>
                <a:spcPts val="1200"/>
              </a:spcBef>
              <a:spcAft>
                <a:spcPts val="0"/>
              </a:spcAft>
              <a:buClr>
                <a:srgbClr val="000000"/>
              </a:buClr>
              <a:buFont typeface="Arial"/>
              <a:buNone/>
            </a:pPr>
            <a:r>
              <a:rPr lang="en-US">
                <a:latin typeface="Albert Sans"/>
                <a:ea typeface="Albert Sans"/>
                <a:cs typeface="Albert Sans"/>
                <a:sym typeface="Albert Sans"/>
              </a:rPr>
              <a:t>This project built a website recommending college services like PG/hostels, laundry, and clinics. It simplifies service discovery for students, saving them time and effort. Key features include personalized recommendations based on user preferences and consolidating user ratings. Ultimately, this project empowers students, offers a valuable resource for the college community.</a:t>
            </a:r>
            <a:endParaRPr sz="1300">
              <a:solidFill>
                <a:srgbClr val="1F1F1F"/>
              </a:solidFill>
              <a:latin typeface="Albert Sans"/>
              <a:ea typeface="Albert Sans"/>
              <a:cs typeface="Albert Sans"/>
              <a:sym typeface="Albert Sans"/>
            </a:endParaRPr>
          </a:p>
          <a:p>
            <a:pPr indent="0" lvl="0" marL="0" rtl="0" algn="l">
              <a:lnSpc>
                <a:spcPct val="115000"/>
              </a:lnSpc>
              <a:spcBef>
                <a:spcPts val="1200"/>
              </a:spcBef>
              <a:spcAft>
                <a:spcPts val="1200"/>
              </a:spcAft>
              <a:buNone/>
            </a:pPr>
            <a:r>
              <a:t/>
            </a:r>
            <a:endParaRPr sz="1300">
              <a:solidFill>
                <a:srgbClr val="1F1F1F"/>
              </a:solidFill>
              <a:latin typeface="Albert Sans"/>
              <a:ea typeface="Albert Sans"/>
              <a:cs typeface="Albert Sans"/>
              <a:sym typeface="Albert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nvSpPr>
        <p:spPr>
          <a:xfrm>
            <a:off x="1331629" y="728650"/>
            <a:ext cx="35325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000" u="none" cap="none" strike="noStrike">
                <a:solidFill>
                  <a:srgbClr val="00184E"/>
                </a:solidFill>
                <a:latin typeface="Albert Sans"/>
                <a:ea typeface="Albert Sans"/>
                <a:cs typeface="Albert Sans"/>
                <a:sym typeface="Albert Sans"/>
              </a:rPr>
              <a:t>REFERENCES</a:t>
            </a:r>
            <a:endParaRPr b="1" i="0" sz="3000" u="none" cap="none" strike="noStrike">
              <a:solidFill>
                <a:srgbClr val="00184E"/>
              </a:solidFill>
              <a:latin typeface="Albert Sans"/>
              <a:ea typeface="Albert Sans"/>
              <a:cs typeface="Albert Sans"/>
              <a:sym typeface="Albert Sans"/>
            </a:endParaRPr>
          </a:p>
        </p:txBody>
      </p:sp>
      <p:sp>
        <p:nvSpPr>
          <p:cNvPr id="354" name="Google Shape;354;p31"/>
          <p:cNvSpPr txBox="1"/>
          <p:nvPr/>
        </p:nvSpPr>
        <p:spPr>
          <a:xfrm>
            <a:off x="755576" y="555526"/>
            <a:ext cx="9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1</a:t>
            </a:r>
            <a:r>
              <a:rPr b="1" lang="en-US" sz="3200">
                <a:solidFill>
                  <a:schemeClr val="accent2"/>
                </a:solidFill>
                <a:latin typeface="Albert Sans"/>
                <a:ea typeface="Albert Sans"/>
                <a:cs typeface="Albert Sans"/>
                <a:sym typeface="Albert Sans"/>
              </a:rPr>
              <a:t>5</a:t>
            </a:r>
            <a:endParaRPr b="1" i="0" sz="3200" u="none" cap="none" strike="noStrike">
              <a:solidFill>
                <a:schemeClr val="accent2"/>
              </a:solidFill>
              <a:latin typeface="Albert Sans"/>
              <a:ea typeface="Albert Sans"/>
              <a:cs typeface="Albert Sans"/>
              <a:sym typeface="Albert Sans"/>
            </a:endParaRPr>
          </a:p>
        </p:txBody>
      </p:sp>
      <p:sp>
        <p:nvSpPr>
          <p:cNvPr id="355" name="Google Shape;355;p31"/>
          <p:cNvSpPr txBox="1"/>
          <p:nvPr/>
        </p:nvSpPr>
        <p:spPr>
          <a:xfrm>
            <a:off x="791559" y="1282748"/>
            <a:ext cx="7560900" cy="4155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200" u="none" cap="none" strike="noStrike">
                <a:solidFill>
                  <a:srgbClr val="000000"/>
                </a:solidFill>
                <a:latin typeface="Albert Sans"/>
                <a:ea typeface="Albert Sans"/>
                <a:cs typeface="Albert Sans"/>
                <a:sym typeface="Albert Sans"/>
              </a:rPr>
              <a:t>[1] Mr. Nikhil Falke, Mr. Abhishek Kiranrao Dabhade, Miss. Ashvini Rangraoji Bansod, Mr. Nirmal Sureshkumar</a:t>
            </a:r>
            <a:r>
              <a:rPr lang="en-US" sz="1200">
                <a:latin typeface="Albert Sans"/>
                <a:ea typeface="Albert Sans"/>
                <a:cs typeface="Albert Sans"/>
                <a:sym typeface="Albert Sans"/>
              </a:rPr>
              <a:t> </a:t>
            </a:r>
            <a:r>
              <a:rPr b="0" i="0" lang="en-US" sz="1200" u="none" cap="none" strike="noStrike">
                <a:solidFill>
                  <a:srgbClr val="000000"/>
                </a:solidFill>
                <a:latin typeface="Albert Sans"/>
                <a:ea typeface="Albert Sans"/>
                <a:cs typeface="Albert Sans"/>
                <a:sym typeface="Albert Sans"/>
              </a:rPr>
              <a:t>Bajaj</a:t>
            </a:r>
            <a:r>
              <a:rPr lang="en-US" sz="1200">
                <a:latin typeface="Albert Sans"/>
                <a:ea typeface="Albert Sans"/>
                <a:cs typeface="Albert Sans"/>
                <a:sym typeface="Albert Sans"/>
              </a:rPr>
              <a:t> </a:t>
            </a:r>
            <a:r>
              <a:rPr b="0" i="0" lang="en-US" sz="1200" u="none" cap="none" strike="noStrike">
                <a:solidFill>
                  <a:srgbClr val="000000"/>
                </a:solidFill>
                <a:latin typeface="Albert Sans"/>
                <a:ea typeface="Albert Sans"/>
                <a:cs typeface="Albert Sans"/>
                <a:sym typeface="Albert Sans"/>
              </a:rPr>
              <a:t>, Mr. Chaitanya Harish Tayade</a:t>
            </a:r>
            <a:r>
              <a:rPr lang="en-US" sz="1200">
                <a:latin typeface="Albert Sans"/>
                <a:ea typeface="Albert Sans"/>
                <a:cs typeface="Albert Sans"/>
                <a:sym typeface="Albert Sans"/>
              </a:rPr>
              <a:t> </a:t>
            </a:r>
            <a:r>
              <a:rPr b="0" i="0" lang="en-US" sz="1200" u="none" cap="none" strike="noStrike">
                <a:solidFill>
                  <a:srgbClr val="000000"/>
                </a:solidFill>
                <a:latin typeface="Albert Sans"/>
                <a:ea typeface="Albert Sans"/>
                <a:cs typeface="Albert Sans"/>
                <a:sym typeface="Albert Sans"/>
              </a:rPr>
              <a:t>, Prof. Y. R. Shelokar</a:t>
            </a:r>
            <a:r>
              <a:rPr lang="en-US" sz="1200">
                <a:latin typeface="Albert Sans"/>
                <a:ea typeface="Albert Sans"/>
                <a:cs typeface="Albert Sans"/>
                <a:sym typeface="Albert Sans"/>
              </a:rPr>
              <a:t>, “Implementation of Online Mess Recommender System using Sentiment Analysis”,UG Scholar, Professor, Computer Science &amp; Engineering Dr. Rajendra Gode Institute of Technology and Research, Amravati, Maharashtra.ISSN: 2321-9653; 2023</a:t>
            </a:r>
            <a:endParaRPr sz="1200">
              <a:latin typeface="Albert Sans"/>
              <a:ea typeface="Albert Sans"/>
              <a:cs typeface="Albert Sans"/>
              <a:sym typeface="Albert Sans"/>
            </a:endParaRPr>
          </a:p>
          <a:p>
            <a:pPr indent="0" lvl="0" marL="0" marR="0" rtl="0" algn="just">
              <a:lnSpc>
                <a:spcPct val="150000"/>
              </a:lnSpc>
              <a:spcBef>
                <a:spcPts val="0"/>
              </a:spcBef>
              <a:spcAft>
                <a:spcPts val="0"/>
              </a:spcAft>
              <a:buNone/>
            </a:pPr>
            <a:r>
              <a:rPr b="0" i="0" lang="en-US" sz="1200" u="none" cap="none" strike="noStrike">
                <a:solidFill>
                  <a:srgbClr val="000000"/>
                </a:solidFill>
                <a:latin typeface="Albert Sans"/>
                <a:ea typeface="Albert Sans"/>
                <a:cs typeface="Albert Sans"/>
                <a:sym typeface="Albert Sans"/>
              </a:rPr>
              <a:t>[2] </a:t>
            </a:r>
            <a:r>
              <a:rPr lang="en-US" sz="1200">
                <a:latin typeface="Albert Sans"/>
                <a:ea typeface="Albert Sans"/>
                <a:cs typeface="Albert Sans"/>
                <a:sym typeface="Albert Sans"/>
              </a:rPr>
              <a:t>Mandeep Katre (Professor) ,Kumar Abhay Gupta , Shipra Katiyar , Saumya Shahi , Shreya Awasthi, “A Review Paper on PG Recommendation System” ,Department of Computer Science &amp; Engineering, Inderprastha Engineering College, Ghaziabad, Uttar Pradesh.</a:t>
            </a:r>
            <a:r>
              <a:rPr b="0" i="0" lang="en-US" sz="1200" u="none" cap="none" strike="noStrike">
                <a:solidFill>
                  <a:srgbClr val="000000"/>
                </a:solidFill>
                <a:latin typeface="Albert Sans"/>
                <a:ea typeface="Albert Sans"/>
                <a:cs typeface="Albert Sans"/>
                <a:sym typeface="Albert Sans"/>
              </a:rPr>
              <a:t> ISSN: 2321-9653; 2023</a:t>
            </a:r>
            <a:endParaRPr/>
          </a:p>
          <a:p>
            <a:pPr indent="0" lvl="0" marL="0" rtl="0" algn="just">
              <a:lnSpc>
                <a:spcPct val="150000"/>
              </a:lnSpc>
              <a:spcBef>
                <a:spcPts val="0"/>
              </a:spcBef>
              <a:spcAft>
                <a:spcPts val="0"/>
              </a:spcAft>
              <a:buNone/>
            </a:pPr>
            <a:r>
              <a:rPr lang="en-US" sz="1200">
                <a:latin typeface="Albert Sans"/>
                <a:ea typeface="Albert Sans"/>
                <a:cs typeface="Albert Sans"/>
                <a:sym typeface="Albert Sans"/>
              </a:rPr>
              <a:t>[3] Sanjivani Adsul, Disha Borale, Yash Divate, Tanvi Diwnale, Shardul Dixit, Pornima Dokhale, Shreyas Done, Rent Your Resi: “Hostel and Mess”, Vishwakarma Institute of Technology, Pune. ISSN : 2320-2882, 2023.</a:t>
            </a:r>
            <a:endParaRPr sz="1200">
              <a:latin typeface="Albert Sans"/>
              <a:ea typeface="Albert Sans"/>
              <a:cs typeface="Albert Sans"/>
              <a:sym typeface="Albert Sans"/>
            </a:endParaRPr>
          </a:p>
          <a:p>
            <a:pPr indent="0" lvl="0" marL="0" marR="0" rtl="0" algn="just">
              <a:lnSpc>
                <a:spcPct val="150000"/>
              </a:lnSpc>
              <a:spcBef>
                <a:spcPts val="0"/>
              </a:spcBef>
              <a:spcAft>
                <a:spcPts val="0"/>
              </a:spcAft>
              <a:buNone/>
            </a:pPr>
            <a:r>
              <a:rPr b="0" i="0" lang="en-US" sz="1200" u="none" cap="none" strike="noStrike">
                <a:solidFill>
                  <a:srgbClr val="000000"/>
                </a:solidFill>
                <a:latin typeface="Albert Sans"/>
                <a:ea typeface="Albert Sans"/>
                <a:cs typeface="Albert Sans"/>
                <a:sym typeface="Albert Sans"/>
              </a:rPr>
              <a:t>[</a:t>
            </a:r>
            <a:r>
              <a:rPr lang="en-US" sz="1200">
                <a:latin typeface="Albert Sans"/>
                <a:ea typeface="Albert Sans"/>
                <a:cs typeface="Albert Sans"/>
                <a:sym typeface="Albert Sans"/>
              </a:rPr>
              <a:t>4</a:t>
            </a:r>
            <a:r>
              <a:rPr b="0" i="0" lang="en-US" sz="1200" u="none" cap="none" strike="noStrike">
                <a:solidFill>
                  <a:srgbClr val="000000"/>
                </a:solidFill>
                <a:latin typeface="Albert Sans"/>
                <a:ea typeface="Albert Sans"/>
                <a:cs typeface="Albert Sans"/>
                <a:sym typeface="Albert Sans"/>
              </a:rPr>
              <a:t>] </a:t>
            </a:r>
            <a:r>
              <a:rPr lang="en-US" sz="1200">
                <a:latin typeface="Albert Sans"/>
                <a:ea typeface="Albert Sans"/>
                <a:cs typeface="Albert Sans"/>
                <a:sym typeface="Albert Sans"/>
              </a:rPr>
              <a:t>Vineetha Rohra, Anurag Sukhija, Nikita Lalwani, Ajay Karare, “Mess Management System Implementation”, ICSTS-2015</a:t>
            </a:r>
            <a:endParaRPr/>
          </a:p>
          <a:p>
            <a:pPr indent="0" lvl="0" marL="0" marR="0" rtl="0" algn="just">
              <a:lnSpc>
                <a:spcPct val="150000"/>
              </a:lnSpc>
              <a:spcBef>
                <a:spcPts val="0"/>
              </a:spcBef>
              <a:spcAft>
                <a:spcPts val="0"/>
              </a:spcAft>
              <a:buNone/>
            </a:pPr>
            <a:r>
              <a:t/>
            </a:r>
            <a:endParaRPr sz="1200">
              <a:latin typeface="Albert Sans"/>
              <a:ea typeface="Albert Sans"/>
              <a:cs typeface="Albert Sans"/>
              <a:sym typeface="Albert Sans"/>
            </a:endParaRPr>
          </a:p>
          <a:p>
            <a:pPr indent="0" lvl="0" marL="0" marR="0" rtl="0" algn="just">
              <a:lnSpc>
                <a:spcPct val="150000"/>
              </a:lnSpc>
              <a:spcBef>
                <a:spcPts val="0"/>
              </a:spcBef>
              <a:spcAft>
                <a:spcPts val="0"/>
              </a:spcAft>
              <a:buNone/>
            </a:pPr>
            <a:r>
              <a:t/>
            </a:r>
            <a:endParaRPr sz="1200">
              <a:latin typeface="Albert Sans"/>
              <a:ea typeface="Albert Sans"/>
              <a:cs typeface="Albert Sans"/>
              <a:sym typeface="Albert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pSp>
        <p:nvGrpSpPr>
          <p:cNvPr id="360" name="Google Shape;360;p32"/>
          <p:cNvGrpSpPr/>
          <p:nvPr/>
        </p:nvGrpSpPr>
        <p:grpSpPr>
          <a:xfrm>
            <a:off x="4894586" y="966023"/>
            <a:ext cx="3211436" cy="3211451"/>
            <a:chOff x="1190500" y="238125"/>
            <a:chExt cx="5237175" cy="5237200"/>
          </a:xfrm>
        </p:grpSpPr>
        <p:sp>
          <p:nvSpPr>
            <p:cNvPr id="361" name="Google Shape;361;p32"/>
            <p:cNvSpPr/>
            <p:nvPr/>
          </p:nvSpPr>
          <p:spPr>
            <a:xfrm>
              <a:off x="1190500" y="238125"/>
              <a:ext cx="5237175" cy="5237200"/>
            </a:xfrm>
            <a:custGeom>
              <a:rect b="b" l="l" r="r" t="t"/>
              <a:pathLst>
                <a:path extrusionOk="0" h="209488" w="209487">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2"/>
            <p:cNvSpPr/>
            <p:nvPr/>
          </p:nvSpPr>
          <p:spPr>
            <a:xfrm>
              <a:off x="1732050" y="779675"/>
              <a:ext cx="4154050" cy="4154075"/>
            </a:xfrm>
            <a:custGeom>
              <a:rect b="b" l="l" r="r" t="t"/>
              <a:pathLst>
                <a:path extrusionOk="0" h="166163" w="166162">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2"/>
            <p:cNvSpPr/>
            <p:nvPr/>
          </p:nvSpPr>
          <p:spPr>
            <a:xfrm>
              <a:off x="2297475" y="1345125"/>
              <a:ext cx="3023200" cy="3023200"/>
            </a:xfrm>
            <a:custGeom>
              <a:rect b="b" l="l" r="r" t="t"/>
              <a:pathLst>
                <a:path extrusionOk="0" h="120928" w="120928">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32"/>
          <p:cNvGrpSpPr/>
          <p:nvPr/>
        </p:nvGrpSpPr>
        <p:grpSpPr>
          <a:xfrm>
            <a:off x="5330743" y="2188704"/>
            <a:ext cx="2001014" cy="1106717"/>
            <a:chOff x="6879411" y="2843985"/>
            <a:chExt cx="1404319" cy="776643"/>
          </a:xfrm>
        </p:grpSpPr>
        <p:grpSp>
          <p:nvGrpSpPr>
            <p:cNvPr id="365" name="Google Shape;365;p32"/>
            <p:cNvGrpSpPr/>
            <p:nvPr/>
          </p:nvGrpSpPr>
          <p:grpSpPr>
            <a:xfrm>
              <a:off x="6879411" y="2843985"/>
              <a:ext cx="1404319" cy="776643"/>
              <a:chOff x="4202297" y="-1870275"/>
              <a:chExt cx="2538997" cy="1404164"/>
            </a:xfrm>
          </p:grpSpPr>
          <p:sp>
            <p:nvSpPr>
              <p:cNvPr id="366" name="Google Shape;366;p32"/>
              <p:cNvSpPr/>
              <p:nvPr/>
            </p:nvSpPr>
            <p:spPr>
              <a:xfrm>
                <a:off x="4202297" y="-1870275"/>
                <a:ext cx="2538997" cy="227172"/>
              </a:xfrm>
              <a:custGeom>
                <a:rect b="b" l="l" r="r" t="t"/>
                <a:pathLst>
                  <a:path extrusionOk="0" h="11958" w="133649">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2"/>
              <p:cNvSpPr/>
              <p:nvPr/>
            </p:nvSpPr>
            <p:spPr>
              <a:xfrm>
                <a:off x="4202297" y="-1643101"/>
                <a:ext cx="2538997" cy="1176990"/>
              </a:xfrm>
              <a:custGeom>
                <a:rect b="b" l="l" r="r" t="t"/>
                <a:pathLst>
                  <a:path extrusionOk="0" h="61955" w="133649">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2"/>
              <p:cNvSpPr/>
              <p:nvPr/>
            </p:nvSpPr>
            <p:spPr>
              <a:xfrm>
                <a:off x="4284841" y="-1807298"/>
                <a:ext cx="71583" cy="71583"/>
              </a:xfrm>
              <a:custGeom>
                <a:rect b="b" l="l" r="r" t="t"/>
                <a:pathLst>
                  <a:path extrusionOk="0" h="3768" w="3768">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2"/>
              <p:cNvSpPr/>
              <p:nvPr/>
            </p:nvSpPr>
            <p:spPr>
              <a:xfrm>
                <a:off x="4447574" y="-1807298"/>
                <a:ext cx="71583" cy="71583"/>
              </a:xfrm>
              <a:custGeom>
                <a:rect b="b" l="l" r="r" t="t"/>
                <a:pathLst>
                  <a:path extrusionOk="0" h="3768" w="3768">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2"/>
              <p:cNvSpPr/>
              <p:nvPr/>
            </p:nvSpPr>
            <p:spPr>
              <a:xfrm>
                <a:off x="4610326" y="-1807298"/>
                <a:ext cx="71564" cy="71583"/>
              </a:xfrm>
              <a:custGeom>
                <a:rect b="b" l="l" r="r" t="t"/>
                <a:pathLst>
                  <a:path extrusionOk="0" h="3768" w="3767">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32"/>
            <p:cNvGrpSpPr/>
            <p:nvPr/>
          </p:nvGrpSpPr>
          <p:grpSpPr>
            <a:xfrm flipH="1">
              <a:off x="7727981" y="3082508"/>
              <a:ext cx="395014" cy="409310"/>
              <a:chOff x="3357325" y="2093500"/>
              <a:chExt cx="311525" cy="322825"/>
            </a:xfrm>
          </p:grpSpPr>
          <p:sp>
            <p:nvSpPr>
              <p:cNvPr id="372" name="Google Shape;372;p32"/>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3" name="Google Shape;373;p32"/>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4" name="Google Shape;374;p32"/>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375" name="Google Shape;375;p32"/>
            <p:cNvSpPr/>
            <p:nvPr/>
          </p:nvSpPr>
          <p:spPr>
            <a:xfrm>
              <a:off x="7040399" y="3082527"/>
              <a:ext cx="563400" cy="77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2"/>
            <p:cNvSpPr/>
            <p:nvPr/>
          </p:nvSpPr>
          <p:spPr>
            <a:xfrm>
              <a:off x="7040399" y="3195879"/>
              <a:ext cx="563400" cy="296100"/>
            </a:xfrm>
            <a:prstGeom prst="roundRect">
              <a:avLst>
                <a:gd fmla="val 17271"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32"/>
          <p:cNvGrpSpPr/>
          <p:nvPr/>
        </p:nvGrpSpPr>
        <p:grpSpPr>
          <a:xfrm>
            <a:off x="6343074" y="1848076"/>
            <a:ext cx="1326801" cy="733850"/>
            <a:chOff x="6879411" y="2843985"/>
            <a:chExt cx="1404319" cy="776643"/>
          </a:xfrm>
        </p:grpSpPr>
        <p:grpSp>
          <p:nvGrpSpPr>
            <p:cNvPr id="378" name="Google Shape;378;p32"/>
            <p:cNvGrpSpPr/>
            <p:nvPr/>
          </p:nvGrpSpPr>
          <p:grpSpPr>
            <a:xfrm>
              <a:off x="6879411" y="2843985"/>
              <a:ext cx="1404319" cy="776643"/>
              <a:chOff x="4202297" y="-1870275"/>
              <a:chExt cx="2538997" cy="1404164"/>
            </a:xfrm>
          </p:grpSpPr>
          <p:sp>
            <p:nvSpPr>
              <p:cNvPr id="379" name="Google Shape;379;p32"/>
              <p:cNvSpPr/>
              <p:nvPr/>
            </p:nvSpPr>
            <p:spPr>
              <a:xfrm>
                <a:off x="4202297" y="-1870275"/>
                <a:ext cx="2538997" cy="227172"/>
              </a:xfrm>
              <a:custGeom>
                <a:rect b="b" l="l" r="r" t="t"/>
                <a:pathLst>
                  <a:path extrusionOk="0" h="11958" w="133649">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2"/>
              <p:cNvSpPr/>
              <p:nvPr/>
            </p:nvSpPr>
            <p:spPr>
              <a:xfrm>
                <a:off x="4202297" y="-1643101"/>
                <a:ext cx="2538997" cy="1176990"/>
              </a:xfrm>
              <a:custGeom>
                <a:rect b="b" l="l" r="r" t="t"/>
                <a:pathLst>
                  <a:path extrusionOk="0" h="61955" w="133649">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2"/>
              <p:cNvSpPr/>
              <p:nvPr/>
            </p:nvSpPr>
            <p:spPr>
              <a:xfrm>
                <a:off x="4284841" y="-1807298"/>
                <a:ext cx="71583" cy="71583"/>
              </a:xfrm>
              <a:custGeom>
                <a:rect b="b" l="l" r="r" t="t"/>
                <a:pathLst>
                  <a:path extrusionOk="0" h="3768" w="3768">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2"/>
              <p:cNvSpPr/>
              <p:nvPr/>
            </p:nvSpPr>
            <p:spPr>
              <a:xfrm>
                <a:off x="4447574" y="-1807298"/>
                <a:ext cx="71583" cy="71583"/>
              </a:xfrm>
              <a:custGeom>
                <a:rect b="b" l="l" r="r" t="t"/>
                <a:pathLst>
                  <a:path extrusionOk="0" h="3768" w="3768">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2"/>
              <p:cNvSpPr/>
              <p:nvPr/>
            </p:nvSpPr>
            <p:spPr>
              <a:xfrm>
                <a:off x="4610326" y="-1807298"/>
                <a:ext cx="71564" cy="71583"/>
              </a:xfrm>
              <a:custGeom>
                <a:rect b="b" l="l" r="r" t="t"/>
                <a:pathLst>
                  <a:path extrusionOk="0" h="3768" w="3767">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p32"/>
            <p:cNvGrpSpPr/>
            <p:nvPr/>
          </p:nvGrpSpPr>
          <p:grpSpPr>
            <a:xfrm flipH="1">
              <a:off x="7727981" y="3082508"/>
              <a:ext cx="395014" cy="409310"/>
              <a:chOff x="3357325" y="2093500"/>
              <a:chExt cx="311525" cy="322825"/>
            </a:xfrm>
          </p:grpSpPr>
          <p:sp>
            <p:nvSpPr>
              <p:cNvPr id="385" name="Google Shape;385;p32"/>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86" name="Google Shape;386;p32"/>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87" name="Google Shape;387;p32"/>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388" name="Google Shape;388;p32"/>
            <p:cNvSpPr/>
            <p:nvPr/>
          </p:nvSpPr>
          <p:spPr>
            <a:xfrm>
              <a:off x="7040399" y="3082527"/>
              <a:ext cx="563400" cy="77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2"/>
            <p:cNvSpPr/>
            <p:nvPr/>
          </p:nvSpPr>
          <p:spPr>
            <a:xfrm>
              <a:off x="7040399" y="3195879"/>
              <a:ext cx="563400" cy="296100"/>
            </a:xfrm>
            <a:prstGeom prst="roundRect">
              <a:avLst>
                <a:gd fmla="val 17271"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 name="Google Shape;390;p32"/>
          <p:cNvGrpSpPr/>
          <p:nvPr/>
        </p:nvGrpSpPr>
        <p:grpSpPr>
          <a:xfrm>
            <a:off x="5513969" y="1435837"/>
            <a:ext cx="554700" cy="554700"/>
            <a:chOff x="1221094" y="1533487"/>
            <a:chExt cx="554700" cy="554700"/>
          </a:xfrm>
        </p:grpSpPr>
        <p:sp>
          <p:nvSpPr>
            <p:cNvPr id="391" name="Google Shape;391;p32"/>
            <p:cNvSpPr/>
            <p:nvPr/>
          </p:nvSpPr>
          <p:spPr>
            <a:xfrm>
              <a:off x="1221094" y="1533487"/>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2"/>
            <p:cNvSpPr/>
            <p:nvPr/>
          </p:nvSpPr>
          <p:spPr>
            <a:xfrm>
              <a:off x="1288144" y="1600535"/>
              <a:ext cx="420600" cy="420600"/>
            </a:xfrm>
            <a:prstGeom prst="ellipse">
              <a:avLst/>
            </a:pr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3" name="Google Shape;393;p32"/>
            <p:cNvGrpSpPr/>
            <p:nvPr/>
          </p:nvGrpSpPr>
          <p:grpSpPr>
            <a:xfrm>
              <a:off x="1376326" y="1673263"/>
              <a:ext cx="244237" cy="244216"/>
              <a:chOff x="4628325" y="3599825"/>
              <a:chExt cx="295400" cy="295375"/>
            </a:xfrm>
          </p:grpSpPr>
          <p:sp>
            <p:nvSpPr>
              <p:cNvPr id="394" name="Google Shape;394;p32"/>
              <p:cNvSpPr/>
              <p:nvPr/>
            </p:nvSpPr>
            <p:spPr>
              <a:xfrm>
                <a:off x="4679525" y="3686450"/>
                <a:ext cx="17350" cy="86675"/>
              </a:xfrm>
              <a:custGeom>
                <a:rect b="b" l="l" r="r" t="t"/>
                <a:pathLst>
                  <a:path extrusionOk="0" h="3467" w="694">
                    <a:moveTo>
                      <a:pt x="0" y="1"/>
                    </a:moveTo>
                    <a:lnTo>
                      <a:pt x="0" y="3466"/>
                    </a:lnTo>
                    <a:lnTo>
                      <a:pt x="694" y="3466"/>
                    </a:lnTo>
                    <a:lnTo>
                      <a:pt x="69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2"/>
              <p:cNvSpPr/>
              <p:nvPr/>
            </p:nvSpPr>
            <p:spPr>
              <a:xfrm>
                <a:off x="4854375" y="3686450"/>
                <a:ext cx="18150" cy="86675"/>
              </a:xfrm>
              <a:custGeom>
                <a:rect b="b" l="l" r="r" t="t"/>
                <a:pathLst>
                  <a:path extrusionOk="0" h="3467" w="726">
                    <a:moveTo>
                      <a:pt x="1" y="1"/>
                    </a:moveTo>
                    <a:lnTo>
                      <a:pt x="1" y="3466"/>
                    </a:lnTo>
                    <a:lnTo>
                      <a:pt x="725" y="3466"/>
                    </a:lnTo>
                    <a:lnTo>
                      <a:pt x="72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2"/>
              <p:cNvSpPr/>
              <p:nvPr/>
            </p:nvSpPr>
            <p:spPr>
              <a:xfrm>
                <a:off x="4679525" y="3790425"/>
                <a:ext cx="17350" cy="104000"/>
              </a:xfrm>
              <a:custGeom>
                <a:rect b="b" l="l" r="r" t="t"/>
                <a:pathLst>
                  <a:path extrusionOk="0" h="4160" w="694">
                    <a:moveTo>
                      <a:pt x="0" y="0"/>
                    </a:moveTo>
                    <a:lnTo>
                      <a:pt x="0" y="4159"/>
                    </a:lnTo>
                    <a:lnTo>
                      <a:pt x="694" y="4159"/>
                    </a:lnTo>
                    <a:lnTo>
                      <a:pt x="69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2"/>
              <p:cNvSpPr/>
              <p:nvPr/>
            </p:nvSpPr>
            <p:spPr>
              <a:xfrm>
                <a:off x="4854375" y="3790425"/>
                <a:ext cx="18150" cy="104000"/>
              </a:xfrm>
              <a:custGeom>
                <a:rect b="b" l="l" r="r" t="t"/>
                <a:pathLst>
                  <a:path extrusionOk="0" h="4160" w="726">
                    <a:moveTo>
                      <a:pt x="1" y="0"/>
                    </a:moveTo>
                    <a:lnTo>
                      <a:pt x="1" y="4159"/>
                    </a:lnTo>
                    <a:lnTo>
                      <a:pt x="725" y="4159"/>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2"/>
              <p:cNvSpPr/>
              <p:nvPr/>
            </p:nvSpPr>
            <p:spPr>
              <a:xfrm>
                <a:off x="4628325" y="3686450"/>
                <a:ext cx="34675" cy="86675"/>
              </a:xfrm>
              <a:custGeom>
                <a:rect b="b" l="l" r="r" t="t"/>
                <a:pathLst>
                  <a:path extrusionOk="0" h="3467" w="1387">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2"/>
              <p:cNvSpPr/>
              <p:nvPr/>
            </p:nvSpPr>
            <p:spPr>
              <a:xfrm>
                <a:off x="4714975" y="3686450"/>
                <a:ext cx="122100" cy="86675"/>
              </a:xfrm>
              <a:custGeom>
                <a:rect b="b" l="l" r="r" t="t"/>
                <a:pathLst>
                  <a:path extrusionOk="0" h="3467" w="4884">
                    <a:moveTo>
                      <a:pt x="0" y="1"/>
                    </a:moveTo>
                    <a:lnTo>
                      <a:pt x="0" y="3466"/>
                    </a:lnTo>
                    <a:lnTo>
                      <a:pt x="4883" y="3466"/>
                    </a:lnTo>
                    <a:lnTo>
                      <a:pt x="488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2"/>
              <p:cNvSpPr/>
              <p:nvPr/>
            </p:nvSpPr>
            <p:spPr>
              <a:xfrm>
                <a:off x="4889025" y="3777825"/>
                <a:ext cx="34700" cy="117375"/>
              </a:xfrm>
              <a:custGeom>
                <a:rect b="b" l="l" r="r" t="t"/>
                <a:pathLst>
                  <a:path extrusionOk="0" h="4695" w="1388">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2"/>
              <p:cNvSpPr/>
              <p:nvPr/>
            </p:nvSpPr>
            <p:spPr>
              <a:xfrm>
                <a:off x="4628325" y="3777825"/>
                <a:ext cx="34675" cy="116600"/>
              </a:xfrm>
              <a:custGeom>
                <a:rect b="b" l="l" r="r" t="t"/>
                <a:pathLst>
                  <a:path extrusionOk="0" h="4664" w="1387">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2"/>
              <p:cNvSpPr/>
              <p:nvPr/>
            </p:nvSpPr>
            <p:spPr>
              <a:xfrm>
                <a:off x="4766950" y="3790425"/>
                <a:ext cx="17350" cy="18150"/>
              </a:xfrm>
              <a:custGeom>
                <a:rect b="b" l="l" r="r" t="t"/>
                <a:pathLst>
                  <a:path extrusionOk="0" h="726" w="694">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2"/>
              <p:cNvSpPr/>
              <p:nvPr/>
            </p:nvSpPr>
            <p:spPr>
              <a:xfrm>
                <a:off x="4889025" y="3686450"/>
                <a:ext cx="34700" cy="86675"/>
              </a:xfrm>
              <a:custGeom>
                <a:rect b="b" l="l" r="r" t="t"/>
                <a:pathLst>
                  <a:path extrusionOk="0" h="3467" w="1388">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2"/>
              <p:cNvSpPr/>
              <p:nvPr/>
            </p:nvSpPr>
            <p:spPr>
              <a:xfrm>
                <a:off x="4714975" y="3790425"/>
                <a:ext cx="122100" cy="104000"/>
              </a:xfrm>
              <a:custGeom>
                <a:rect b="b" l="l" r="r" t="t"/>
                <a:pathLst>
                  <a:path extrusionOk="0" h="4160" w="4884">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2"/>
              <p:cNvSpPr/>
              <p:nvPr/>
            </p:nvSpPr>
            <p:spPr>
              <a:xfrm>
                <a:off x="4714175" y="3599825"/>
                <a:ext cx="122100" cy="69325"/>
              </a:xfrm>
              <a:custGeom>
                <a:rect b="b" l="l" r="r" t="t"/>
                <a:pathLst>
                  <a:path extrusionOk="0" h="2773" w="4884">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6" name="Google Shape;406;p32"/>
          <p:cNvGrpSpPr/>
          <p:nvPr/>
        </p:nvGrpSpPr>
        <p:grpSpPr>
          <a:xfrm>
            <a:off x="7127022" y="2927041"/>
            <a:ext cx="835711" cy="835711"/>
            <a:chOff x="4818747" y="4959641"/>
            <a:chExt cx="835711" cy="835711"/>
          </a:xfrm>
        </p:grpSpPr>
        <p:grpSp>
          <p:nvGrpSpPr>
            <p:cNvPr id="407" name="Google Shape;407;p32"/>
            <p:cNvGrpSpPr/>
            <p:nvPr/>
          </p:nvGrpSpPr>
          <p:grpSpPr>
            <a:xfrm>
              <a:off x="4818747" y="4959641"/>
              <a:ext cx="835711" cy="835711"/>
              <a:chOff x="4818747" y="4959641"/>
              <a:chExt cx="835711" cy="835711"/>
            </a:xfrm>
          </p:grpSpPr>
          <p:sp>
            <p:nvSpPr>
              <p:cNvPr id="408" name="Google Shape;408;p32"/>
              <p:cNvSpPr/>
              <p:nvPr/>
            </p:nvSpPr>
            <p:spPr>
              <a:xfrm>
                <a:off x="4818747" y="4959641"/>
                <a:ext cx="835711" cy="835711"/>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2"/>
              <p:cNvSpPr/>
              <p:nvPr/>
            </p:nvSpPr>
            <p:spPr>
              <a:xfrm>
                <a:off x="4919765" y="5060655"/>
                <a:ext cx="633676" cy="633676"/>
              </a:xfrm>
              <a:prstGeom prst="ellipse">
                <a:avLst/>
              </a:prstGeom>
              <a:gradFill>
                <a:gsLst>
                  <a:gs pos="0">
                    <a:schemeClr val="accent3"/>
                  </a:gs>
                  <a:gs pos="100000">
                    <a:schemeClr val="accent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0" name="Google Shape;410;p32"/>
            <p:cNvGrpSpPr/>
            <p:nvPr/>
          </p:nvGrpSpPr>
          <p:grpSpPr>
            <a:xfrm>
              <a:off x="5112076" y="5184686"/>
              <a:ext cx="249059" cy="385628"/>
              <a:chOff x="-47839250" y="3569100"/>
              <a:chExt cx="193775" cy="300100"/>
            </a:xfrm>
          </p:grpSpPr>
          <p:sp>
            <p:nvSpPr>
              <p:cNvPr id="411" name="Google Shape;411;p32"/>
              <p:cNvSpPr/>
              <p:nvPr/>
            </p:nvSpPr>
            <p:spPr>
              <a:xfrm>
                <a:off x="-47786475" y="3657325"/>
                <a:ext cx="51225" cy="51200"/>
              </a:xfrm>
              <a:custGeom>
                <a:rect b="b" l="l" r="r" t="t"/>
                <a:pathLst>
                  <a:path extrusionOk="0" h="2048" w="2049">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2"/>
              <p:cNvSpPr/>
              <p:nvPr/>
            </p:nvSpPr>
            <p:spPr>
              <a:xfrm>
                <a:off x="-47751025" y="3692750"/>
                <a:ext cx="15775" cy="15775"/>
              </a:xfrm>
              <a:custGeom>
                <a:rect b="b" l="l" r="r" t="t"/>
                <a:pathLst>
                  <a:path extrusionOk="0" h="631" w="631">
                    <a:moveTo>
                      <a:pt x="0" y="1"/>
                    </a:moveTo>
                    <a:lnTo>
                      <a:pt x="0" y="631"/>
                    </a:lnTo>
                    <a:cubicBezTo>
                      <a:pt x="315" y="536"/>
                      <a:pt x="504" y="284"/>
                      <a:pt x="63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2"/>
              <p:cNvSpPr/>
              <p:nvPr/>
            </p:nvSpPr>
            <p:spPr>
              <a:xfrm>
                <a:off x="-47838450" y="3569100"/>
                <a:ext cx="192975" cy="35475"/>
              </a:xfrm>
              <a:custGeom>
                <a:rect b="b" l="l" r="r" t="t"/>
                <a:pathLst>
                  <a:path extrusionOk="0" h="1419" w="7719">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2"/>
              <p:cNvSpPr/>
              <p:nvPr/>
            </p:nvSpPr>
            <p:spPr>
              <a:xfrm>
                <a:off x="-47751025" y="3691975"/>
                <a:ext cx="53575" cy="53575"/>
              </a:xfrm>
              <a:custGeom>
                <a:rect b="b" l="l" r="r" t="t"/>
                <a:pathLst>
                  <a:path extrusionOk="0" h="2143" w="2143">
                    <a:moveTo>
                      <a:pt x="1386" y="0"/>
                    </a:moveTo>
                    <a:cubicBezTo>
                      <a:pt x="1229" y="662"/>
                      <a:pt x="725" y="1229"/>
                      <a:pt x="0" y="1387"/>
                    </a:cubicBezTo>
                    <a:lnTo>
                      <a:pt x="0" y="2143"/>
                    </a:lnTo>
                    <a:lnTo>
                      <a:pt x="2143" y="2143"/>
                    </a:lnTo>
                    <a:lnTo>
                      <a:pt x="214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2"/>
              <p:cNvSpPr/>
              <p:nvPr/>
            </p:nvSpPr>
            <p:spPr>
              <a:xfrm>
                <a:off x="-47839250" y="3621875"/>
                <a:ext cx="193000" cy="159125"/>
              </a:xfrm>
              <a:custGeom>
                <a:rect b="b" l="l" r="r" t="t"/>
                <a:pathLst>
                  <a:path extrusionOk="0" h="6365" w="772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2"/>
              <p:cNvSpPr/>
              <p:nvPr/>
            </p:nvSpPr>
            <p:spPr>
              <a:xfrm>
                <a:off x="-47839250" y="3799075"/>
                <a:ext cx="193000" cy="70125"/>
              </a:xfrm>
              <a:custGeom>
                <a:rect b="b" l="l" r="r" t="t"/>
                <a:pathLst>
                  <a:path extrusionOk="0" h="2805" w="772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17" name="Google Shape;417;p32"/>
          <p:cNvSpPr txBox="1"/>
          <p:nvPr/>
        </p:nvSpPr>
        <p:spPr>
          <a:xfrm>
            <a:off x="1115616" y="2438773"/>
            <a:ext cx="3481831" cy="974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6000"/>
              <a:buFont typeface="Albert Sans"/>
              <a:buNone/>
            </a:pPr>
            <a:r>
              <a:t/>
            </a:r>
            <a:endParaRPr b="1" i="0" sz="5400" u="none" cap="none" strike="noStrike">
              <a:solidFill>
                <a:schemeClr val="dk1"/>
              </a:solidFill>
              <a:latin typeface="Albert Sans"/>
              <a:ea typeface="Albert Sans"/>
              <a:cs typeface="Albert Sans"/>
              <a:sym typeface="Albert Sans"/>
            </a:endParaRPr>
          </a:p>
        </p:txBody>
      </p:sp>
      <p:sp>
        <p:nvSpPr>
          <p:cNvPr id="418" name="Google Shape;418;p32"/>
          <p:cNvSpPr txBox="1"/>
          <p:nvPr/>
        </p:nvSpPr>
        <p:spPr>
          <a:xfrm>
            <a:off x="755576" y="1306288"/>
            <a:ext cx="3769863" cy="25545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0" u="none" cap="none" strike="noStrike">
                <a:solidFill>
                  <a:srgbClr val="000000"/>
                </a:solidFill>
                <a:latin typeface="Algerian"/>
                <a:ea typeface="Algerian"/>
                <a:cs typeface="Algerian"/>
                <a:sym typeface="Algerian"/>
              </a:rPr>
              <a:t>THANK YOU</a:t>
            </a:r>
            <a:endParaRPr b="0" i="0" sz="8000" u="none" cap="none" strike="noStrike">
              <a:solidFill>
                <a:srgbClr val="000000"/>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1348200" y="605700"/>
            <a:ext cx="2516700" cy="77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US">
                <a:solidFill>
                  <a:srgbClr val="00184E"/>
                </a:solidFill>
              </a:rPr>
              <a:t>Domain :</a:t>
            </a:r>
            <a:endParaRPr>
              <a:solidFill>
                <a:srgbClr val="00184E"/>
              </a:solidFill>
            </a:endParaRPr>
          </a:p>
        </p:txBody>
      </p:sp>
      <p:sp>
        <p:nvSpPr>
          <p:cNvPr id="184" name="Google Shape;184;p12"/>
          <p:cNvSpPr txBox="1"/>
          <p:nvPr>
            <p:ph idx="1" type="body"/>
          </p:nvPr>
        </p:nvSpPr>
        <p:spPr>
          <a:xfrm>
            <a:off x="715100" y="2089892"/>
            <a:ext cx="7673324" cy="2589908"/>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t/>
            </a:r>
            <a:endParaRPr b="1" sz="1600"/>
          </a:p>
          <a:p>
            <a:pPr indent="-209550" lvl="0" marL="285750" rtl="0" algn="just">
              <a:lnSpc>
                <a:spcPct val="100000"/>
              </a:lnSpc>
              <a:spcBef>
                <a:spcPts val="0"/>
              </a:spcBef>
              <a:spcAft>
                <a:spcPts val="0"/>
              </a:spcAft>
              <a:buSzPts val="1200"/>
              <a:buNone/>
            </a:pPr>
            <a:r>
              <a:t/>
            </a:r>
            <a:endParaRPr sz="1400">
              <a:latin typeface="Albert Sans"/>
              <a:ea typeface="Albert Sans"/>
              <a:cs typeface="Albert Sans"/>
              <a:sym typeface="Albert Sans"/>
            </a:endParaRPr>
          </a:p>
        </p:txBody>
      </p:sp>
      <p:sp>
        <p:nvSpPr>
          <p:cNvPr id="185" name="Google Shape;185;p12"/>
          <p:cNvSpPr/>
          <p:nvPr/>
        </p:nvSpPr>
        <p:spPr>
          <a:xfrm>
            <a:off x="8064975" y="1291800"/>
            <a:ext cx="151500" cy="1515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5173900" y="3552650"/>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a:off x="7325900" y="1090200"/>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a:off x="5173900" y="3805575"/>
            <a:ext cx="151500" cy="151500"/>
          </a:xfrm>
          <a:prstGeom prst="ellipse">
            <a:avLst/>
          </a:prstGeom>
          <a:gradFill>
            <a:gsLst>
              <a:gs pos="0">
                <a:srgbClr val="AD8DFF">
                  <a:alpha val="9803"/>
                </a:srgbClr>
              </a:gs>
              <a:gs pos="100000">
                <a:srgbClr val="6746B9">
                  <a:alpha val="9803"/>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txBox="1"/>
          <p:nvPr/>
        </p:nvSpPr>
        <p:spPr>
          <a:xfrm>
            <a:off x="795348" y="525170"/>
            <a:ext cx="93610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01</a:t>
            </a:r>
            <a:endParaRPr b="1" i="0" sz="3200" u="none" cap="none" strike="noStrike">
              <a:solidFill>
                <a:schemeClr val="accent2"/>
              </a:solidFill>
              <a:latin typeface="Albert Sans"/>
              <a:ea typeface="Albert Sans"/>
              <a:cs typeface="Albert Sans"/>
              <a:sym typeface="Albert Sans"/>
            </a:endParaRPr>
          </a:p>
        </p:txBody>
      </p:sp>
      <p:sp>
        <p:nvSpPr>
          <p:cNvPr id="190" name="Google Shape;190;p12"/>
          <p:cNvSpPr txBox="1"/>
          <p:nvPr/>
        </p:nvSpPr>
        <p:spPr>
          <a:xfrm>
            <a:off x="715100" y="1262350"/>
            <a:ext cx="5382000" cy="3427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001034"/>
              </a:solidFill>
              <a:latin typeface="Roboto"/>
              <a:ea typeface="Roboto"/>
              <a:cs typeface="Roboto"/>
              <a:sym typeface="Roboto"/>
            </a:endParaRPr>
          </a:p>
          <a:p>
            <a:pPr indent="0" lvl="0" marL="457200" rtl="0" algn="l">
              <a:spcBef>
                <a:spcPts val="0"/>
              </a:spcBef>
              <a:spcAft>
                <a:spcPts val="0"/>
              </a:spcAft>
              <a:buNone/>
            </a:pPr>
            <a:r>
              <a:t/>
            </a:r>
            <a:endParaRPr>
              <a:solidFill>
                <a:srgbClr val="001034"/>
              </a:solidFill>
              <a:latin typeface="Roboto"/>
              <a:ea typeface="Roboto"/>
              <a:cs typeface="Roboto"/>
              <a:sym typeface="Roboto"/>
            </a:endParaRPr>
          </a:p>
          <a:p>
            <a:pPr indent="0" lvl="0" marL="0" rtl="0" algn="l">
              <a:spcBef>
                <a:spcPts val="0"/>
              </a:spcBef>
              <a:spcAft>
                <a:spcPts val="0"/>
              </a:spcAft>
              <a:buNone/>
            </a:pPr>
            <a:r>
              <a:rPr b="1" lang="en-US">
                <a:solidFill>
                  <a:srgbClr val="001034"/>
                </a:solidFill>
                <a:latin typeface="Roboto"/>
                <a:ea typeface="Roboto"/>
                <a:cs typeface="Roboto"/>
                <a:sym typeface="Roboto"/>
              </a:rPr>
              <a:t>Web Development : </a:t>
            </a:r>
            <a:r>
              <a:rPr lang="en-US">
                <a:solidFill>
                  <a:srgbClr val="001034"/>
                </a:solidFill>
                <a:latin typeface="Roboto"/>
                <a:ea typeface="Roboto"/>
                <a:cs typeface="Roboto"/>
                <a:sym typeface="Roboto"/>
              </a:rPr>
              <a:t>The project builds a user-friendly platform using web development techniques for easy access to personalized recommendations near the college campus.</a:t>
            </a:r>
            <a:endParaRPr>
              <a:solidFill>
                <a:srgbClr val="001034"/>
              </a:solidFill>
              <a:latin typeface="Roboto"/>
              <a:ea typeface="Roboto"/>
              <a:cs typeface="Roboto"/>
              <a:sym typeface="Roboto"/>
            </a:endParaRPr>
          </a:p>
          <a:p>
            <a:pPr indent="0" lvl="0" marL="457200" rtl="0" algn="l">
              <a:spcBef>
                <a:spcPts val="0"/>
              </a:spcBef>
              <a:spcAft>
                <a:spcPts val="0"/>
              </a:spcAft>
              <a:buNone/>
            </a:pPr>
            <a:r>
              <a:t/>
            </a:r>
            <a:endParaRPr>
              <a:solidFill>
                <a:srgbClr val="001034"/>
              </a:solidFill>
              <a:latin typeface="Roboto"/>
              <a:ea typeface="Roboto"/>
              <a:cs typeface="Roboto"/>
              <a:sym typeface="Roboto"/>
            </a:endParaRPr>
          </a:p>
          <a:p>
            <a:pPr indent="0" lvl="0" marL="457200" rtl="0" algn="l">
              <a:spcBef>
                <a:spcPts val="0"/>
              </a:spcBef>
              <a:spcAft>
                <a:spcPts val="0"/>
              </a:spcAft>
              <a:buNone/>
            </a:pPr>
            <a:r>
              <a:t/>
            </a:r>
            <a:endParaRPr>
              <a:solidFill>
                <a:srgbClr val="001034"/>
              </a:solidFill>
              <a:latin typeface="Roboto"/>
              <a:ea typeface="Roboto"/>
              <a:cs typeface="Roboto"/>
              <a:sym typeface="Roboto"/>
            </a:endParaRPr>
          </a:p>
          <a:p>
            <a:pPr indent="0" lvl="0" marL="0" rtl="0" algn="l">
              <a:spcBef>
                <a:spcPts val="0"/>
              </a:spcBef>
              <a:spcAft>
                <a:spcPts val="0"/>
              </a:spcAft>
              <a:buNone/>
            </a:pPr>
            <a:r>
              <a:rPr b="1" lang="en-US">
                <a:solidFill>
                  <a:srgbClr val="001034"/>
                </a:solidFill>
                <a:latin typeface="Roboto"/>
                <a:ea typeface="Roboto"/>
                <a:cs typeface="Roboto"/>
                <a:sym typeface="Roboto"/>
              </a:rPr>
              <a:t>Machine Learning Integration : </a:t>
            </a:r>
            <a:r>
              <a:rPr lang="en-US">
                <a:solidFill>
                  <a:srgbClr val="001034"/>
                </a:solidFill>
                <a:latin typeface="Roboto"/>
                <a:ea typeface="Roboto"/>
                <a:cs typeface="Roboto"/>
                <a:sym typeface="Roboto"/>
              </a:rPr>
              <a:t>Utilizing machine learning algorithms, the project analyzes user data to generate accurate service suggestions, continuously improving recommendations based on user interactions.</a:t>
            </a:r>
            <a:endParaRPr>
              <a:solidFill>
                <a:srgbClr val="001034"/>
              </a:solidFill>
              <a:latin typeface="Roboto"/>
              <a:ea typeface="Roboto"/>
              <a:cs typeface="Roboto"/>
              <a:sym typeface="Roboto"/>
            </a:endParaRPr>
          </a:p>
          <a:p>
            <a:pPr indent="0" lvl="0" marL="457200" rtl="0" algn="l">
              <a:spcBef>
                <a:spcPts val="0"/>
              </a:spcBef>
              <a:spcAft>
                <a:spcPts val="0"/>
              </a:spcAft>
              <a:buNone/>
            </a:pPr>
            <a:r>
              <a:t/>
            </a:r>
            <a:endParaRPr>
              <a:solidFill>
                <a:srgbClr val="001034"/>
              </a:solidFill>
              <a:latin typeface="Roboto"/>
              <a:ea typeface="Roboto"/>
              <a:cs typeface="Roboto"/>
              <a:sym typeface="Roboto"/>
            </a:endParaRPr>
          </a:p>
        </p:txBody>
      </p:sp>
      <p:pic>
        <p:nvPicPr>
          <p:cNvPr id="191" name="Google Shape;191;p12"/>
          <p:cNvPicPr preferRelativeResize="0"/>
          <p:nvPr/>
        </p:nvPicPr>
        <p:blipFill rotWithShape="1">
          <a:blip r:embed="rId3">
            <a:alphaModFix/>
          </a:blip>
          <a:srcRect b="11103" l="-840" r="839" t="10206"/>
          <a:stretch/>
        </p:blipFill>
        <p:spPr>
          <a:xfrm>
            <a:off x="6261500" y="1297200"/>
            <a:ext cx="2180475" cy="1715897"/>
          </a:xfrm>
          <a:prstGeom prst="rect">
            <a:avLst/>
          </a:prstGeom>
          <a:noFill/>
          <a:ln>
            <a:noFill/>
          </a:ln>
        </p:spPr>
      </p:pic>
      <p:pic>
        <p:nvPicPr>
          <p:cNvPr id="192" name="Google Shape;192;p12"/>
          <p:cNvPicPr preferRelativeResize="0"/>
          <p:nvPr/>
        </p:nvPicPr>
        <p:blipFill>
          <a:blip r:embed="rId4">
            <a:alphaModFix/>
          </a:blip>
          <a:stretch>
            <a:fillRect/>
          </a:stretch>
        </p:blipFill>
        <p:spPr>
          <a:xfrm>
            <a:off x="6261500" y="3182125"/>
            <a:ext cx="2180476" cy="145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1023948" y="526182"/>
            <a:ext cx="4352700" cy="68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sz="3200"/>
              <a:t>Brief Introduction</a:t>
            </a:r>
            <a:endParaRPr/>
          </a:p>
        </p:txBody>
      </p:sp>
      <p:sp>
        <p:nvSpPr>
          <p:cNvPr id="198" name="Google Shape;198;p13"/>
          <p:cNvSpPr txBox="1"/>
          <p:nvPr/>
        </p:nvSpPr>
        <p:spPr>
          <a:xfrm>
            <a:off x="795348" y="525170"/>
            <a:ext cx="93610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02</a:t>
            </a:r>
            <a:endParaRPr b="1" i="0" sz="3200" u="none" cap="none" strike="noStrike">
              <a:solidFill>
                <a:schemeClr val="accent2"/>
              </a:solidFill>
              <a:latin typeface="Albert Sans"/>
              <a:ea typeface="Albert Sans"/>
              <a:cs typeface="Albert Sans"/>
              <a:sym typeface="Albert Sans"/>
            </a:endParaRPr>
          </a:p>
        </p:txBody>
      </p:sp>
      <p:sp>
        <p:nvSpPr>
          <p:cNvPr id="199" name="Google Shape;199;p13"/>
          <p:cNvSpPr txBox="1"/>
          <p:nvPr/>
        </p:nvSpPr>
        <p:spPr>
          <a:xfrm>
            <a:off x="735338" y="1851670"/>
            <a:ext cx="7673324" cy="2589908"/>
          </a:xfrm>
          <a:prstGeom prst="rect">
            <a:avLst/>
          </a:prstGeom>
          <a:noFill/>
          <a:ln>
            <a:noFill/>
          </a:ln>
        </p:spPr>
        <p:txBody>
          <a:bodyPr anchorCtr="0" anchor="t" bIns="91425" lIns="91425" spcFirstLastPara="1" rIns="91425" wrap="square" tIns="91425">
            <a:noAutofit/>
          </a:bodyPr>
          <a:lstStyle/>
          <a:p>
            <a:pPr indent="0" lvl="0" marL="152400" marR="0" rtl="0" algn="l">
              <a:lnSpc>
                <a:spcPct val="100000"/>
              </a:lnSpc>
              <a:spcBef>
                <a:spcPts val="0"/>
              </a:spcBef>
              <a:spcAft>
                <a:spcPts val="0"/>
              </a:spcAft>
              <a:buNone/>
            </a:pPr>
            <a:r>
              <a:t/>
            </a:r>
            <a:endParaRPr b="0" i="0" sz="1400" u="none" cap="none" strike="noStrike">
              <a:solidFill>
                <a:srgbClr val="000000"/>
              </a:solidFill>
              <a:latin typeface="Albert Sans"/>
              <a:ea typeface="Albert Sans"/>
              <a:cs typeface="Albert Sans"/>
              <a:sym typeface="Albert Sans"/>
            </a:endParaRPr>
          </a:p>
        </p:txBody>
      </p:sp>
      <p:sp>
        <p:nvSpPr>
          <p:cNvPr id="200" name="Google Shape;200;p13"/>
          <p:cNvSpPr txBox="1"/>
          <p:nvPr/>
        </p:nvSpPr>
        <p:spPr>
          <a:xfrm>
            <a:off x="971550" y="1407875"/>
            <a:ext cx="6364800" cy="27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Roboto"/>
                <a:ea typeface="Roboto"/>
                <a:cs typeface="Roboto"/>
                <a:sym typeface="Roboto"/>
              </a:rPr>
              <a:t>"Hey everyone, We're excited to introduce you to AssistU, an innovative project specifically designed for students in our college.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US" sz="1300">
                <a:latin typeface="Roboto"/>
                <a:ea typeface="Roboto"/>
                <a:cs typeface="Roboto"/>
                <a:sym typeface="Roboto"/>
              </a:rPr>
              <a:t>AssistU aims to simplify the process of finding essential services near our campus, such as Mess, PG, laundry, and medical facilities.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US" sz="1300">
                <a:latin typeface="Roboto"/>
                <a:ea typeface="Roboto"/>
                <a:cs typeface="Roboto"/>
                <a:sym typeface="Roboto"/>
              </a:rPr>
              <a:t>By utilizing machine learning, AssistU provides personalized recommendations based on user preferences.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US" sz="1300">
                <a:latin typeface="Roboto"/>
                <a:ea typeface="Roboto"/>
                <a:cs typeface="Roboto"/>
                <a:sym typeface="Roboto"/>
              </a:rPr>
              <a:t>We collect star ratings from users to ensure accurate recommendations. .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US" sz="1300">
                <a:latin typeface="Roboto"/>
                <a:ea typeface="Roboto"/>
                <a:cs typeface="Roboto"/>
                <a:sym typeface="Roboto"/>
              </a:rPr>
              <a:t>     AssistU is here to make your life easier. Let's dive into the details and explore the amazing features of AssistU!"</a:t>
            </a:r>
            <a:endParaRPr sz="1300">
              <a:latin typeface="Calibri"/>
              <a:ea typeface="Calibri"/>
              <a:cs typeface="Calibri"/>
              <a:sym typeface="Calibri"/>
            </a:endParaRPr>
          </a:p>
          <a:p>
            <a:pPr indent="0" lvl="0" marL="0" rtl="0" algn="l">
              <a:spcBef>
                <a:spcPts val="0"/>
              </a:spcBef>
              <a:spcAft>
                <a:spcPts val="0"/>
              </a:spcAft>
              <a:buNone/>
            </a:pPr>
            <a:r>
              <a:t/>
            </a:r>
            <a:endParaRPr sz="100">
              <a:solidFill>
                <a:schemeClr val="dk1"/>
              </a:solidFill>
              <a:latin typeface="Albert Sans"/>
              <a:ea typeface="Albert Sans"/>
              <a:cs typeface="Albert Sans"/>
              <a:sym typeface="Alber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338148" y="526182"/>
            <a:ext cx="4352700" cy="68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sz="3200"/>
              <a:t>Motivation</a:t>
            </a:r>
            <a:endParaRPr/>
          </a:p>
        </p:txBody>
      </p:sp>
      <p:sp>
        <p:nvSpPr>
          <p:cNvPr id="206" name="Google Shape;206;p14"/>
          <p:cNvSpPr txBox="1"/>
          <p:nvPr/>
        </p:nvSpPr>
        <p:spPr>
          <a:xfrm>
            <a:off x="795348" y="525170"/>
            <a:ext cx="93610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03</a:t>
            </a:r>
            <a:endParaRPr b="1" i="0" sz="3200" u="none" cap="none" strike="noStrike">
              <a:solidFill>
                <a:schemeClr val="accent2"/>
              </a:solidFill>
              <a:latin typeface="Albert Sans"/>
              <a:ea typeface="Albert Sans"/>
              <a:cs typeface="Albert Sans"/>
              <a:sym typeface="Albert Sans"/>
            </a:endParaRPr>
          </a:p>
        </p:txBody>
      </p:sp>
      <p:sp>
        <p:nvSpPr>
          <p:cNvPr id="207" name="Google Shape;207;p14"/>
          <p:cNvSpPr txBox="1"/>
          <p:nvPr/>
        </p:nvSpPr>
        <p:spPr>
          <a:xfrm>
            <a:off x="735338" y="1851670"/>
            <a:ext cx="7673324" cy="2589908"/>
          </a:xfrm>
          <a:prstGeom prst="rect">
            <a:avLst/>
          </a:prstGeom>
          <a:noFill/>
          <a:ln>
            <a:noFill/>
          </a:ln>
        </p:spPr>
        <p:txBody>
          <a:bodyPr anchorCtr="0" anchor="t" bIns="91425" lIns="91425" spcFirstLastPara="1" rIns="91425" wrap="square" tIns="91425">
            <a:noAutofit/>
          </a:bodyPr>
          <a:lstStyle/>
          <a:p>
            <a:pPr indent="0" lvl="0" marL="152400" marR="0" rtl="0" algn="l">
              <a:lnSpc>
                <a:spcPct val="100000"/>
              </a:lnSpc>
              <a:spcBef>
                <a:spcPts val="0"/>
              </a:spcBef>
              <a:spcAft>
                <a:spcPts val="0"/>
              </a:spcAft>
              <a:buNone/>
            </a:pPr>
            <a:r>
              <a:t/>
            </a:r>
            <a:endParaRPr b="0" i="0" sz="1400" u="none" cap="none" strike="noStrike">
              <a:solidFill>
                <a:srgbClr val="000000"/>
              </a:solidFill>
              <a:latin typeface="Albert Sans"/>
              <a:ea typeface="Albert Sans"/>
              <a:cs typeface="Albert Sans"/>
              <a:sym typeface="Albert Sans"/>
            </a:endParaRPr>
          </a:p>
        </p:txBody>
      </p:sp>
      <p:sp>
        <p:nvSpPr>
          <p:cNvPr id="208" name="Google Shape;208;p14"/>
          <p:cNvSpPr txBox="1"/>
          <p:nvPr/>
        </p:nvSpPr>
        <p:spPr>
          <a:xfrm>
            <a:off x="1117950" y="1284700"/>
            <a:ext cx="4767600" cy="32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001034"/>
                </a:solidFill>
                <a:latin typeface="Roboto"/>
                <a:ea typeface="Roboto"/>
                <a:cs typeface="Roboto"/>
                <a:sym typeface="Roboto"/>
              </a:rPr>
              <a:t>The motivation behind the AssistU project stems from the recognition of the challenges and hurdles that students often face when navigating essential services in a new environment</a:t>
            </a:r>
            <a:endParaRPr sz="1300">
              <a:solidFill>
                <a:srgbClr val="001034"/>
              </a:solidFill>
              <a:latin typeface="Roboto"/>
              <a:ea typeface="Roboto"/>
              <a:cs typeface="Roboto"/>
              <a:sym typeface="Roboto"/>
            </a:endParaRPr>
          </a:p>
          <a:p>
            <a:pPr indent="-311150" lvl="0" marL="457200" rtl="0" algn="l">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Need </a:t>
            </a:r>
            <a:r>
              <a:rPr lang="en-US" sz="1300">
                <a:solidFill>
                  <a:srgbClr val="001034"/>
                </a:solidFill>
                <a:latin typeface="Roboto"/>
                <a:ea typeface="Roboto"/>
                <a:cs typeface="Roboto"/>
                <a:sym typeface="Roboto"/>
              </a:rPr>
              <a:t>: </a:t>
            </a:r>
            <a:r>
              <a:rPr lang="en-US" sz="1300">
                <a:solidFill>
                  <a:srgbClr val="1F1F1F"/>
                </a:solidFill>
                <a:latin typeface="Roboto"/>
                <a:ea typeface="Roboto"/>
                <a:cs typeface="Roboto"/>
                <a:sym typeface="Roboto"/>
              </a:rPr>
              <a:t>Students often struggle to find essential services near their college campus. AssistU addresses this need by providing a centralized platform for accessing these services.</a:t>
            </a:r>
            <a:endParaRPr>
              <a:solidFill>
                <a:srgbClr val="1F1F1F"/>
              </a:solidFill>
              <a:latin typeface="Roboto"/>
              <a:ea typeface="Roboto"/>
              <a:cs typeface="Roboto"/>
              <a:sym typeface="Roboto"/>
            </a:endParaRPr>
          </a:p>
          <a:p>
            <a:pPr indent="-311150" lvl="0" marL="457200" rtl="0" algn="l">
              <a:lnSpc>
                <a:spcPct val="115000"/>
              </a:lnSpc>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Scope : </a:t>
            </a:r>
            <a:r>
              <a:rPr lang="en-US" sz="1300">
                <a:solidFill>
                  <a:srgbClr val="1F1F1F"/>
                </a:solidFill>
                <a:latin typeface="Roboto"/>
                <a:ea typeface="Roboto"/>
                <a:cs typeface="Roboto"/>
                <a:sym typeface="Roboto"/>
              </a:rPr>
              <a:t>AssistU covers a wide range of essential services including mess facilities, PG accommodations, laundry services, medical facilities, and potentially more based on user demand.</a:t>
            </a:r>
            <a:endParaRPr>
              <a:solidFill>
                <a:srgbClr val="1F1F1F"/>
              </a:solidFill>
              <a:latin typeface="Roboto"/>
              <a:ea typeface="Roboto"/>
              <a:cs typeface="Roboto"/>
              <a:sym typeface="Roboto"/>
            </a:endParaRPr>
          </a:p>
          <a:p>
            <a:pPr indent="-311150" lvl="0" marL="457200" rtl="0" algn="l">
              <a:lnSpc>
                <a:spcPct val="115000"/>
              </a:lnSpc>
              <a:spcBef>
                <a:spcPts val="0"/>
              </a:spcBef>
              <a:spcAft>
                <a:spcPts val="0"/>
              </a:spcAft>
              <a:buClr>
                <a:srgbClr val="001034"/>
              </a:buClr>
              <a:buSzPts val="1300"/>
              <a:buFont typeface="Roboto"/>
              <a:buChar char="●"/>
            </a:pPr>
            <a:r>
              <a:rPr b="1" lang="en-US" sz="1300">
                <a:solidFill>
                  <a:srgbClr val="001034"/>
                </a:solidFill>
                <a:latin typeface="Roboto"/>
                <a:ea typeface="Roboto"/>
                <a:cs typeface="Roboto"/>
                <a:sym typeface="Roboto"/>
              </a:rPr>
              <a:t>Relevance :</a:t>
            </a:r>
            <a:r>
              <a:rPr lang="en-US" sz="1300">
                <a:solidFill>
                  <a:srgbClr val="001034"/>
                </a:solidFill>
                <a:latin typeface="Roboto"/>
                <a:ea typeface="Roboto"/>
                <a:cs typeface="Roboto"/>
                <a:sym typeface="Roboto"/>
              </a:rPr>
              <a:t> </a:t>
            </a:r>
            <a:r>
              <a:rPr lang="en-US" sz="1300">
                <a:solidFill>
                  <a:srgbClr val="1F1F1F"/>
                </a:solidFill>
                <a:latin typeface="Roboto"/>
                <a:ea typeface="Roboto"/>
                <a:cs typeface="Roboto"/>
                <a:sym typeface="Roboto"/>
              </a:rPr>
              <a:t>AssistU directly addresses the needs and challenges faced by students, making it highly relevant to the target audience.</a:t>
            </a:r>
            <a:endParaRPr sz="1300">
              <a:solidFill>
                <a:srgbClr val="1F1F1F"/>
              </a:solidFill>
              <a:latin typeface="Roboto"/>
              <a:ea typeface="Roboto"/>
              <a:cs typeface="Roboto"/>
              <a:sym typeface="Roboto"/>
            </a:endParaRPr>
          </a:p>
          <a:p>
            <a:pPr indent="0" lvl="0" marL="0" rtl="0" algn="l">
              <a:spcBef>
                <a:spcPts val="0"/>
              </a:spcBef>
              <a:spcAft>
                <a:spcPts val="0"/>
              </a:spcAft>
              <a:buNone/>
            </a:pPr>
            <a:r>
              <a:t/>
            </a:r>
            <a:endParaRPr sz="1300">
              <a:solidFill>
                <a:srgbClr val="1F1F1F"/>
              </a:solidFill>
              <a:latin typeface="Roboto"/>
              <a:ea typeface="Roboto"/>
              <a:cs typeface="Roboto"/>
              <a:sym typeface="Roboto"/>
            </a:endParaRPr>
          </a:p>
        </p:txBody>
      </p:sp>
      <p:pic>
        <p:nvPicPr>
          <p:cNvPr id="209" name="Google Shape;209;p14"/>
          <p:cNvPicPr preferRelativeResize="0"/>
          <p:nvPr/>
        </p:nvPicPr>
        <p:blipFill>
          <a:blip r:embed="rId3">
            <a:alphaModFix/>
          </a:blip>
          <a:stretch>
            <a:fillRect/>
          </a:stretch>
        </p:blipFill>
        <p:spPr>
          <a:xfrm>
            <a:off x="6202728" y="1284700"/>
            <a:ext cx="1773226" cy="1773200"/>
          </a:xfrm>
          <a:prstGeom prst="rect">
            <a:avLst/>
          </a:prstGeom>
          <a:noFill/>
          <a:ln>
            <a:noFill/>
          </a:ln>
        </p:spPr>
      </p:pic>
      <p:pic>
        <p:nvPicPr>
          <p:cNvPr id="210" name="Google Shape;210;p14"/>
          <p:cNvPicPr preferRelativeResize="0"/>
          <p:nvPr/>
        </p:nvPicPr>
        <p:blipFill rotWithShape="1">
          <a:blip r:embed="rId4">
            <a:alphaModFix/>
          </a:blip>
          <a:srcRect b="-8490" l="0" r="0" t="8490"/>
          <a:stretch/>
        </p:blipFill>
        <p:spPr>
          <a:xfrm>
            <a:off x="5822882" y="3153219"/>
            <a:ext cx="2532925" cy="83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pSp>
        <p:nvGrpSpPr>
          <p:cNvPr id="215" name="Google Shape;215;p15"/>
          <p:cNvGrpSpPr/>
          <p:nvPr/>
        </p:nvGrpSpPr>
        <p:grpSpPr>
          <a:xfrm>
            <a:off x="7185919" y="701962"/>
            <a:ext cx="554700" cy="554700"/>
            <a:chOff x="1221094" y="1533487"/>
            <a:chExt cx="554700" cy="554700"/>
          </a:xfrm>
        </p:grpSpPr>
        <p:sp>
          <p:nvSpPr>
            <p:cNvPr id="216" name="Google Shape;216;p15"/>
            <p:cNvSpPr/>
            <p:nvPr/>
          </p:nvSpPr>
          <p:spPr>
            <a:xfrm>
              <a:off x="1221094" y="1533487"/>
              <a:ext cx="554700" cy="5547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15"/>
            <p:cNvGrpSpPr/>
            <p:nvPr/>
          </p:nvGrpSpPr>
          <p:grpSpPr>
            <a:xfrm>
              <a:off x="1376326" y="1673263"/>
              <a:ext cx="244237" cy="244216"/>
              <a:chOff x="4628325" y="3599825"/>
              <a:chExt cx="295400" cy="295375"/>
            </a:xfrm>
          </p:grpSpPr>
          <p:sp>
            <p:nvSpPr>
              <p:cNvPr id="219" name="Google Shape;219;p15"/>
              <p:cNvSpPr/>
              <p:nvPr/>
            </p:nvSpPr>
            <p:spPr>
              <a:xfrm>
                <a:off x="4679525" y="3686450"/>
                <a:ext cx="17350" cy="86675"/>
              </a:xfrm>
              <a:custGeom>
                <a:rect b="b" l="l" r="r" t="t"/>
                <a:pathLst>
                  <a:path extrusionOk="0" h="3467" w="694">
                    <a:moveTo>
                      <a:pt x="0" y="1"/>
                    </a:moveTo>
                    <a:lnTo>
                      <a:pt x="0" y="3466"/>
                    </a:lnTo>
                    <a:lnTo>
                      <a:pt x="694" y="3466"/>
                    </a:lnTo>
                    <a:lnTo>
                      <a:pt x="69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4854375" y="3686450"/>
                <a:ext cx="18150" cy="86675"/>
              </a:xfrm>
              <a:custGeom>
                <a:rect b="b" l="l" r="r" t="t"/>
                <a:pathLst>
                  <a:path extrusionOk="0" h="3467" w="726">
                    <a:moveTo>
                      <a:pt x="1" y="1"/>
                    </a:moveTo>
                    <a:lnTo>
                      <a:pt x="1" y="3466"/>
                    </a:lnTo>
                    <a:lnTo>
                      <a:pt x="725" y="3466"/>
                    </a:lnTo>
                    <a:lnTo>
                      <a:pt x="72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4679525" y="3790425"/>
                <a:ext cx="17350" cy="104000"/>
              </a:xfrm>
              <a:custGeom>
                <a:rect b="b" l="l" r="r" t="t"/>
                <a:pathLst>
                  <a:path extrusionOk="0" h="4160" w="694">
                    <a:moveTo>
                      <a:pt x="0" y="0"/>
                    </a:moveTo>
                    <a:lnTo>
                      <a:pt x="0" y="4159"/>
                    </a:lnTo>
                    <a:lnTo>
                      <a:pt x="694" y="4159"/>
                    </a:lnTo>
                    <a:lnTo>
                      <a:pt x="69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4854375" y="3790425"/>
                <a:ext cx="18150" cy="104000"/>
              </a:xfrm>
              <a:custGeom>
                <a:rect b="b" l="l" r="r" t="t"/>
                <a:pathLst>
                  <a:path extrusionOk="0" h="4160" w="726">
                    <a:moveTo>
                      <a:pt x="1" y="0"/>
                    </a:moveTo>
                    <a:lnTo>
                      <a:pt x="1" y="4159"/>
                    </a:lnTo>
                    <a:lnTo>
                      <a:pt x="725" y="4159"/>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4628325" y="3686450"/>
                <a:ext cx="34675" cy="86675"/>
              </a:xfrm>
              <a:custGeom>
                <a:rect b="b" l="l" r="r" t="t"/>
                <a:pathLst>
                  <a:path extrusionOk="0" h="3467" w="1387">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4714975" y="3686450"/>
                <a:ext cx="122100" cy="86675"/>
              </a:xfrm>
              <a:custGeom>
                <a:rect b="b" l="l" r="r" t="t"/>
                <a:pathLst>
                  <a:path extrusionOk="0" h="3467" w="4884">
                    <a:moveTo>
                      <a:pt x="0" y="1"/>
                    </a:moveTo>
                    <a:lnTo>
                      <a:pt x="0" y="3466"/>
                    </a:lnTo>
                    <a:lnTo>
                      <a:pt x="4883" y="3466"/>
                    </a:lnTo>
                    <a:lnTo>
                      <a:pt x="488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4889025" y="3777825"/>
                <a:ext cx="34700" cy="117375"/>
              </a:xfrm>
              <a:custGeom>
                <a:rect b="b" l="l" r="r" t="t"/>
                <a:pathLst>
                  <a:path extrusionOk="0" h="4695" w="1388">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5"/>
              <p:cNvSpPr/>
              <p:nvPr/>
            </p:nvSpPr>
            <p:spPr>
              <a:xfrm>
                <a:off x="4628325" y="3777825"/>
                <a:ext cx="34675" cy="116600"/>
              </a:xfrm>
              <a:custGeom>
                <a:rect b="b" l="l" r="r" t="t"/>
                <a:pathLst>
                  <a:path extrusionOk="0" h="4664" w="1387">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5"/>
              <p:cNvSpPr/>
              <p:nvPr/>
            </p:nvSpPr>
            <p:spPr>
              <a:xfrm>
                <a:off x="4766950" y="3790425"/>
                <a:ext cx="17350" cy="18150"/>
              </a:xfrm>
              <a:custGeom>
                <a:rect b="b" l="l" r="r" t="t"/>
                <a:pathLst>
                  <a:path extrusionOk="0" h="726" w="694">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4889025" y="3686450"/>
                <a:ext cx="34700" cy="86675"/>
              </a:xfrm>
              <a:custGeom>
                <a:rect b="b" l="l" r="r" t="t"/>
                <a:pathLst>
                  <a:path extrusionOk="0" h="3467" w="1388">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4714975" y="3790425"/>
                <a:ext cx="122100" cy="104000"/>
              </a:xfrm>
              <a:custGeom>
                <a:rect b="b" l="l" r="r" t="t"/>
                <a:pathLst>
                  <a:path extrusionOk="0" h="4160" w="4884">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4714175" y="3599825"/>
                <a:ext cx="122100" cy="69325"/>
              </a:xfrm>
              <a:custGeom>
                <a:rect b="b" l="l" r="r" t="t"/>
                <a:pathLst>
                  <a:path extrusionOk="0" h="2773" w="4884">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1" name="Google Shape;231;p15"/>
          <p:cNvSpPr/>
          <p:nvPr/>
        </p:nvSpPr>
        <p:spPr>
          <a:xfrm>
            <a:off x="8193150" y="1353625"/>
            <a:ext cx="151500" cy="151500"/>
          </a:xfrm>
          <a:prstGeom prst="ellipse">
            <a:avLst/>
          </a:prstGeom>
          <a:gradFill>
            <a:gsLst>
              <a:gs pos="0">
                <a:srgbClr val="AD8DFF">
                  <a:alpha val="9803"/>
                </a:srgbClr>
              </a:gs>
              <a:gs pos="100000">
                <a:srgbClr val="6746B9">
                  <a:alpha val="9803"/>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8004500" y="1145875"/>
            <a:ext cx="283500" cy="2835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8034775" y="861725"/>
            <a:ext cx="105900" cy="105900"/>
          </a:xfrm>
          <a:prstGeom prst="ellipse">
            <a:avLst/>
          </a:prstGeom>
          <a:solidFill>
            <a:srgbClr val="0388E5">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txBox="1"/>
          <p:nvPr/>
        </p:nvSpPr>
        <p:spPr>
          <a:xfrm>
            <a:off x="827584" y="933521"/>
            <a:ext cx="705678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184E"/>
                </a:solidFill>
                <a:latin typeface="Albert Sans"/>
                <a:ea typeface="Albert Sans"/>
                <a:cs typeface="Albert Sans"/>
                <a:sym typeface="Albert Sans"/>
              </a:rPr>
              <a:t>LITERATURE SURVEY</a:t>
            </a:r>
            <a:endParaRPr b="1" i="0" sz="3200" u="none" cap="none" strike="noStrike">
              <a:solidFill>
                <a:srgbClr val="00184E"/>
              </a:solidFill>
              <a:latin typeface="Albert Sans"/>
              <a:ea typeface="Albert Sans"/>
              <a:cs typeface="Albert Sans"/>
              <a:sym typeface="Albert Sans"/>
            </a:endParaRPr>
          </a:p>
        </p:txBody>
      </p:sp>
      <p:sp>
        <p:nvSpPr>
          <p:cNvPr id="235" name="Google Shape;235;p15"/>
          <p:cNvSpPr txBox="1"/>
          <p:nvPr/>
        </p:nvSpPr>
        <p:spPr>
          <a:xfrm>
            <a:off x="755576" y="459303"/>
            <a:ext cx="93610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chemeClr val="accent2"/>
                </a:solidFill>
                <a:latin typeface="Albert Sans"/>
                <a:ea typeface="Albert Sans"/>
                <a:cs typeface="Albert Sans"/>
                <a:sym typeface="Albert Sans"/>
              </a:rPr>
              <a:t> 04</a:t>
            </a:r>
            <a:endParaRPr b="1" i="0" sz="3200" u="none" cap="none" strike="noStrike">
              <a:solidFill>
                <a:schemeClr val="accent2"/>
              </a:solidFill>
              <a:latin typeface="Albert Sans"/>
              <a:ea typeface="Albert Sans"/>
              <a:cs typeface="Albert Sans"/>
              <a:sym typeface="Albert Sans"/>
            </a:endParaRPr>
          </a:p>
        </p:txBody>
      </p:sp>
      <p:pic>
        <p:nvPicPr>
          <p:cNvPr descr="https://anmj.org.au/wp-content/uploads/2020/06/literature-review-web-.jpg" id="236" name="Google Shape;236;p15"/>
          <p:cNvPicPr preferRelativeResize="0"/>
          <p:nvPr/>
        </p:nvPicPr>
        <p:blipFill rotWithShape="1">
          <a:blip r:embed="rId3">
            <a:alphaModFix/>
          </a:blip>
          <a:srcRect b="0" l="0" r="0" t="0"/>
          <a:stretch/>
        </p:blipFill>
        <p:spPr>
          <a:xfrm>
            <a:off x="1023487" y="1635646"/>
            <a:ext cx="6981013" cy="28083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aphicFrame>
        <p:nvGraphicFramePr>
          <p:cNvPr id="241" name="Google Shape;241;p16"/>
          <p:cNvGraphicFramePr/>
          <p:nvPr/>
        </p:nvGraphicFramePr>
        <p:xfrm>
          <a:off x="251519" y="195487"/>
          <a:ext cx="3000000" cy="3000000"/>
        </p:xfrm>
        <a:graphic>
          <a:graphicData uri="http://schemas.openxmlformats.org/drawingml/2006/table">
            <a:tbl>
              <a:tblPr bandRow="1" firstRow="1">
                <a:noFill/>
                <a:tableStyleId>{7A5772A3-1A92-42E3-B61D-D856F315B3E0}</a:tableStyleId>
              </a:tblPr>
              <a:tblGrid>
                <a:gridCol w="462900"/>
                <a:gridCol w="977250"/>
                <a:gridCol w="909575"/>
                <a:gridCol w="1119950"/>
                <a:gridCol w="1343125"/>
                <a:gridCol w="1235850"/>
                <a:gridCol w="1440150"/>
                <a:gridCol w="1152125"/>
              </a:tblGrid>
              <a:tr h="867300">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Sr.no</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Title</a:t>
                      </a:r>
                      <a:r>
                        <a:rPr b="1" lang="en-US" sz="1400" u="none" cap="none" strike="noStrike">
                          <a:solidFill>
                            <a:srgbClr val="001034"/>
                          </a:solidFill>
                          <a:latin typeface="Albert Sans"/>
                          <a:ea typeface="Albert Sans"/>
                          <a:cs typeface="Albert Sans"/>
                          <a:sym typeface="Albert Sans"/>
                        </a:rPr>
                        <a:t> of the Research Paper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Name</a:t>
                      </a:r>
                      <a:r>
                        <a:rPr b="1" lang="en-US" sz="1400" u="none" cap="none" strike="noStrike">
                          <a:solidFill>
                            <a:srgbClr val="001034"/>
                          </a:solidFill>
                          <a:latin typeface="Albert Sans"/>
                          <a:ea typeface="Albert Sans"/>
                          <a:cs typeface="Albert Sans"/>
                          <a:sym typeface="Albert Sans"/>
                        </a:rPr>
                        <a:t> of the Author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Year of publication</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Methodology</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Disadvantages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Future Scope </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r>
              <a:tr h="2690675">
                <a:tc>
                  <a:txBody>
                    <a:bodyPr/>
                    <a:lstStyle/>
                    <a:p>
                      <a:pPr indent="0" lvl="0" marL="0" marR="0" rtl="0" algn="just">
                        <a:lnSpc>
                          <a:spcPct val="100000"/>
                        </a:lnSpc>
                        <a:spcBef>
                          <a:spcPts val="0"/>
                        </a:spcBef>
                        <a:spcAft>
                          <a:spcPts val="0"/>
                        </a:spcAft>
                        <a:buNone/>
                      </a:pPr>
                      <a:r>
                        <a:rPr lang="en-US" sz="1200">
                          <a:solidFill>
                            <a:srgbClr val="001034"/>
                          </a:solidFill>
                          <a:latin typeface="Albert Sans"/>
                          <a:ea typeface="Albert Sans"/>
                          <a:cs typeface="Albert Sans"/>
                          <a:sym typeface="Albert Sans"/>
                        </a:rPr>
                        <a:t>1.</a:t>
                      </a:r>
                      <a:endParaRPr sz="1200"/>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latin typeface="Roboto"/>
                          <a:ea typeface="Roboto"/>
                          <a:cs typeface="Roboto"/>
                          <a:sym typeface="Roboto"/>
                        </a:rPr>
                        <a:t>Online Mess Recommender</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System using Sentiment Analysis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marR="0" rtl="0" algn="l">
                        <a:lnSpc>
                          <a:spcPct val="100000"/>
                        </a:lnSpc>
                        <a:spcBef>
                          <a:spcPts val="0"/>
                        </a:spcBef>
                        <a:spcAft>
                          <a:spcPts val="0"/>
                        </a:spcAft>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latin typeface="Roboto"/>
                          <a:ea typeface="Roboto"/>
                          <a:cs typeface="Roboto"/>
                          <a:sym typeface="Roboto"/>
                        </a:rPr>
                        <a:t>Mr. Nikhil Falke</a:t>
                      </a:r>
                      <a:endParaRPr sz="1200">
                        <a:latin typeface="Roboto"/>
                        <a:ea typeface="Roboto"/>
                        <a:cs typeface="Roboto"/>
                        <a:sym typeface="Roboto"/>
                      </a:endParaRPr>
                    </a:p>
                    <a:p>
                      <a:pPr indent="0" lvl="0" marL="0" rtl="0" algn="l">
                        <a:spcBef>
                          <a:spcPts val="0"/>
                        </a:spcBef>
                        <a:spcAft>
                          <a:spcPts val="0"/>
                        </a:spcAft>
                        <a:buNone/>
                      </a:pPr>
                      <a:r>
                        <a:rPr lang="en-US" sz="1200">
                          <a:latin typeface="Roboto"/>
                          <a:ea typeface="Roboto"/>
                          <a:cs typeface="Roboto"/>
                          <a:sym typeface="Roboto"/>
                        </a:rPr>
                        <a:t>Mr. Abhishek Kiranrao Dabhade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Albert Sans"/>
                        <a:ea typeface="Albert Sans"/>
                        <a:cs typeface="Albert Sans"/>
                        <a:sym typeface="Albert Sans"/>
                      </a:endParaRPr>
                    </a:p>
                    <a:p>
                      <a:pPr indent="0" lvl="0" marL="0" marR="0" rtl="0" algn="l">
                        <a:lnSpc>
                          <a:spcPct val="100000"/>
                        </a:lnSpc>
                        <a:spcBef>
                          <a:spcPts val="0"/>
                        </a:spcBef>
                        <a:spcAft>
                          <a:spcPts val="0"/>
                        </a:spcAft>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solidFill>
                            <a:srgbClr val="001034"/>
                          </a:solidFill>
                          <a:latin typeface="Roboto"/>
                          <a:ea typeface="Roboto"/>
                          <a:cs typeface="Roboto"/>
                          <a:sym typeface="Roboto"/>
                        </a:rPr>
                        <a:t>2023</a:t>
                      </a:r>
                      <a:endParaRPr sz="1200">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1. Data Collection</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2. Sentiment Based recommendation</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3. </a:t>
                      </a:r>
                      <a:r>
                        <a:rPr lang="en-US" sz="1200">
                          <a:solidFill>
                            <a:srgbClr val="212121"/>
                          </a:solidFill>
                        </a:rPr>
                        <a:t>Data-Driven Dining: Mess Recommendation System</a:t>
                      </a:r>
                      <a:endParaRPr sz="1200">
                        <a:solidFill>
                          <a:srgbClr val="212121"/>
                        </a:solidFill>
                      </a:endParaRPr>
                    </a:p>
                    <a:p>
                      <a:pPr indent="0" lvl="0" marL="0" rtl="0" algn="l">
                        <a:spcBef>
                          <a:spcPts val="0"/>
                        </a:spcBef>
                        <a:spcAft>
                          <a:spcPts val="0"/>
                        </a:spcAft>
                        <a:buNone/>
                      </a:pPr>
                      <a:r>
                        <a:t/>
                      </a:r>
                      <a:endParaRPr sz="1200">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Clr>
                          <a:srgbClr val="000000"/>
                        </a:buClr>
                        <a:buFont typeface="Arial"/>
                        <a:buNone/>
                      </a:pPr>
                      <a:r>
                        <a:rPr lang="en-US" sz="1200">
                          <a:solidFill>
                            <a:srgbClr val="212121"/>
                          </a:solidFill>
                        </a:rPr>
                        <a:t>Recommender systems can be used to provide personalized recommendations to individual users, which can lead to a more satisfying experience.</a:t>
                      </a:r>
                      <a:endParaRPr sz="1200">
                        <a:solidFill>
                          <a:srgbClr val="212121"/>
                        </a:solidFill>
                        <a:latin typeface="Albert Sans"/>
                        <a:ea typeface="Albert Sans"/>
                        <a:cs typeface="Albert Sans"/>
                        <a:sym typeface="Albert Sans"/>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Clr>
                          <a:srgbClr val="000000"/>
                        </a:buClr>
                        <a:buFont typeface="Arial"/>
                        <a:buNone/>
                      </a:pPr>
                      <a:r>
                        <a:rPr lang="en-US" sz="1200">
                          <a:solidFill>
                            <a:srgbClr val="212121"/>
                          </a:solidFill>
                          <a:latin typeface="Roboto"/>
                          <a:ea typeface="Roboto"/>
                          <a:cs typeface="Roboto"/>
                          <a:sym typeface="Roboto"/>
                        </a:rPr>
                        <a:t>Recommender systems can be ineffective when there is not enough data about users or items.</a:t>
                      </a:r>
                      <a:endParaRPr sz="1200">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c>
                  <a:txBody>
                    <a:bodyPr/>
                    <a:lstStyle/>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1. Advanced Recommendation Algorithms</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2. Continuous User Feedback Integration</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3. Expansion to Additional Services</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4. Integration with Emerging Technologies</a:t>
                      </a:r>
                      <a:endParaRPr sz="1200">
                        <a:solidFill>
                          <a:srgbClr val="001034"/>
                        </a:solidFill>
                        <a:latin typeface="Albert Sans"/>
                        <a:ea typeface="Albert Sans"/>
                        <a:cs typeface="Albert Sans"/>
                        <a:sym typeface="Albert Sans"/>
                      </a:endParaRPr>
                    </a:p>
                    <a:p>
                      <a:pPr indent="45720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0" marB="0" marR="68575" marL="68575">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BAD7FF"/>
                    </a:solidFill>
                  </a:tcPr>
                </a:tc>
              </a:tr>
            </a:tbl>
          </a:graphicData>
        </a:graphic>
      </p:graphicFrame>
      <p:sp>
        <p:nvSpPr>
          <p:cNvPr id="242" name="Google Shape;242;p16"/>
          <p:cNvSpPr txBox="1"/>
          <p:nvPr/>
        </p:nvSpPr>
        <p:spPr>
          <a:xfrm>
            <a:off x="611560" y="4011910"/>
            <a:ext cx="8136900" cy="98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12169"/>
                </a:solidFill>
                <a:latin typeface="Albert Sans"/>
                <a:ea typeface="Albert Sans"/>
                <a:cs typeface="Albert Sans"/>
                <a:sym typeface="Albert Sans"/>
              </a:rPr>
              <a:t>Summary: </a:t>
            </a:r>
            <a:r>
              <a:rPr lang="en-US">
                <a:solidFill>
                  <a:srgbClr val="1F1F1F"/>
                </a:solidFill>
                <a:latin typeface="Roboto"/>
                <a:ea typeface="Roboto"/>
                <a:cs typeface="Roboto"/>
                <a:sym typeface="Roboto"/>
              </a:rPr>
              <a:t>In this system the user can directly search, rate and provide feedback for the mess packages and the mess owner can use the dashboard with different available</a:t>
            </a:r>
            <a:endParaRPr>
              <a:solidFill>
                <a:srgbClr val="1F1F1F"/>
              </a:solidFill>
              <a:latin typeface="Roboto"/>
              <a:ea typeface="Roboto"/>
              <a:cs typeface="Roboto"/>
              <a:sym typeface="Roboto"/>
            </a:endParaRPr>
          </a:p>
          <a:p>
            <a:pPr indent="0" lvl="0" marL="0" rtl="0" algn="l">
              <a:spcBef>
                <a:spcPts val="0"/>
              </a:spcBef>
              <a:spcAft>
                <a:spcPts val="0"/>
              </a:spcAft>
              <a:buNone/>
            </a:pPr>
            <a:r>
              <a:rPr lang="en-US">
                <a:solidFill>
                  <a:srgbClr val="1F1F1F"/>
                </a:solidFill>
                <a:latin typeface="Roboto"/>
                <a:ea typeface="Roboto"/>
                <a:cs typeface="Roboto"/>
                <a:sym typeface="Roboto"/>
              </a:rPr>
              <a:t>functions.</a:t>
            </a:r>
            <a:endParaRPr>
              <a:solidFill>
                <a:srgbClr val="1F1F1F"/>
              </a:solidFill>
              <a:latin typeface="Roboto"/>
              <a:ea typeface="Roboto"/>
              <a:cs typeface="Roboto"/>
              <a:sym typeface="Roboto"/>
            </a:endParaRPr>
          </a:p>
          <a:p>
            <a:pPr indent="0" lvl="0" marL="0" marR="0" rtl="0" algn="l">
              <a:lnSpc>
                <a:spcPct val="100000"/>
              </a:lnSpc>
              <a:spcBef>
                <a:spcPts val="0"/>
              </a:spcBef>
              <a:spcAft>
                <a:spcPts val="0"/>
              </a:spcAft>
              <a:buNone/>
            </a:pPr>
            <a:r>
              <a:t/>
            </a:r>
            <a:endParaRPr>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nvSpPr>
        <p:spPr>
          <a:xfrm>
            <a:off x="611560" y="4083918"/>
            <a:ext cx="78489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solidFill>
                  <a:schemeClr val="dk1"/>
                </a:solidFill>
                <a:latin typeface="Albert Sans"/>
                <a:ea typeface="Albert Sans"/>
                <a:cs typeface="Albert Sans"/>
                <a:sym typeface="Albert Sans"/>
              </a:rPr>
              <a:t>Summary : </a:t>
            </a:r>
            <a:r>
              <a:rPr lang="en-US">
                <a:solidFill>
                  <a:srgbClr val="1F1F1F"/>
                </a:solidFill>
              </a:rPr>
              <a:t>This website helps new students find hostels and food near their college by offering listings, detailed information, and user reviews.</a:t>
            </a:r>
            <a:endParaRPr sz="1600">
              <a:solidFill>
                <a:srgbClr val="1F1F1F"/>
              </a:solidFill>
              <a:latin typeface="Roboto"/>
              <a:ea typeface="Roboto"/>
              <a:cs typeface="Roboto"/>
              <a:sym typeface="Roboto"/>
            </a:endParaRPr>
          </a:p>
          <a:p>
            <a:pPr indent="0" lvl="0" marL="0" rtl="0" algn="l">
              <a:spcBef>
                <a:spcPts val="0"/>
              </a:spcBef>
              <a:spcAft>
                <a:spcPts val="0"/>
              </a:spcAft>
              <a:buNone/>
            </a:pPr>
            <a:r>
              <a:t/>
            </a:r>
            <a:endParaRPr b="1" sz="1600">
              <a:solidFill>
                <a:schemeClr val="dk1"/>
              </a:solidFill>
              <a:latin typeface="Albert Sans"/>
              <a:ea typeface="Albert Sans"/>
              <a:cs typeface="Albert Sans"/>
              <a:sym typeface="Albert Sans"/>
            </a:endParaRPr>
          </a:p>
          <a:p>
            <a:pPr indent="0" lvl="0" marL="0" marR="0" rtl="0" algn="l">
              <a:lnSpc>
                <a:spcPct val="100000"/>
              </a:lnSpc>
              <a:spcBef>
                <a:spcPts val="0"/>
              </a:spcBef>
              <a:spcAft>
                <a:spcPts val="0"/>
              </a:spcAft>
              <a:buNone/>
            </a:pPr>
            <a:r>
              <a:t/>
            </a:r>
            <a:endParaRPr b="1" sz="1600">
              <a:solidFill>
                <a:srgbClr val="012169"/>
              </a:solidFill>
              <a:latin typeface="Albert Sans"/>
              <a:ea typeface="Albert Sans"/>
              <a:cs typeface="Albert Sans"/>
              <a:sym typeface="Albert Sans"/>
            </a:endParaRPr>
          </a:p>
        </p:txBody>
      </p:sp>
      <p:graphicFrame>
        <p:nvGraphicFramePr>
          <p:cNvPr id="248" name="Google Shape;248;p17"/>
          <p:cNvGraphicFramePr/>
          <p:nvPr/>
        </p:nvGraphicFramePr>
        <p:xfrm>
          <a:off x="323528" y="267494"/>
          <a:ext cx="3000000" cy="3000000"/>
        </p:xfrm>
        <a:graphic>
          <a:graphicData uri="http://schemas.openxmlformats.org/drawingml/2006/table">
            <a:tbl>
              <a:tblPr bandRow="1" firstRow="1">
                <a:noFill/>
                <a:tableStyleId>{7A5772A3-1A92-42E3-B61D-D856F315B3E0}</a:tableStyleId>
              </a:tblPr>
              <a:tblGrid>
                <a:gridCol w="462900"/>
                <a:gridCol w="977250"/>
                <a:gridCol w="909575"/>
                <a:gridCol w="1178650"/>
                <a:gridCol w="1296150"/>
                <a:gridCol w="1224125"/>
                <a:gridCol w="1440150"/>
                <a:gridCol w="1152125"/>
              </a:tblGrid>
              <a:tr h="935475">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Sr.no</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Title</a:t>
                      </a:r>
                      <a:r>
                        <a:rPr b="1" lang="en-US" sz="1400" u="none" cap="none" strike="noStrike">
                          <a:solidFill>
                            <a:srgbClr val="001034"/>
                          </a:solidFill>
                          <a:latin typeface="Albert Sans"/>
                          <a:ea typeface="Albert Sans"/>
                          <a:cs typeface="Albert Sans"/>
                          <a:sym typeface="Albert Sans"/>
                        </a:rPr>
                        <a:t> of the Research Paper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Name</a:t>
                      </a:r>
                      <a:r>
                        <a:rPr b="1" lang="en-US" sz="1400" u="none" cap="none" strike="noStrike">
                          <a:solidFill>
                            <a:srgbClr val="001034"/>
                          </a:solidFill>
                          <a:latin typeface="Albert Sans"/>
                          <a:ea typeface="Albert Sans"/>
                          <a:cs typeface="Albert Sans"/>
                          <a:sym typeface="Albert Sans"/>
                        </a:rPr>
                        <a:t> of the Author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Year of publication</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Methodology</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Disadvantages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Future Scope </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r>
              <a:tr h="2689625">
                <a:tc>
                  <a:txBody>
                    <a:bodyPr/>
                    <a:lstStyle/>
                    <a:p>
                      <a:pPr indent="0" lvl="0" marL="0" marR="0" rtl="0" algn="just">
                        <a:lnSpc>
                          <a:spcPct val="100000"/>
                        </a:lnSpc>
                        <a:spcBef>
                          <a:spcPts val="0"/>
                        </a:spcBef>
                        <a:spcAft>
                          <a:spcPts val="0"/>
                        </a:spcAft>
                        <a:buNone/>
                      </a:pPr>
                      <a:r>
                        <a:rPr lang="en-US" sz="1200">
                          <a:solidFill>
                            <a:srgbClr val="001034"/>
                          </a:solidFill>
                          <a:latin typeface="Albert Sans"/>
                          <a:ea typeface="Albert Sans"/>
                          <a:cs typeface="Albert Sans"/>
                          <a:sym typeface="Albert Sans"/>
                        </a:rPr>
                        <a:t>2.</a:t>
                      </a:r>
                      <a:endParaRPr sz="1200"/>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None/>
                      </a:pPr>
                      <a:r>
                        <a:rPr lang="en-US" sz="1200">
                          <a:latin typeface="Roboto"/>
                          <a:ea typeface="Roboto"/>
                          <a:cs typeface="Roboto"/>
                          <a:sym typeface="Roboto"/>
                        </a:rPr>
                        <a:t>Rent Your Resi: “Hostel and Mess”</a:t>
                      </a:r>
                      <a:endParaRPr sz="1200">
                        <a:solidFill>
                          <a:srgbClr val="001034"/>
                        </a:solidFill>
                        <a:latin typeface="Roboto"/>
                        <a:ea typeface="Roboto"/>
                        <a:cs typeface="Roboto"/>
                        <a:sym typeface="Roboto"/>
                      </a:endParaRPr>
                    </a:p>
                    <a:p>
                      <a:pPr indent="0" lvl="0" marL="0" marR="0" rtl="0" algn="l">
                        <a:lnSpc>
                          <a:spcPct val="100000"/>
                        </a:lnSpc>
                        <a:spcBef>
                          <a:spcPts val="0"/>
                        </a:spcBef>
                        <a:spcAft>
                          <a:spcPts val="0"/>
                        </a:spcAft>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None/>
                      </a:pPr>
                      <a:r>
                        <a:rPr lang="en-US" sz="1200">
                          <a:solidFill>
                            <a:srgbClr val="212121"/>
                          </a:solidFill>
                          <a:latin typeface="Roboto"/>
                          <a:ea typeface="Roboto"/>
                          <a:cs typeface="Roboto"/>
                          <a:sym typeface="Roboto"/>
                        </a:rPr>
                        <a:t>Sanjivani Adsul,</a:t>
                      </a:r>
                      <a:endParaRPr sz="1200">
                        <a:solidFill>
                          <a:srgbClr val="212121"/>
                        </a:solidFill>
                        <a:latin typeface="Roboto"/>
                        <a:ea typeface="Roboto"/>
                        <a:cs typeface="Roboto"/>
                        <a:sym typeface="Roboto"/>
                      </a:endParaRPr>
                    </a:p>
                    <a:p>
                      <a:pPr indent="0" lvl="0" marL="0" rtl="0" algn="l">
                        <a:spcBef>
                          <a:spcPts val="0"/>
                        </a:spcBef>
                        <a:spcAft>
                          <a:spcPts val="0"/>
                        </a:spcAft>
                        <a:buNone/>
                      </a:pPr>
                      <a:r>
                        <a:rPr lang="en-US" sz="1200">
                          <a:solidFill>
                            <a:srgbClr val="212121"/>
                          </a:solidFill>
                          <a:latin typeface="Roboto"/>
                          <a:ea typeface="Roboto"/>
                          <a:cs typeface="Roboto"/>
                          <a:sym typeface="Roboto"/>
                        </a:rPr>
                        <a:t>Disha Borale,</a:t>
                      </a:r>
                      <a:endParaRPr sz="1200">
                        <a:solidFill>
                          <a:srgbClr val="212121"/>
                        </a:solidFill>
                        <a:latin typeface="Roboto"/>
                        <a:ea typeface="Roboto"/>
                        <a:cs typeface="Roboto"/>
                        <a:sym typeface="Roboto"/>
                      </a:endParaRPr>
                    </a:p>
                    <a:p>
                      <a:pPr indent="0" lvl="0" marL="0" rtl="0" algn="l">
                        <a:spcBef>
                          <a:spcPts val="0"/>
                        </a:spcBef>
                        <a:spcAft>
                          <a:spcPts val="0"/>
                        </a:spcAft>
                        <a:buNone/>
                      </a:pPr>
                      <a:r>
                        <a:rPr lang="en-US" sz="1200">
                          <a:solidFill>
                            <a:srgbClr val="212121"/>
                          </a:solidFill>
                          <a:latin typeface="Roboto"/>
                          <a:ea typeface="Roboto"/>
                          <a:cs typeface="Roboto"/>
                          <a:sym typeface="Roboto"/>
                        </a:rPr>
                        <a:t>Yash Divate,</a:t>
                      </a:r>
                      <a:endParaRPr sz="1200">
                        <a:solidFill>
                          <a:srgbClr val="212121"/>
                        </a:solidFill>
                        <a:latin typeface="Roboto"/>
                        <a:ea typeface="Roboto"/>
                        <a:cs typeface="Roboto"/>
                        <a:sym typeface="Roboto"/>
                      </a:endParaRPr>
                    </a:p>
                    <a:p>
                      <a:pPr indent="0" lvl="0" marL="0" rtl="0" algn="l">
                        <a:spcBef>
                          <a:spcPts val="0"/>
                        </a:spcBef>
                        <a:spcAft>
                          <a:spcPts val="0"/>
                        </a:spcAft>
                        <a:buNone/>
                      </a:pPr>
                      <a:r>
                        <a:t/>
                      </a:r>
                      <a:endParaRPr sz="1200">
                        <a:solidFill>
                          <a:srgbClr val="212121"/>
                        </a:solidFill>
                        <a:latin typeface="Roboto"/>
                        <a:ea typeface="Roboto"/>
                        <a:cs typeface="Roboto"/>
                        <a:sym typeface="Roboto"/>
                      </a:endParaRPr>
                    </a:p>
                    <a:p>
                      <a:pPr indent="0" lvl="0" marL="0" marR="0" rtl="0" algn="l">
                        <a:lnSpc>
                          <a:spcPct val="100000"/>
                        </a:lnSpc>
                        <a:spcBef>
                          <a:spcPts val="0"/>
                        </a:spcBef>
                        <a:spcAft>
                          <a:spcPts val="0"/>
                        </a:spcAft>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None/>
                      </a:pPr>
                      <a:r>
                        <a:rPr lang="en-US" sz="1200">
                          <a:solidFill>
                            <a:srgbClr val="001034"/>
                          </a:solidFill>
                          <a:latin typeface="Roboto"/>
                          <a:ea typeface="Roboto"/>
                          <a:cs typeface="Roboto"/>
                          <a:sym typeface="Roboto"/>
                        </a:rPr>
                        <a:t>2023</a:t>
                      </a:r>
                      <a:endParaRPr sz="1200">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1. User Needs Analysis</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2. Map Integration</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3.Location-based Search</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4. Listing Page Creation</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5. Feedback Mechanism Integration</a:t>
                      </a:r>
                      <a:endParaRPr sz="1200">
                        <a:solidFill>
                          <a:srgbClr val="001034"/>
                        </a:solidFill>
                        <a:latin typeface="Albert Sans"/>
                        <a:ea typeface="Albert Sans"/>
                        <a:cs typeface="Albert Sans"/>
                        <a:sym typeface="Albert Sans"/>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Clr>
                          <a:srgbClr val="000000"/>
                        </a:buClr>
                        <a:buFont typeface="Arial"/>
                        <a:buNone/>
                      </a:pPr>
                      <a:r>
                        <a:rPr lang="en-US" sz="1200">
                          <a:solidFill>
                            <a:srgbClr val="1F1F1F"/>
                          </a:solidFill>
                        </a:rPr>
                        <a:t>Streamlines the search process by filtering options</a:t>
                      </a:r>
                      <a:endParaRPr sz="1200">
                        <a:solidFill>
                          <a:srgbClr val="1F1F1F"/>
                        </a:solidFill>
                        <a:latin typeface="Roboto"/>
                        <a:ea typeface="Roboto"/>
                        <a:cs typeface="Roboto"/>
                        <a:sym typeface="Roboto"/>
                      </a:endParaRPr>
                    </a:p>
                    <a:p>
                      <a:pPr indent="0" lvl="0" marL="0" rtl="0" algn="l">
                        <a:spcBef>
                          <a:spcPts val="0"/>
                        </a:spcBef>
                        <a:spcAft>
                          <a:spcPts val="0"/>
                        </a:spcAft>
                        <a:buClr>
                          <a:srgbClr val="000000"/>
                        </a:buClr>
                        <a:buFont typeface="Arial"/>
                        <a:buNone/>
                      </a:pPr>
                      <a:r>
                        <a:rPr lang="en-US" sz="1200">
                          <a:solidFill>
                            <a:srgbClr val="1F1F1F"/>
                          </a:solidFill>
                          <a:latin typeface="Roboto"/>
                          <a:ea typeface="Roboto"/>
                          <a:cs typeface="Roboto"/>
                          <a:sym typeface="Roboto"/>
                        </a:rPr>
                        <a:t>Includes Money Transfer for booking  and ordering.</a:t>
                      </a:r>
                      <a:endParaRPr sz="1200">
                        <a:solidFill>
                          <a:srgbClr val="1F1F1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Clr>
                          <a:srgbClr val="000000"/>
                        </a:buClr>
                        <a:buFont typeface="Arial"/>
                        <a:buNone/>
                      </a:pPr>
                      <a:r>
                        <a:rPr lang="en-US" sz="1200">
                          <a:solidFill>
                            <a:srgbClr val="1F1F1F"/>
                          </a:solidFill>
                        </a:rPr>
                        <a:t> Relies on the accuracy of information provided by hostel/mess owners. Money Transfer must me secure for user trust</a:t>
                      </a:r>
                      <a:endParaRPr sz="1200">
                        <a:solidFill>
                          <a:srgbClr val="1F1F1F"/>
                        </a:solidFill>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1. Integration of Smart Technologies</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2. Community Engagement Features</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3.Personalization and Recommendation Engine</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4. Enhanced Security Measures</a:t>
                      </a:r>
                      <a:endParaRPr sz="1200">
                        <a:solidFill>
                          <a:srgbClr val="001034"/>
                        </a:solidFill>
                        <a:latin typeface="Albert Sans"/>
                        <a:ea typeface="Albert Sans"/>
                        <a:cs typeface="Albert Sans"/>
                        <a:sym typeface="Albert Sans"/>
                      </a:endParaRPr>
                    </a:p>
                    <a:p>
                      <a:pPr indent="45720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0" marB="0" marR="68575" marL="68575">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nvSpPr>
        <p:spPr>
          <a:xfrm>
            <a:off x="611560" y="4083918"/>
            <a:ext cx="7848900" cy="1262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solidFill>
                  <a:schemeClr val="dk1"/>
                </a:solidFill>
                <a:latin typeface="Albert Sans"/>
                <a:ea typeface="Albert Sans"/>
                <a:cs typeface="Albert Sans"/>
                <a:sym typeface="Albert Sans"/>
              </a:rPr>
              <a:t>Summary : </a:t>
            </a:r>
            <a:r>
              <a:rPr lang="en-US">
                <a:solidFill>
                  <a:srgbClr val="1F1F1F"/>
                </a:solidFill>
                <a:latin typeface="Roboto"/>
                <a:ea typeface="Roboto"/>
                <a:cs typeface="Roboto"/>
                <a:sym typeface="Roboto"/>
              </a:rPr>
              <a:t>Online rental platform offering diverse housing, tiffin services, and teacher connections. Aims for convenience with user-friendly interface, but faces competition and needs wider reach/legal compliance for long-term success.</a:t>
            </a:r>
            <a:endParaRPr>
              <a:solidFill>
                <a:srgbClr val="1F1F1F"/>
              </a:solidFill>
              <a:latin typeface="Roboto"/>
              <a:ea typeface="Roboto"/>
              <a:cs typeface="Roboto"/>
              <a:sym typeface="Roboto"/>
            </a:endParaRPr>
          </a:p>
          <a:p>
            <a:pPr indent="0" lvl="0" marL="0" rtl="0" algn="l">
              <a:spcBef>
                <a:spcPts val="0"/>
              </a:spcBef>
              <a:spcAft>
                <a:spcPts val="0"/>
              </a:spcAft>
              <a:buNone/>
            </a:pPr>
            <a:r>
              <a:t/>
            </a:r>
            <a:endParaRPr b="1" sz="1600">
              <a:solidFill>
                <a:schemeClr val="dk1"/>
              </a:solidFill>
              <a:latin typeface="Albert Sans"/>
              <a:ea typeface="Albert Sans"/>
              <a:cs typeface="Albert Sans"/>
              <a:sym typeface="Albert Sans"/>
            </a:endParaRPr>
          </a:p>
          <a:p>
            <a:pPr indent="0" lvl="0" marL="0" marR="0" rtl="0" algn="l">
              <a:lnSpc>
                <a:spcPct val="100000"/>
              </a:lnSpc>
              <a:spcBef>
                <a:spcPts val="0"/>
              </a:spcBef>
              <a:spcAft>
                <a:spcPts val="0"/>
              </a:spcAft>
              <a:buNone/>
            </a:pPr>
            <a:r>
              <a:t/>
            </a:r>
            <a:endParaRPr b="1" sz="1600">
              <a:solidFill>
                <a:srgbClr val="012169"/>
              </a:solidFill>
              <a:latin typeface="Albert Sans"/>
              <a:ea typeface="Albert Sans"/>
              <a:cs typeface="Albert Sans"/>
              <a:sym typeface="Albert Sans"/>
            </a:endParaRPr>
          </a:p>
        </p:txBody>
      </p:sp>
      <p:graphicFrame>
        <p:nvGraphicFramePr>
          <p:cNvPr id="254" name="Google Shape;254;p18"/>
          <p:cNvGraphicFramePr/>
          <p:nvPr/>
        </p:nvGraphicFramePr>
        <p:xfrm>
          <a:off x="323528" y="267494"/>
          <a:ext cx="3000000" cy="3000000"/>
        </p:xfrm>
        <a:graphic>
          <a:graphicData uri="http://schemas.openxmlformats.org/drawingml/2006/table">
            <a:tbl>
              <a:tblPr bandRow="1" firstRow="1">
                <a:noFill/>
                <a:tableStyleId>{7A5772A3-1A92-42E3-B61D-D856F315B3E0}</a:tableStyleId>
              </a:tblPr>
              <a:tblGrid>
                <a:gridCol w="462900"/>
                <a:gridCol w="977250"/>
                <a:gridCol w="909575"/>
                <a:gridCol w="1119950"/>
                <a:gridCol w="1354850"/>
                <a:gridCol w="1224125"/>
                <a:gridCol w="1440150"/>
                <a:gridCol w="1152125"/>
              </a:tblGrid>
              <a:tr h="917725">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Sr.no</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Title</a:t>
                      </a:r>
                      <a:r>
                        <a:rPr b="1" lang="en-US" sz="1400" u="none" cap="none" strike="noStrike">
                          <a:solidFill>
                            <a:srgbClr val="001034"/>
                          </a:solidFill>
                          <a:latin typeface="Albert Sans"/>
                          <a:ea typeface="Albert Sans"/>
                          <a:cs typeface="Albert Sans"/>
                          <a:sym typeface="Albert Sans"/>
                        </a:rPr>
                        <a:t> of the Research Paper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Name</a:t>
                      </a:r>
                      <a:r>
                        <a:rPr b="1" lang="en-US" sz="1400" u="none" cap="none" strike="noStrike">
                          <a:solidFill>
                            <a:srgbClr val="001034"/>
                          </a:solidFill>
                          <a:latin typeface="Albert Sans"/>
                          <a:ea typeface="Albert Sans"/>
                          <a:cs typeface="Albert Sans"/>
                          <a:sym typeface="Albert Sans"/>
                        </a:rPr>
                        <a:t> of the Author</a:t>
                      </a:r>
                      <a:endParaRPr b="1" sz="1400" u="none" cap="none" strike="noStrike">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Year of publication</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Methodology</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Disadvantages</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en-US" sz="1400" u="none" cap="none" strike="noStrike">
                          <a:solidFill>
                            <a:srgbClr val="001034"/>
                          </a:solidFill>
                          <a:latin typeface="Albert Sans"/>
                          <a:ea typeface="Albert Sans"/>
                          <a:cs typeface="Albert Sans"/>
                          <a:sym typeface="Albert Sans"/>
                        </a:rPr>
                        <a:t>Future Scope </a:t>
                      </a:r>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FFFFFF"/>
                    </a:solidFill>
                  </a:tcPr>
                </a:tc>
              </a:tr>
              <a:tr h="2693325">
                <a:tc>
                  <a:txBody>
                    <a:bodyPr/>
                    <a:lstStyle/>
                    <a:p>
                      <a:pPr indent="0" lvl="0" marL="0" marR="0" rtl="0" algn="just">
                        <a:lnSpc>
                          <a:spcPct val="100000"/>
                        </a:lnSpc>
                        <a:spcBef>
                          <a:spcPts val="0"/>
                        </a:spcBef>
                        <a:spcAft>
                          <a:spcPts val="0"/>
                        </a:spcAft>
                        <a:buNone/>
                      </a:pPr>
                      <a:r>
                        <a:rPr lang="en-US" sz="1200">
                          <a:solidFill>
                            <a:srgbClr val="001034"/>
                          </a:solidFill>
                          <a:latin typeface="Albert Sans"/>
                          <a:ea typeface="Albert Sans"/>
                          <a:cs typeface="Albert Sans"/>
                          <a:sym typeface="Albert Sans"/>
                        </a:rPr>
                        <a:t>3</a:t>
                      </a:r>
                      <a:r>
                        <a:rPr b="0" lang="en-US" sz="1200" u="none" cap="none" strike="noStrike">
                          <a:solidFill>
                            <a:srgbClr val="001034"/>
                          </a:solidFill>
                          <a:latin typeface="Albert Sans"/>
                          <a:ea typeface="Albert Sans"/>
                          <a:cs typeface="Albert Sans"/>
                          <a:sym typeface="Albert Sans"/>
                        </a:rPr>
                        <a:t>.</a:t>
                      </a:r>
                      <a:endParaRPr sz="1200"/>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None/>
                      </a:pPr>
                      <a:r>
                        <a:rPr lang="en-US" sz="1200">
                          <a:latin typeface="Roboto"/>
                          <a:ea typeface="Roboto"/>
                          <a:cs typeface="Roboto"/>
                          <a:sym typeface="Roboto"/>
                        </a:rPr>
                        <a:t>A Review Paper on PG Recommendation System</a:t>
                      </a:r>
                      <a:endParaRPr sz="1200">
                        <a:solidFill>
                          <a:srgbClr val="001034"/>
                        </a:solidFill>
                        <a:latin typeface="Roboto"/>
                        <a:ea typeface="Roboto"/>
                        <a:cs typeface="Roboto"/>
                        <a:sym typeface="Roboto"/>
                      </a:endParaRPr>
                    </a:p>
                    <a:p>
                      <a:pPr indent="0" lvl="0" marL="0" marR="0" rtl="0" algn="l">
                        <a:lnSpc>
                          <a:spcPct val="100000"/>
                        </a:lnSpc>
                        <a:spcBef>
                          <a:spcPts val="0"/>
                        </a:spcBef>
                        <a:spcAft>
                          <a:spcPts val="0"/>
                        </a:spcAft>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76200" marR="76200" rtl="0" algn="l">
                        <a:lnSpc>
                          <a:spcPct val="150000"/>
                        </a:lnSpc>
                        <a:spcBef>
                          <a:spcPts val="0"/>
                        </a:spcBef>
                        <a:spcAft>
                          <a:spcPts val="0"/>
                        </a:spcAft>
                        <a:buNone/>
                      </a:pPr>
                      <a:r>
                        <a:rPr lang="en-US" sz="1200">
                          <a:solidFill>
                            <a:srgbClr val="212121"/>
                          </a:solidFill>
                          <a:latin typeface="Roboto"/>
                          <a:ea typeface="Roboto"/>
                          <a:cs typeface="Roboto"/>
                          <a:sym typeface="Roboto"/>
                        </a:rPr>
                        <a:t>Kumar Abhay Gupta</a:t>
                      </a:r>
                      <a:endParaRPr sz="1200">
                        <a:solidFill>
                          <a:srgbClr val="212121"/>
                        </a:solidFill>
                        <a:latin typeface="Roboto"/>
                        <a:ea typeface="Roboto"/>
                        <a:cs typeface="Roboto"/>
                        <a:sym typeface="Roboto"/>
                      </a:endParaRPr>
                    </a:p>
                    <a:p>
                      <a:pPr indent="0" lvl="0" marL="76200" marR="76200" rtl="0" algn="l">
                        <a:lnSpc>
                          <a:spcPct val="115000"/>
                        </a:lnSpc>
                        <a:spcBef>
                          <a:spcPts val="400"/>
                        </a:spcBef>
                        <a:spcAft>
                          <a:spcPts val="0"/>
                        </a:spcAft>
                        <a:buNone/>
                      </a:pPr>
                      <a:r>
                        <a:t/>
                      </a:r>
                      <a:endParaRPr sz="1200">
                        <a:solidFill>
                          <a:srgbClr val="212121"/>
                        </a:solidFill>
                        <a:latin typeface="Roboto"/>
                        <a:ea typeface="Roboto"/>
                        <a:cs typeface="Roboto"/>
                        <a:sym typeface="Roboto"/>
                      </a:endParaRPr>
                    </a:p>
                    <a:p>
                      <a:pPr indent="0" lvl="0" marL="0" rtl="0" algn="l">
                        <a:spcBef>
                          <a:spcPts val="0"/>
                        </a:spcBef>
                        <a:spcAft>
                          <a:spcPts val="0"/>
                        </a:spcAft>
                        <a:buNone/>
                      </a:pPr>
                      <a:r>
                        <a:t/>
                      </a:r>
                      <a:endParaRPr sz="1200">
                        <a:solidFill>
                          <a:srgbClr val="212121"/>
                        </a:solidFill>
                        <a:latin typeface="Roboto"/>
                        <a:ea typeface="Roboto"/>
                        <a:cs typeface="Roboto"/>
                        <a:sym typeface="Roboto"/>
                      </a:endParaRPr>
                    </a:p>
                    <a:p>
                      <a:pPr indent="0" lvl="0" marL="0" marR="0" rtl="0" algn="l">
                        <a:lnSpc>
                          <a:spcPct val="100000"/>
                        </a:lnSpc>
                        <a:spcBef>
                          <a:spcPts val="0"/>
                        </a:spcBef>
                        <a:spcAft>
                          <a:spcPts val="0"/>
                        </a:spcAft>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None/>
                      </a:pPr>
                      <a:r>
                        <a:rPr lang="en-US" sz="1200">
                          <a:solidFill>
                            <a:srgbClr val="001034"/>
                          </a:solidFill>
                          <a:latin typeface="Roboto"/>
                          <a:ea typeface="Roboto"/>
                          <a:cs typeface="Roboto"/>
                          <a:sym typeface="Roboto"/>
                        </a:rPr>
                        <a:t>2023</a:t>
                      </a:r>
                      <a:endParaRPr sz="1200">
                        <a:latin typeface="Roboto"/>
                        <a:ea typeface="Roboto"/>
                        <a:cs typeface="Roboto"/>
                        <a:sym typeface="Roboto"/>
                      </a:endParaRPr>
                    </a:p>
                    <a:p>
                      <a:pPr indent="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lnSpc>
                          <a:spcPct val="115000"/>
                        </a:lnSpc>
                        <a:spcBef>
                          <a:spcPts val="0"/>
                        </a:spcBef>
                        <a:spcAft>
                          <a:spcPts val="0"/>
                        </a:spcAft>
                        <a:buNone/>
                      </a:pPr>
                      <a:r>
                        <a:rPr lang="en-US" sz="1200">
                          <a:solidFill>
                            <a:srgbClr val="1F1F1F"/>
                          </a:solidFill>
                          <a:latin typeface="Roboto"/>
                          <a:ea typeface="Roboto"/>
                          <a:cs typeface="Roboto"/>
                          <a:sym typeface="Roboto"/>
                        </a:rPr>
                        <a:t>1. Listing </a:t>
                      </a:r>
                      <a:r>
                        <a:rPr lang="en-US" sz="1200">
                          <a:solidFill>
                            <a:srgbClr val="1F1F1F"/>
                          </a:solidFill>
                          <a:latin typeface="Roboto"/>
                          <a:ea typeface="Roboto"/>
                          <a:cs typeface="Roboto"/>
                          <a:sym typeface="Roboto"/>
                        </a:rPr>
                        <a:t>Functionality </a:t>
                      </a:r>
                      <a:endParaRPr sz="1200">
                        <a:solidFill>
                          <a:srgbClr val="1F1F1F"/>
                        </a:solidFill>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1F1F1F"/>
                          </a:solidFill>
                          <a:latin typeface="Roboto"/>
                          <a:ea typeface="Roboto"/>
                          <a:cs typeface="Roboto"/>
                          <a:sym typeface="Roboto"/>
                        </a:rPr>
                        <a:t>2. Teacher Hiring Feature </a:t>
                      </a:r>
                      <a:endParaRPr sz="1200">
                        <a:solidFill>
                          <a:srgbClr val="1F1F1F"/>
                        </a:solidFill>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1F1F1F"/>
                          </a:solidFill>
                          <a:latin typeface="Roboto"/>
                          <a:ea typeface="Roboto"/>
                          <a:cs typeface="Roboto"/>
                          <a:sym typeface="Roboto"/>
                        </a:rPr>
                        <a:t>3. Scheduling Feature</a:t>
                      </a:r>
                      <a:endParaRPr sz="1200">
                        <a:solidFill>
                          <a:srgbClr val="1F1F1F"/>
                        </a:solidFill>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1F1F1F"/>
                          </a:solidFill>
                          <a:latin typeface="Roboto"/>
                          <a:ea typeface="Roboto"/>
                          <a:cs typeface="Roboto"/>
                          <a:sym typeface="Roboto"/>
                        </a:rPr>
                        <a:t>4. Reviews and Ratings Analysis</a:t>
                      </a:r>
                      <a:endParaRPr sz="1200">
                        <a:solidFill>
                          <a:srgbClr val="1F1F1F"/>
                        </a:solidFill>
                        <a:latin typeface="Roboto"/>
                        <a:ea typeface="Roboto"/>
                        <a:cs typeface="Roboto"/>
                        <a:sym typeface="Roboto"/>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Clr>
                          <a:srgbClr val="000000"/>
                        </a:buClr>
                        <a:buFont typeface="Arial"/>
                        <a:buNone/>
                      </a:pPr>
                      <a:r>
                        <a:rPr lang="en-US" sz="1200">
                          <a:solidFill>
                            <a:srgbClr val="212121"/>
                          </a:solidFill>
                          <a:latin typeface="Roboto"/>
                          <a:ea typeface="Roboto"/>
                          <a:cs typeface="Roboto"/>
                          <a:sym typeface="Roboto"/>
                        </a:rPr>
                        <a:t>The platform offers a convenient way for tenants to find diverse accommodation options</a:t>
                      </a:r>
                      <a:endParaRPr sz="1200">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Clr>
                          <a:srgbClr val="000000"/>
                        </a:buClr>
                        <a:buFont typeface="Arial"/>
                        <a:buNone/>
                      </a:pPr>
                      <a:r>
                        <a:rPr lang="en-US" sz="1200">
                          <a:solidFill>
                            <a:srgbClr val="212121"/>
                          </a:solidFill>
                        </a:rPr>
                        <a:t>The online rental market is highly competitive.</a:t>
                      </a:r>
                      <a:endParaRPr sz="1200">
                        <a:solidFill>
                          <a:srgbClr val="212121"/>
                        </a:solidFill>
                      </a:endParaRPr>
                    </a:p>
                    <a:p>
                      <a:pPr indent="0" lvl="0" marL="0" rtl="0" algn="l">
                        <a:spcBef>
                          <a:spcPts val="0"/>
                        </a:spcBef>
                        <a:spcAft>
                          <a:spcPts val="0"/>
                        </a:spcAft>
                        <a:buClr>
                          <a:srgbClr val="000000"/>
                        </a:buClr>
                        <a:buFont typeface="Arial"/>
                        <a:buNone/>
                      </a:pPr>
                      <a:r>
                        <a:rPr lang="en-US" sz="1200">
                          <a:solidFill>
                            <a:srgbClr val="212121"/>
                          </a:solidFill>
                        </a:rPr>
                        <a:t>Focuses only on PG , hostel and rental services.</a:t>
                      </a:r>
                      <a:endParaRPr sz="1200">
                        <a:solidFill>
                          <a:srgbClr val="212121"/>
                        </a:solidFill>
                        <a:latin typeface="Albert Sans"/>
                        <a:ea typeface="Albert Sans"/>
                        <a:cs typeface="Albert Sans"/>
                        <a:sym typeface="Albert Sans"/>
                      </a:endParaRPr>
                    </a:p>
                    <a:p>
                      <a:pPr indent="0" lvl="0" marL="0" marR="0" rtl="0" algn="l">
                        <a:lnSpc>
                          <a:spcPct val="100000"/>
                        </a:lnSpc>
                        <a:spcBef>
                          <a:spcPts val="0"/>
                        </a:spcBef>
                        <a:spcAft>
                          <a:spcPts val="0"/>
                        </a:spcAft>
                        <a:buClr>
                          <a:srgbClr val="000000"/>
                        </a:buClr>
                        <a:buSzPts val="1200"/>
                        <a:buFont typeface="Arial"/>
                        <a:buNone/>
                      </a:pPr>
                      <a:r>
                        <a:t/>
                      </a:r>
                      <a:endParaRPr sz="1200">
                        <a:latin typeface="Albert Sans"/>
                        <a:ea typeface="Albert Sans"/>
                        <a:cs typeface="Albert Sans"/>
                        <a:sym typeface="Albert Sans"/>
                      </a:endParaRPr>
                    </a:p>
                  </a:txBody>
                  <a:tcPr marT="45725" marB="45725" marR="91450" marL="91450">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c>
                  <a:txBody>
                    <a:bodyPr/>
                    <a:lstStyle/>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1.Enhanced User Experience</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2. Expansion of Services </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3.Geographical Expansion</a:t>
                      </a:r>
                      <a:endParaRPr sz="1200">
                        <a:solidFill>
                          <a:srgbClr val="001034"/>
                        </a:solidFill>
                        <a:latin typeface="Albert Sans"/>
                        <a:ea typeface="Albert Sans"/>
                        <a:cs typeface="Albert Sans"/>
                        <a:sym typeface="Albert Sans"/>
                      </a:endParaRPr>
                    </a:p>
                    <a:p>
                      <a:pPr indent="0" lvl="0" marL="0" rtl="0" algn="l">
                        <a:spcBef>
                          <a:spcPts val="0"/>
                        </a:spcBef>
                        <a:spcAft>
                          <a:spcPts val="0"/>
                        </a:spcAft>
                        <a:buNone/>
                      </a:pPr>
                      <a:r>
                        <a:rPr lang="en-US" sz="1200">
                          <a:solidFill>
                            <a:srgbClr val="001034"/>
                          </a:solidFill>
                          <a:latin typeface="Albert Sans"/>
                          <a:ea typeface="Albert Sans"/>
                          <a:cs typeface="Albert Sans"/>
                          <a:sym typeface="Albert Sans"/>
                        </a:rPr>
                        <a:t>4. Mobile Application Development</a:t>
                      </a:r>
                      <a:endParaRPr sz="1200">
                        <a:solidFill>
                          <a:srgbClr val="001034"/>
                        </a:solidFill>
                        <a:latin typeface="Albert Sans"/>
                        <a:ea typeface="Albert Sans"/>
                        <a:cs typeface="Albert Sans"/>
                        <a:sym typeface="Albert Sans"/>
                      </a:endParaRPr>
                    </a:p>
                    <a:p>
                      <a:pPr indent="457200" lvl="0" marL="0" marR="0" rtl="0" algn="l">
                        <a:lnSpc>
                          <a:spcPct val="100000"/>
                        </a:lnSpc>
                        <a:spcBef>
                          <a:spcPts val="0"/>
                        </a:spcBef>
                        <a:spcAft>
                          <a:spcPts val="0"/>
                        </a:spcAft>
                        <a:buNone/>
                      </a:pPr>
                      <a:r>
                        <a:t/>
                      </a:r>
                      <a:endParaRPr sz="1200">
                        <a:solidFill>
                          <a:srgbClr val="001034"/>
                        </a:solidFill>
                        <a:latin typeface="Albert Sans"/>
                        <a:ea typeface="Albert Sans"/>
                        <a:cs typeface="Albert Sans"/>
                        <a:sym typeface="Albert Sans"/>
                      </a:endParaRPr>
                    </a:p>
                  </a:txBody>
                  <a:tcPr marT="0" marB="0" marR="68575" marL="68575">
                    <a:lnL cap="flat" cmpd="sng" w="12700">
                      <a:solidFill>
                        <a:srgbClr val="012169"/>
                      </a:solidFill>
                      <a:prstDash val="solid"/>
                      <a:round/>
                      <a:headEnd len="sm" w="sm" type="none"/>
                      <a:tailEnd len="sm" w="sm" type="none"/>
                    </a:lnL>
                    <a:lnR cap="flat" cmpd="sng" w="12700">
                      <a:solidFill>
                        <a:srgbClr val="012169"/>
                      </a:solidFill>
                      <a:prstDash val="solid"/>
                      <a:round/>
                      <a:headEnd len="sm" w="sm" type="none"/>
                      <a:tailEnd len="sm" w="sm" type="none"/>
                    </a:lnR>
                    <a:lnT cap="flat" cmpd="sng" w="12700">
                      <a:solidFill>
                        <a:srgbClr val="012169"/>
                      </a:solidFill>
                      <a:prstDash val="solid"/>
                      <a:round/>
                      <a:headEnd len="sm" w="sm" type="none"/>
                      <a:tailEnd len="sm" w="sm" type="none"/>
                    </a:lnT>
                    <a:lnB cap="flat" cmpd="sng" w="12700">
                      <a:solidFill>
                        <a:srgbClr val="012169"/>
                      </a:solidFill>
                      <a:prstDash val="solid"/>
                      <a:round/>
                      <a:headEnd len="sm" w="sm" type="none"/>
                      <a:tailEnd len="sm" w="sm" type="none"/>
                    </a:lnB>
                    <a:solidFill>
                      <a:srgbClr val="E7D3D9"/>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