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CD73537-205E-2448-8EDC-36B6BBC1C6FA}">
          <p14:sldIdLst>
            <p14:sldId id="256"/>
          </p14:sldIdLst>
        </p14:section>
        <p14:section name="Welcome &amp; Introduction" id="{CE7D48CA-0B01-C647-8F2A-C0BC54FAA4B0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Keynotes" id="{A1D75600-52AF-C84D-ABD4-8692CE7EDE3A}">
          <p14:sldIdLst>
            <p14:sldId id="265"/>
            <p14:sldId id="266"/>
          </p14:sldIdLst>
        </p14:section>
        <p14:section name="Coffee Break 1" id="{D88601CE-F1FB-3848-8ED1-4F7F2ADED60C}">
          <p14:sldIdLst>
            <p14:sldId id="267"/>
          </p14:sldIdLst>
        </p14:section>
        <p14:section name="Activity 1" id="{4A946D72-9D33-1A4D-ADF7-4562A32A7238}">
          <p14:sldIdLst>
            <p14:sldId id="268"/>
            <p14:sldId id="269"/>
            <p14:sldId id="270"/>
          </p14:sldIdLst>
        </p14:section>
        <p14:section name="Lunch" id="{6E96782C-2BBF-D448-86B3-5D81C080A514}">
          <p14:sldIdLst>
            <p14:sldId id="271"/>
            <p14:sldId id="272"/>
          </p14:sldIdLst>
        </p14:section>
        <p14:section name="Activity 2" id="{60B23B5B-7783-9743-B530-5838BC8ED03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ffee Break 2" id="{6C08522E-03B4-FD42-BED7-3F453B6AD625}">
          <p14:sldIdLst>
            <p14:sldId id="284"/>
          </p14:sldIdLst>
        </p14:section>
        <p14:section name="Activity 3" id="{7EBFA096-9852-FC42-AF94-D0B80467C3AF}">
          <p14:sldIdLst>
            <p14:sldId id="285"/>
            <p14:sldId id="286"/>
            <p14:sldId id="287"/>
            <p14:sldId id="288"/>
          </p14:sldIdLst>
        </p14:section>
        <p14:section name="Wrap-Up" id="{78DFCD89-0308-8D45-B893-1D7CCF2696A8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E"/>
    <a:srgbClr val="00BB64"/>
    <a:srgbClr val="FCAF00"/>
    <a:srgbClr val="00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/>
    <p:restoredTop sz="94720"/>
  </p:normalViewPr>
  <p:slideViewPr>
    <p:cSldViewPr snapToGrid="0">
      <p:cViewPr>
        <p:scale>
          <a:sx n="98" d="100"/>
          <a:sy n="98" d="100"/>
        </p:scale>
        <p:origin x="592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/>
        </a:p>
      </dgm:t>
    </dgm:pt>
    <dgm:pt modelId="{08C9358E-BAE1-6947-B980-50770E0D6AA1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/>
        </a:p>
      </dgm:t>
    </dgm:pt>
    <dgm:pt modelId="{85484760-B9F8-064E-B9F6-29F92223A10C}">
      <dgm:prSet phldrT="[Text]"/>
      <dgm:spPr/>
      <dgm:t>
        <a:bodyPr/>
        <a:lstStyle/>
        <a:p>
          <a:r>
            <a:rPr lang="en-GB" dirty="0"/>
            <a:t>Participation</a:t>
          </a:r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/>
        </a:p>
      </dgm:t>
    </dgm:pt>
    <dgm:pt modelId="{F93AF765-2721-2847-9110-A9AF212B4F14}">
      <dgm:prSet phldrT="[Text]"/>
      <dgm:spPr/>
      <dgm:t>
        <a:bodyPr/>
        <a:lstStyle/>
        <a:p>
          <a:r>
            <a:rPr lang="en-GB" dirty="0"/>
            <a:t>Aggregation</a:t>
          </a:r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/>
        </a:p>
      </dgm:t>
    </dgm:pt>
    <dgm:pt modelId="{22BFEADD-250E-D047-9A90-CBC3533FD1BD}">
      <dgm:prSet phldrT="[Text]"/>
      <dgm:spPr/>
      <dgm:t>
        <a:bodyPr/>
        <a:lstStyle/>
        <a:p>
          <a:r>
            <a:rPr lang="en-GB" dirty="0"/>
            <a:t>Insights</a:t>
          </a:r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 custT="1"/>
      <dgm:spPr/>
      <dgm:t>
        <a:bodyPr/>
        <a:lstStyle/>
        <a:p>
          <a:r>
            <a:rPr lang="en-GB" sz="1600" b="1" dirty="0"/>
            <a:t>Design</a:t>
          </a:r>
          <a:br>
            <a:rPr lang="en-GB" sz="1600" dirty="0"/>
          </a:br>
          <a:r>
            <a:rPr lang="en-GB" sz="1600" dirty="0"/>
            <a:t>What are the Key Challenges we want to solve?</a:t>
          </a:r>
        </a:p>
        <a:p>
          <a:r>
            <a:rPr lang="en-GB" sz="1600" dirty="0"/>
            <a:t>Who will benefit from the forecasts?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 sz="1600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 sz="1600"/>
        </a:p>
      </dgm:t>
    </dgm:pt>
    <dgm:pt modelId="{08C9358E-BAE1-6947-B980-50770E0D6AA1}">
      <dgm:prSet phldrT="[Text]" custT="1"/>
      <dgm:spPr/>
      <dgm:t>
        <a:bodyPr/>
        <a:lstStyle/>
        <a:p>
          <a:r>
            <a:rPr lang="en-GB" sz="1600" b="1" dirty="0"/>
            <a:t>Implementation</a:t>
          </a:r>
          <a:br>
            <a:rPr lang="en-GB" sz="1600" b="1" dirty="0"/>
          </a:br>
          <a:r>
            <a:rPr lang="en-GB" sz="1600" b="0" dirty="0"/>
            <a:t>What datasets can we use openly?</a:t>
          </a:r>
          <a:br>
            <a:rPr lang="en-GB" sz="1600" b="0" dirty="0"/>
          </a:br>
          <a:r>
            <a:rPr lang="en-GB" sz="1600" b="0" dirty="0"/>
            <a:t>Are there any specific strategies or tools that we want to see?</a:t>
          </a:r>
          <a:endParaRPr lang="en-GB" sz="1600" b="1" dirty="0"/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 sz="1600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 sz="1600"/>
        </a:p>
      </dgm:t>
    </dgm:pt>
    <dgm:pt modelId="{85484760-B9F8-064E-B9F6-29F92223A10C}">
      <dgm:prSet phldrT="[Text]" custT="1"/>
      <dgm:spPr/>
      <dgm:t>
        <a:bodyPr/>
        <a:lstStyle/>
        <a:p>
          <a:r>
            <a:rPr lang="en-GB" sz="1600" b="1" dirty="0"/>
            <a:t>Participation</a:t>
          </a:r>
          <a:br>
            <a:rPr lang="en-GB" sz="1600" b="1" dirty="0"/>
          </a:br>
          <a:r>
            <a:rPr lang="en-GB" sz="1600" b="0" dirty="0"/>
            <a:t>Can we engage with a diverse set of teams?</a:t>
          </a:r>
          <a:br>
            <a:rPr lang="en-GB" sz="1600" b="0" dirty="0"/>
          </a:br>
          <a:r>
            <a:rPr lang="en-GB" sz="1600" b="0" dirty="0"/>
            <a:t>Do they have enough time?</a:t>
          </a:r>
          <a:br>
            <a:rPr lang="en-GB" sz="1600" b="0" dirty="0"/>
          </a:br>
          <a:r>
            <a:rPr lang="en-GB" sz="1600" b="0" dirty="0"/>
            <a:t>How can we best support them?</a:t>
          </a:r>
          <a:endParaRPr lang="en-GB" sz="1600" b="1" dirty="0"/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 sz="1600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 sz="1600"/>
        </a:p>
      </dgm:t>
    </dgm:pt>
    <dgm:pt modelId="{F93AF765-2721-2847-9110-A9AF212B4F14}">
      <dgm:prSet phldrT="[Text]" custT="1"/>
      <dgm:spPr/>
      <dgm:t>
        <a:bodyPr/>
        <a:lstStyle/>
        <a:p>
          <a:r>
            <a:rPr lang="en-GB" sz="1600" b="1" dirty="0"/>
            <a:t>Aggregation</a:t>
          </a:r>
          <a:br>
            <a:rPr lang="en-GB" sz="1600" b="1" dirty="0"/>
          </a:br>
          <a:r>
            <a:rPr lang="en-GB" sz="1600" b="0" dirty="0"/>
            <a:t>How should we aggregate all the entries?</a:t>
          </a:r>
          <a:br>
            <a:rPr lang="en-GB" sz="1600" b="0" dirty="0"/>
          </a:br>
          <a:r>
            <a:rPr lang="en-GB" sz="1600" b="0" dirty="0"/>
            <a:t>Do we want to build a new model based on the findings of the contest?</a:t>
          </a:r>
          <a:br>
            <a:rPr lang="en-GB" sz="1600" b="0" dirty="0"/>
          </a:br>
          <a:endParaRPr lang="en-GB" sz="1600" b="1" dirty="0"/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 sz="1600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 sz="1600"/>
        </a:p>
      </dgm:t>
    </dgm:pt>
    <dgm:pt modelId="{22BFEADD-250E-D047-9A90-CBC3533FD1BD}">
      <dgm:prSet phldrT="[Text]" custT="1"/>
      <dgm:spPr/>
      <dgm:t>
        <a:bodyPr/>
        <a:lstStyle/>
        <a:p>
          <a:r>
            <a:rPr lang="en-GB" sz="1600" b="1" dirty="0"/>
            <a:t>Insights</a:t>
          </a:r>
          <a:br>
            <a:rPr lang="en-GB" sz="1600" b="1" dirty="0"/>
          </a:br>
          <a:r>
            <a:rPr lang="en-GB" sz="1600" b="0" dirty="0"/>
            <a:t>What format would create the most impact?</a:t>
          </a:r>
          <a:br>
            <a:rPr lang="en-GB" sz="1600" b="0" dirty="0"/>
          </a:br>
          <a:r>
            <a:rPr lang="en-GB" sz="1600" b="0" dirty="0"/>
            <a:t>How can we disseminate the results and maximise usefulness?</a:t>
          </a:r>
          <a:endParaRPr lang="en-GB" sz="1600" b="1" dirty="0"/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 sz="1600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 sz="1600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 custScaleX="155341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 custScaleX="159149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 custScaleX="161124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 custScaleX="159966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 custScaleX="154111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513016AB-58EA-604A-831F-CDFA3A9EBE8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F485341E-6AB1-9C4F-AC66-9D469CFA1AE5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B875FD18-F4B4-864B-8715-36C9C932701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0C101112-7406-0D48-8879-B4C2DEDBBDC5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B2FA986B-E845-C148-B51D-554E84557B4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3479" y="0"/>
          <a:ext cx="181436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Design</a:t>
          </a:r>
          <a:br>
            <a:rPr lang="en-GB" sz="1600" kern="1200" dirty="0"/>
          </a:br>
          <a:r>
            <a:rPr lang="en-GB" sz="1600" kern="1200" dirty="0"/>
            <a:t>What are the Key Challenges we want to solve?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Who will benefit from the forecasts?</a:t>
          </a:r>
        </a:p>
      </dsp:txBody>
      <dsp:txXfrm>
        <a:off x="3479" y="0"/>
        <a:ext cx="1814361" cy="1740535"/>
      </dsp:txXfrm>
    </dsp:sp>
    <dsp:sp modelId="{513016AB-58EA-604A-831F-CDFA3A9EBE8E}">
      <dsp:nvSpPr>
        <dsp:cNvPr id="0" name=""/>
        <dsp:cNvSpPr/>
      </dsp:nvSpPr>
      <dsp:spPr>
        <a:xfrm>
          <a:off x="693093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876240" y="2610802"/>
          <a:ext cx="185883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Implementation</a:t>
          </a:r>
          <a:br>
            <a:rPr lang="en-GB" sz="1600" b="1" kern="1200" dirty="0"/>
          </a:br>
          <a:r>
            <a:rPr lang="en-GB" sz="1600" b="0" kern="1200" dirty="0"/>
            <a:t>What datasets can we use openly?</a:t>
          </a:r>
          <a:br>
            <a:rPr lang="en-GB" sz="1600" b="0" kern="1200" dirty="0"/>
          </a:br>
          <a:r>
            <a:rPr lang="en-GB" sz="1600" b="0" kern="1200" dirty="0"/>
            <a:t>Are there any specific strategies or tools that we want to see?</a:t>
          </a:r>
          <a:endParaRPr lang="en-GB" sz="1600" b="1" kern="1200" dirty="0"/>
        </a:p>
      </dsp:txBody>
      <dsp:txXfrm>
        <a:off x="1876240" y="2610802"/>
        <a:ext cx="1858838" cy="1740535"/>
      </dsp:txXfrm>
    </dsp:sp>
    <dsp:sp modelId="{F485341E-6AB1-9C4F-AC66-9D469CFA1AE5}">
      <dsp:nvSpPr>
        <dsp:cNvPr id="0" name=""/>
        <dsp:cNvSpPr/>
      </dsp:nvSpPr>
      <dsp:spPr>
        <a:xfrm>
          <a:off x="2588093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793478" y="0"/>
          <a:ext cx="188190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Participation</a:t>
          </a:r>
          <a:br>
            <a:rPr lang="en-GB" sz="1600" b="1" kern="1200" dirty="0"/>
          </a:br>
          <a:r>
            <a:rPr lang="en-GB" sz="1600" b="0" kern="1200" dirty="0"/>
            <a:t>Can we engage with a diverse set of teams?</a:t>
          </a:r>
          <a:br>
            <a:rPr lang="en-GB" sz="1600" b="0" kern="1200" dirty="0"/>
          </a:br>
          <a:r>
            <a:rPr lang="en-GB" sz="1600" b="0" kern="1200" dirty="0"/>
            <a:t>Do they have enough time?</a:t>
          </a:r>
          <a:br>
            <a:rPr lang="en-GB" sz="1600" b="0" kern="1200" dirty="0"/>
          </a:br>
          <a:r>
            <a:rPr lang="en-GB" sz="1600" b="0" kern="1200" dirty="0"/>
            <a:t>How can we best support them?</a:t>
          </a:r>
          <a:endParaRPr lang="en-GB" sz="1600" b="1" kern="1200" dirty="0"/>
        </a:p>
      </dsp:txBody>
      <dsp:txXfrm>
        <a:off x="3793478" y="0"/>
        <a:ext cx="1881906" cy="1740535"/>
      </dsp:txXfrm>
    </dsp:sp>
    <dsp:sp modelId="{B875FD18-F4B4-864B-8715-36C9C9327013}">
      <dsp:nvSpPr>
        <dsp:cNvPr id="0" name=""/>
        <dsp:cNvSpPr/>
      </dsp:nvSpPr>
      <dsp:spPr>
        <a:xfrm>
          <a:off x="4516864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3784" y="2610802"/>
          <a:ext cx="186838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Aggregation</a:t>
          </a:r>
          <a:br>
            <a:rPr lang="en-GB" sz="1600" b="1" kern="1200" dirty="0"/>
          </a:br>
          <a:r>
            <a:rPr lang="en-GB" sz="1600" b="0" kern="1200" dirty="0"/>
            <a:t>How should we aggregate all the entries?</a:t>
          </a:r>
          <a:br>
            <a:rPr lang="en-GB" sz="1600" b="0" kern="1200" dirty="0"/>
          </a:br>
          <a:r>
            <a:rPr lang="en-GB" sz="1600" b="0" kern="1200" dirty="0"/>
            <a:t>Do we want to build a new model based on the findings of the contest?</a:t>
          </a:r>
          <a:br>
            <a:rPr lang="en-GB" sz="1600" b="0" kern="1200" dirty="0"/>
          </a:br>
          <a:endParaRPr lang="en-GB" sz="1600" b="1" kern="1200" dirty="0"/>
        </a:p>
      </dsp:txBody>
      <dsp:txXfrm>
        <a:off x="5733784" y="2610802"/>
        <a:ext cx="1868381" cy="1740535"/>
      </dsp:txXfrm>
    </dsp:sp>
    <dsp:sp modelId="{0C101112-7406-0D48-8879-B4C2DEDBBDC5}">
      <dsp:nvSpPr>
        <dsp:cNvPr id="0" name=""/>
        <dsp:cNvSpPr/>
      </dsp:nvSpPr>
      <dsp:spPr>
        <a:xfrm>
          <a:off x="6450408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60564" y="0"/>
          <a:ext cx="17999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Insights</a:t>
          </a:r>
          <a:br>
            <a:rPr lang="en-GB" sz="1600" b="1" kern="1200" dirty="0"/>
          </a:br>
          <a:r>
            <a:rPr lang="en-GB" sz="1600" b="0" kern="1200" dirty="0"/>
            <a:t>What format would create the most impact?</a:t>
          </a:r>
          <a:br>
            <a:rPr lang="en-GB" sz="1600" b="0" kern="1200" dirty="0"/>
          </a:br>
          <a:r>
            <a:rPr lang="en-GB" sz="1600" b="0" kern="1200" dirty="0"/>
            <a:t>How can we disseminate the results and maximise usefulness?</a:t>
          </a:r>
          <a:endParaRPr lang="en-GB" sz="1600" b="1" kern="1200" dirty="0"/>
        </a:p>
      </dsp:txBody>
      <dsp:txXfrm>
        <a:off x="7660564" y="0"/>
        <a:ext cx="1799995" cy="1740535"/>
      </dsp:txXfrm>
    </dsp:sp>
    <dsp:sp modelId="{B2FA986B-E845-C148-B51D-554E84557B4A}">
      <dsp:nvSpPr>
        <dsp:cNvPr id="0" name=""/>
        <dsp:cNvSpPr/>
      </dsp:nvSpPr>
      <dsp:spPr>
        <a:xfrm>
          <a:off x="8342995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F9D7-67D4-ECB0-E2E4-162BAD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878-A43D-DD47-B90D-8C10E2AB5A0F}" type="datetime1">
              <a:rPr lang="en-GB" smtClean="0"/>
              <a:t>07/01/2025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9CE1-9297-EFBD-9949-40700F6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D60-9B55-7868-98CE-00EFCF0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07/01/2025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07/01/2025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07/01/2025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07/01/2025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07/01/2025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07/01/2025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07/01/2025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07/01/2025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07/01/2025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07/01/2025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07/01/2025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07/01/2025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07/01/2025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D03669-CE05-6810-A250-88D63FD8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HERE-PPL/Forecast-AggregatoR" TargetMode="External"/><Relationship Id="rId2" Type="http://schemas.openxmlformats.org/officeDocument/2006/relationships/hyperlink" Target="https://github.com/SPHERE-PPL/forecasting-contest-templat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ms.office.com/pages/responsepage.aspx?id=p_SVQ1XklU-Knx-672OE-URujk9e7W5DjFX3xGxXVMVUMUNYWUFPVTk1RjY1REtDTkZTVjRDSUQyTi4u&amp;route=shorturl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here-ppl.org" TargetMode="External"/><Relationship Id="rId2" Type="http://schemas.openxmlformats.org/officeDocument/2006/relationships/hyperlink" Target="http://www.sphere-ppl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arselab.com/" TargetMode="External"/><Relationship Id="rId2" Type="http://schemas.openxmlformats.org/officeDocument/2006/relationships/hyperlink" Target="https://www.thecator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ichard-wood-aa64718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201C-A408-3643-11D0-11117A5F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SPHERE-PPL Annual Meeting &amp;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05D6-6871-656A-F4B2-BBAF42D6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Modelling &amp; Forecasting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SPHERE-PPL Team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 23</a:t>
            </a:r>
            <a:r>
              <a:rPr lang="en-GB" sz="18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32F4-5F4D-8AD8-D07D-E110BC9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9B9-5992-C387-45D7-6D5F788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22C1-BAEB-926F-AC72-8072D9D8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A6F0-D5AE-4C88-0F60-F3A03E7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8272-CF99-FBBC-2585-85922DF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9A2DD-7694-2089-CA1B-B8AEF780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80156"/>
              </p:ext>
            </p:extLst>
          </p:nvPr>
        </p:nvGraphicFramePr>
        <p:xfrm>
          <a:off x="838200" y="1825624"/>
          <a:ext cx="10515600" cy="42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334691454"/>
                    </a:ext>
                  </a:extLst>
                </a:gridCol>
                <a:gridCol w="8479971">
                  <a:extLst>
                    <a:ext uri="{9D8B030D-6E8A-4147-A177-3AD203B41FA5}">
                      <a16:colId xmlns:a16="http://schemas.microsoft.com/office/drawing/2014/main" val="3347920920"/>
                    </a:ext>
                  </a:extLst>
                </a:gridCol>
              </a:tblGrid>
              <a:tr h="1422139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032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Will Pearse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Alan Turing Institute &amp; Imperial College London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53139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Richard Wood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BNSSG ICB &amp; University of Bath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99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60E9-1816-2E93-E99D-BBFB0D4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F29-1F8F-7CAE-8293-520E9B2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319-34EC-A193-6554-B2828974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5390-E768-BC9B-3F48-8C0FE3B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5C5-25AF-D20F-B530-BF9F9C6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1 - Identifying Key Challenges in Health Policy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ACB3-AE7E-3C4E-88D2-59455D048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E8ED-8A0D-C24B-C640-C0F51EC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4CC-F587-0059-B04E-CFC9ED80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5E7C-817D-C3BC-E826-243A35D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004D9E"/>
                </a:solidFill>
              </a:rPr>
              <a:t>Stage 1 - Break-out Discussions (45 minutes)</a:t>
            </a:r>
          </a:p>
          <a:p>
            <a:pPr lvl="1"/>
            <a:r>
              <a:rPr lang="en-GB" dirty="0"/>
              <a:t>Split into teams of 8</a:t>
            </a:r>
          </a:p>
          <a:p>
            <a:pPr lvl="1"/>
            <a:r>
              <a:rPr lang="en-GB" dirty="0"/>
              <a:t>Each team takes pens and A3 sheet</a:t>
            </a:r>
          </a:p>
          <a:p>
            <a:pPr lvl="1"/>
            <a:r>
              <a:rPr lang="en-GB" dirty="0"/>
              <a:t>45 minutes to talk about key challenges in Health Policy that relate to modelling &amp; forecasting</a:t>
            </a:r>
          </a:p>
          <a:p>
            <a:pPr lvl="1"/>
            <a:r>
              <a:rPr lang="en-GB" dirty="0"/>
              <a:t>Don't worry about finding solutions, we will do that in this afternoon's session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004D9E"/>
                </a:solidFill>
              </a:rPr>
              <a:t>Stage 2 - Group Feedback &amp; Contest Priorities Vote (45 minutes)</a:t>
            </a:r>
          </a:p>
          <a:p>
            <a:pPr lvl="1"/>
            <a:r>
              <a:rPr lang="en-GB" dirty="0"/>
              <a:t>Each team will have 2 minutes to present what they think is the biggest challenge they discussed</a:t>
            </a:r>
          </a:p>
          <a:p>
            <a:pPr lvl="1"/>
            <a:r>
              <a:rPr lang="en-GB" dirty="0"/>
              <a:t>These will form the basis of our forecast contest discussions later!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51C42-C465-AFF6-4588-774A75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A4D5-6933-F299-978F-BEF8119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A28-D42E-E6B6-32EB-1C7D496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3280-5336-3293-8FDD-536CEF543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09EF-8F3D-A121-2095-E496E6D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EA20-1A39-BDD2-8815-0DBE9C9C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0E-7DDA-E1E7-C8FC-40212D2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Lunch Break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2BD-DB85-6502-4397-9D545AD1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and food are around the corner in the kitchen areas!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C017-46BB-A0F2-9149-F52AAB5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C4A-012A-9A5D-41E0-FF204A8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23E-D232-99B4-35C0-0DD5CC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Back!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012DB-594D-EF25-0929-08B68BB7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E233-FEBC-6711-FD1A-54F4E1F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F952-B93C-C694-58B8-516807E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347-4D43-41B3-516B-D8AEC42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</a:t>
            </a:r>
            <a:r>
              <a:rPr lang="en-GB" dirty="0"/>
              <a:t>2</a:t>
            </a:r>
            <a:r>
              <a:rPr lang="en-GB" i="0" dirty="0">
                <a:solidFill>
                  <a:srgbClr val="008AA5"/>
                </a:solidFill>
                <a:effectLst/>
              </a:rPr>
              <a:t> – Designing a Forecasting Contest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F525-4830-8AF9-D4AB-A9582E3A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8840-4624-A12A-FD29-9D9C372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0804-BB16-DB03-A5E3-1A26AAC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B55-5BD3-9393-7DA7-61BE428A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4A-7DA7-25EC-DD0A-21AE072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Each team takes pens and A3 sheet</a:t>
            </a:r>
          </a:p>
          <a:p>
            <a:pPr lvl="1"/>
            <a:r>
              <a:rPr lang="en-GB" sz="1800" dirty="0"/>
              <a:t>Using a challenge area from the next slide and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5724A-6FBA-B885-AF9B-B20D6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149E-C150-A650-FA00-2A562EC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B38E-1B70-7E5F-F6D2-27D28C26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1B529-CA9D-C69F-A09E-885D18AB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E6CB-F52A-5FE1-96D7-23A8351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Forecasting Contest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FAAC-48DD-7420-50E3-998D74C2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Questions to Insights</a:t>
            </a:r>
          </a:p>
          <a:p>
            <a:r>
              <a:rPr lang="en-GB" dirty="0"/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2890-E8CE-F3F4-185D-2E714D14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D48-6F03-A6C7-EEE7-68686D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B9FE-985B-2805-2CC8-233390E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Grand Vision</a:t>
            </a:r>
          </a:p>
          <a:p>
            <a:pPr lvl="1"/>
            <a:r>
              <a:rPr lang="en-GB" sz="2200" dirty="0"/>
              <a:t>An open-source and globally-accessible competition to find innovative and accurate ways of predicting something.</a:t>
            </a:r>
          </a:p>
          <a:p>
            <a:pPr lvl="1"/>
            <a:r>
              <a:rPr lang="en-GB" sz="2200" dirty="0"/>
              <a:t>A conduit for connecting stakeholders with analytical capability.</a:t>
            </a:r>
          </a:p>
          <a:p>
            <a:pPr lvl="1"/>
            <a:endParaRPr lang="en-GB" sz="2200" dirty="0"/>
          </a:p>
          <a:p>
            <a:r>
              <a:rPr lang="en-GB" sz="2200" dirty="0"/>
              <a:t>Simple Terms</a:t>
            </a:r>
          </a:p>
          <a:p>
            <a:pPr lvl="1"/>
            <a:r>
              <a:rPr lang="en-GB" sz="2200" dirty="0"/>
              <a:t>A </a:t>
            </a:r>
            <a:r>
              <a:rPr lang="en-GB" sz="2200" dirty="0">
                <a:hlinkClick r:id="rId2"/>
              </a:rPr>
              <a:t>Github Repo</a:t>
            </a:r>
            <a:r>
              <a:rPr lang="en-GB" sz="2200" dirty="0"/>
              <a:t>, that can be cloned, edited and then collated by contest organisers, using our </a:t>
            </a:r>
            <a:r>
              <a:rPr lang="en-GB" sz="2200" dirty="0">
                <a:hlinkClick r:id="rId3"/>
              </a:rPr>
              <a:t>Forecasting AggregatoR App (FARA)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68BB-B4E7-982D-7A45-D56BF65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F33-7E28-E9A2-FA90-5CCD63C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6230B-21FF-A728-8A4B-6FB02F39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4E20-B034-BA94-8847-684AE0D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AEDC-1967-95FE-9254-A8C8130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0DA-792D-2F94-3AD8-C0DA29FA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31BB82-3EC1-4584-D244-6E680A9B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86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6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01F-D416-9B9E-E902-9AC0AB4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450-485A-AAC0-65F6-98CE022F0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BA9CD-E61F-7689-622D-54A1FC9DBE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272-CA9A-B833-23ED-6817BE0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42C-32E7-B37A-D5D5-FE3BE1C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76A6-E40A-FC1B-0EF6-30B336C8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4A85-F9B6-4668-33D6-F95096C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A244-6EA1-FB07-5B82-CFCB1B74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18E-7B52-E03C-A65E-D371BA0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6045-E610-FF59-4833-7053BA95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Each team takes pens and A3 sheet</a:t>
            </a:r>
          </a:p>
          <a:p>
            <a:pPr lvl="1"/>
            <a:r>
              <a:rPr lang="en-GB" sz="1800" dirty="0"/>
              <a:t>Using a challenge area from the next slide and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F526-0067-AA7A-CED8-B108E5DB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6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6AA-090B-68D8-5112-C3FD2AD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in Health &amp;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24C-AF8A-9E94-A7C0-AB61A16A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49F-B48A-71B4-9DD1-545FEA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1C75-D0CE-ADFB-3817-7FE68B11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F7C-AE99-C606-0174-1D95AB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2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699A-E7CE-1EB3-0063-F6F4E6F3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4473-25F4-2C01-0DEE-5C0A175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9BDE-7F4C-8B8A-51CF-DA09541C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D83F-563D-0C77-ABF2-26FF889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E3E-67FB-283F-BB5E-6CB629006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941E-516D-E3F6-B0B0-2960077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4DB6-456A-40E3-36CE-1BF8312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Facilities &amp; Accessibility</a:t>
            </a:r>
          </a:p>
        </p:txBody>
      </p:sp>
      <p:pic>
        <p:nvPicPr>
          <p:cNvPr id="6" name="Content Placeholder 5" descr="A diagram of a building&#10;&#10;Description automatically generated">
            <a:extLst>
              <a:ext uri="{FF2B5EF4-FFF2-40B4-BE49-F238E27FC236}">
                <a16:creationId xmlns:a16="http://schemas.microsoft.com/office/drawing/2014/main" id="{2524D784-88AC-F6CD-37D5-F7055D0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71" y="1825625"/>
            <a:ext cx="651885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0CCF-ACA8-FAEB-24F6-FBC1090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03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C4E-80D6-10EC-7ED6-0292237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Building 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084-7527-CD4C-AB4E-DAFF2362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9B8E-E64D-404C-C43A-897B932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4802-7500-58CB-09E7-68839B04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86D-9A0B-5EE6-77B7-78644B0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4F2-2AAD-86E7-D034-7699762B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854-F462-CC29-FB10-FD1E385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A35-9047-BDFA-34AA-42B09E60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SPHERE-PPL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156E-6F12-46B3-AF59-3C18F59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The network’s primary goal is to connect data-scientists, researchers and policy-makers, to enable high-quality modelling and data-driven decision-making.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SPHERE-PPL project has funding to facilitate workshops, training and targeted support on both fundamental modelling &amp; probabilistic programming, alongside events and sessions like today, working directly with stakeholders.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E466-D4AC-B486-E00F-C39BB9C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E20-C22E-C563-40EE-8E8FCDB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9B5-E912-FB71-301F-47B1144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79F2-4C54-EA71-CE4C-E753B5C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ECC-353E-D743-9F4F-C432E96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Wrap-Up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A8057-9C35-9752-5EB9-A05EE26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We’ve reached the end of the day!</a:t>
            </a:r>
          </a:p>
          <a:p>
            <a:r>
              <a:rPr lang="en-US" dirty="0"/>
              <a:t>Please complete the </a:t>
            </a:r>
            <a:r>
              <a:rPr lang="en-US" dirty="0">
                <a:hlinkClick r:id="rId2"/>
              </a:rPr>
              <a:t>Feedback Survey</a:t>
            </a:r>
            <a:r>
              <a:rPr lang="en-US" dirty="0"/>
              <a:t>!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7B9A53BE-E9D0-7341-16EC-46DDA3544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2346-2108-7068-AF8F-F2DEC09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04653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41B-E85F-59B3-6DEC-18EB6213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Thank-You!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0836-FE70-7C51-B8B1-55757F061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more information, please visit </a:t>
            </a:r>
            <a:r>
              <a:rPr lang="en-GB" dirty="0">
                <a:hlinkClick r:id="rId2"/>
              </a:rPr>
              <a:t>www.sphere-ppl.org</a:t>
            </a:r>
            <a:r>
              <a:rPr lang="en-GB" dirty="0"/>
              <a:t> or email the team at </a:t>
            </a:r>
            <a:r>
              <a:rPr lang="en-GB" b="0" i="0" u="sng" dirty="0">
                <a:effectLst/>
                <a:latin typeface="Source Sans Pro" panose="020B0503030403020204" pitchFamily="34" charset="0"/>
                <a:hlinkClick r:id="rId3"/>
              </a:rPr>
              <a:t>info@sphere-ppl.org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12D6-1B6A-72FC-44EB-E4AADC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83E-3B3A-B0F5-464E-4F4B5F0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368-9303-4470-F8B7-10DD94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Respectful Communication</a:t>
            </a:r>
            <a:r>
              <a:rPr lang="en-GB" sz="2000" dirty="0"/>
              <a:t>: Communicate with others in a professional and considerate manner. Be mindful of diverse perspectives and experiences. Avoid interrupting others and listen actively.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Inclusive Language</a:t>
            </a:r>
            <a:r>
              <a:rPr lang="en-GB" sz="2000" dirty="0"/>
              <a:t>: Use inclusive language that avoids any discriminatory or offensive remarks. Be mindful of gender, race, ethnicity, religion, sexual orientation, and other personal attributes.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Active Participation</a:t>
            </a:r>
            <a:r>
              <a:rPr lang="en-GB" sz="2000" dirty="0"/>
              <a:t>: Engage actively in discussions and activities. Share your insights and perspectives while being mindful of others' contributions.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Professional Conduct</a:t>
            </a:r>
            <a:r>
              <a:rPr lang="en-GB" sz="2000" dirty="0"/>
              <a:t>: Maintain a professional demeanour throughout the workshop, including during breaks and social events.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Mobile Devices</a:t>
            </a:r>
            <a:r>
              <a:rPr lang="en-GB" sz="2000" dirty="0"/>
              <a:t>: Minimize distractions by silencing mobile phones or using them only during breaks, unless they are essential for workshop activities.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A95A-0574-385A-4C6D-6B7E13C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781-CFC8-BCFC-FE02-4F17ABDD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C25-351B-C775-962E-5CE4518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7200D-D148-81B0-01A1-029F6971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69457"/>
              </p:ext>
            </p:extLst>
          </p:nvPr>
        </p:nvGraphicFramePr>
        <p:xfrm>
          <a:off x="1200892" y="1690688"/>
          <a:ext cx="979021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8:30-9:00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Arrivals &amp;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6227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9:00-9:05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Welcome &amp; Housekeeping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542369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9:05-9:15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Introduction from the SPHERE-PPL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Meet the team and an introduction to the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724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9:15-9:40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1 -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Lauren Cator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25665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9:40-10:05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2 -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Will Pearse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How forecasting and probabilistic programming can improve health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8952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10:05-10:30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3 -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Richard Wood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Insights from Modelling &amp; Analytics within the NHS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8910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30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11:00-12:00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Identifying key challenges in health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158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12:00-12:30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2-minute presentations on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856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12:30-13:30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660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0F0F-E9F3-8C5B-C583-9DD2A77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C3-3078-D780-A789-9F9E46B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7D3C6-A723-E4D6-6D97-2A0F9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73977"/>
              </p:ext>
            </p:extLst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7CBD-20AD-5314-96E5-4CE4175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CE0-EAF4-B7D6-3696-6DDAC0F1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from the SPHERE-PPL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3E2-61B6-99E3-74CE-C384492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D7C-668D-19ED-148C-62EB506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F1F-6B60-3AD9-1DBC-6FFA749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is SPHERE-PPL?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1241-582B-26EE-3AA6-23E584A4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CAF00"/>
                </a:solidFill>
              </a:rPr>
              <a:t>SPatial</a:t>
            </a:r>
            <a:r>
              <a:rPr lang="en-GB" dirty="0">
                <a:solidFill>
                  <a:srgbClr val="FCAF00"/>
                </a:solidFill>
              </a:rPr>
              <a:t>, Health and Environmental Research using Probabilistic Programming Languages</a:t>
            </a:r>
          </a:p>
        </p:txBody>
      </p:sp>
      <p:pic>
        <p:nvPicPr>
          <p:cNvPr id="6" name="Picture 5" descr="A diagram of a diagram of the uk probabilistic programming community&#10;&#10;Description automatically generated">
            <a:extLst>
              <a:ext uri="{FF2B5EF4-FFF2-40B4-BE49-F238E27FC236}">
                <a16:creationId xmlns:a16="http://schemas.microsoft.com/office/drawing/2014/main" id="{6EDEF028-139C-B38C-E332-7C77436D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52" y="1825625"/>
            <a:ext cx="4930695" cy="43513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374F-6974-9757-D328-EBA473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9767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06E-5B76-5949-6C4A-1A228504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CCC9-9D50-FB43-0B29-D4843E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9B2E-8623-AE30-32C8-1A64DC3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1530</Words>
  <Application>Microsoft Macintosh PowerPoint</Application>
  <PresentationFormat>Widescreen</PresentationFormat>
  <Paragraphs>222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Arial</vt:lpstr>
      <vt:lpstr>Courier New</vt:lpstr>
      <vt:lpstr>Source Sans Pro</vt:lpstr>
      <vt:lpstr>Wingdings</vt:lpstr>
      <vt:lpstr>Office Theme</vt:lpstr>
      <vt:lpstr>SPHERE-PPL Annual Meeting &amp; Workshop</vt:lpstr>
      <vt:lpstr>Welcome!</vt:lpstr>
      <vt:lpstr>Facilities &amp; Accessibility</vt:lpstr>
      <vt:lpstr>Code of Conduct</vt:lpstr>
      <vt:lpstr>Agenda</vt:lpstr>
      <vt:lpstr>Agenda</vt:lpstr>
      <vt:lpstr>Introduction from the SPHERE-PPL Team</vt:lpstr>
      <vt:lpstr>What is SPHERE-PPL?</vt:lpstr>
      <vt:lpstr>Outcomes of the Day</vt:lpstr>
      <vt:lpstr>Keynotes</vt:lpstr>
      <vt:lpstr>Keynotes</vt:lpstr>
      <vt:lpstr>Coffee Break</vt:lpstr>
      <vt:lpstr>Activity 1 - Identifying Key Challenges in Health Policy</vt:lpstr>
      <vt:lpstr>How its going to work!</vt:lpstr>
      <vt:lpstr>Activity 1 – Group Feedback</vt:lpstr>
      <vt:lpstr>Lunch Break</vt:lpstr>
      <vt:lpstr>Welcome Back!</vt:lpstr>
      <vt:lpstr>Activity 2 – Designing a Forecasting Contest</vt:lpstr>
      <vt:lpstr>How its going to work!</vt:lpstr>
      <vt:lpstr>Building a Forecasting Contest</vt:lpstr>
      <vt:lpstr>What is a Forecasting Contest?</vt:lpstr>
      <vt:lpstr>Journey of a Contest</vt:lpstr>
      <vt:lpstr>Considerations</vt:lpstr>
      <vt:lpstr>Maximising Value to Stakeholders</vt:lpstr>
      <vt:lpstr>Example</vt:lpstr>
      <vt:lpstr>How its going to work!</vt:lpstr>
      <vt:lpstr>Key Challenges in Health &amp; Policy</vt:lpstr>
      <vt:lpstr>Activity 2 – Group Feedback</vt:lpstr>
      <vt:lpstr>Coffee Break</vt:lpstr>
      <vt:lpstr>Activity 3 – Building a Community</vt:lpstr>
      <vt:lpstr>How its going to work!</vt:lpstr>
      <vt:lpstr>What can SPHERE-PPL do for you?</vt:lpstr>
      <vt:lpstr>What we’ve done so far</vt:lpstr>
      <vt:lpstr>Wrap-Up</vt:lpstr>
      <vt:lpstr>Thank-You!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6</cp:revision>
  <dcterms:created xsi:type="dcterms:W3CDTF">2025-01-07T08:59:03Z</dcterms:created>
  <dcterms:modified xsi:type="dcterms:W3CDTF">2025-01-07T09:47:45Z</dcterms:modified>
</cp:coreProperties>
</file>